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3" r:id="rId3"/>
    <p:sldId id="267" r:id="rId4"/>
    <p:sldId id="306" r:id="rId5"/>
    <p:sldId id="302" r:id="rId6"/>
    <p:sldId id="303" r:id="rId7"/>
    <p:sldId id="307" r:id="rId8"/>
    <p:sldId id="270" r:id="rId9"/>
    <p:sldId id="304" r:id="rId10"/>
    <p:sldId id="305" r:id="rId11"/>
    <p:sldId id="290" r:id="rId12"/>
    <p:sldId id="299" r:id="rId13"/>
    <p:sldId id="289" r:id="rId14"/>
    <p:sldId id="291" r:id="rId15"/>
    <p:sldId id="308" r:id="rId16"/>
    <p:sldId id="309" r:id="rId17"/>
    <p:sldId id="310" r:id="rId18"/>
    <p:sldId id="311" r:id="rId19"/>
    <p:sldId id="312" r:id="rId20"/>
    <p:sldId id="272" r:id="rId21"/>
    <p:sldId id="314" r:id="rId22"/>
    <p:sldId id="315" r:id="rId23"/>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6911" autoAdjust="0"/>
  </p:normalViewPr>
  <p:slideViewPr>
    <p:cSldViewPr>
      <p:cViewPr varScale="1">
        <p:scale>
          <a:sx n="66" d="100"/>
          <a:sy n="66" d="100"/>
        </p:scale>
        <p:origin x="1632" y="60"/>
      </p:cViewPr>
      <p:guideLst>
        <p:guide orient="horz" pos="2160"/>
        <p:guide pos="2880"/>
      </p:guideLst>
    </p:cSldViewPr>
  </p:slideViewPr>
  <p:outlineViewPr>
    <p:cViewPr>
      <p:scale>
        <a:sx n="33" d="100"/>
        <a:sy n="33" d="100"/>
      </p:scale>
      <p:origin x="0" y="835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EB29C8-006C-4E34-BA1E-0E0D7BE53F31}" type="datetimeFigureOut">
              <a:rPr lang="en-US" smtClean="0"/>
              <a:t>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E5E13-28C1-4870-A7B6-97F3140F50FB}" type="slidenum">
              <a:rPr lang="en-US" smtClean="0"/>
              <a:t>‹#›</a:t>
            </a:fld>
            <a:endParaRPr lang="en-US"/>
          </a:p>
        </p:txBody>
      </p:sp>
    </p:spTree>
    <p:extLst>
      <p:ext uri="{BB962C8B-B14F-4D97-AF65-F5344CB8AC3E}">
        <p14:creationId xmlns:p14="http://schemas.microsoft.com/office/powerpoint/2010/main" val="687068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2E5E13-28C1-4870-A7B6-97F3140F50FB}" type="slidenum">
              <a:rPr lang="en-US" smtClean="0"/>
              <a:t>1</a:t>
            </a:fld>
            <a:endParaRPr lang="en-US"/>
          </a:p>
        </p:txBody>
      </p:sp>
    </p:spTree>
    <p:extLst>
      <p:ext uri="{BB962C8B-B14F-4D97-AF65-F5344CB8AC3E}">
        <p14:creationId xmlns:p14="http://schemas.microsoft.com/office/powerpoint/2010/main" val="162046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86B6F-9679-C544-B86B-D18AA0460570}" type="slidenum">
              <a:rPr lang="en-US" smtClean="0"/>
              <a:t>5</a:t>
            </a:fld>
            <a:endParaRPr lang="en-US"/>
          </a:p>
        </p:txBody>
      </p:sp>
    </p:spTree>
    <p:extLst>
      <p:ext uri="{BB962C8B-B14F-4D97-AF65-F5344CB8AC3E}">
        <p14:creationId xmlns:p14="http://schemas.microsoft.com/office/powerpoint/2010/main" val="1652966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86B6F-9679-C544-B86B-D18AA0460570}" type="slidenum">
              <a:rPr lang="en-US" smtClean="0"/>
              <a:t>6</a:t>
            </a:fld>
            <a:endParaRPr lang="en-US"/>
          </a:p>
        </p:txBody>
      </p:sp>
    </p:spTree>
    <p:extLst>
      <p:ext uri="{BB962C8B-B14F-4D97-AF65-F5344CB8AC3E}">
        <p14:creationId xmlns:p14="http://schemas.microsoft.com/office/powerpoint/2010/main" val="3276670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D3C86B6F-9679-C544-B86B-D18AA0460570}" type="slidenum">
              <a:rPr lang="en-US" smtClean="0"/>
              <a:t>9</a:t>
            </a:fld>
            <a:endParaRPr lang="en-US"/>
          </a:p>
        </p:txBody>
      </p:sp>
    </p:spTree>
    <p:extLst>
      <p:ext uri="{BB962C8B-B14F-4D97-AF65-F5344CB8AC3E}">
        <p14:creationId xmlns:p14="http://schemas.microsoft.com/office/powerpoint/2010/main" val="933656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86B6F-9679-C544-B86B-D18AA0460570}" type="slidenum">
              <a:rPr lang="en-US" smtClean="0"/>
              <a:t>10</a:t>
            </a:fld>
            <a:endParaRPr lang="en-US"/>
          </a:p>
        </p:txBody>
      </p:sp>
    </p:spTree>
    <p:extLst>
      <p:ext uri="{BB962C8B-B14F-4D97-AF65-F5344CB8AC3E}">
        <p14:creationId xmlns:p14="http://schemas.microsoft.com/office/powerpoint/2010/main" val="167766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4C0B8D-F853-41A0-9555-3F7160736012}" type="datetime1">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D151C-F28F-4804-8135-6D83D891BCCE}" type="datetime1">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3466A-8D53-42E9-87C4-49B9DCEE92B5}" type="datetime1">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BBA4E-7642-411B-8B38-C5AA94BD9C79}" type="datetime1">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FA5B7-5C9A-4A7A-A9B4-B79EF88BB1C0}" type="datetime1">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1D33ED9-9E67-4F91-8268-06C0CE63027A}" type="datetime1">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15547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C53E59-D4EC-4532-98CD-D694445899BC}" type="datetime1">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4DF1B1-E136-48F8-8EA2-A9BBF98874DD}" type="datetime1">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FCEB3F-FF2C-4AE1-8924-2817F89BACB4}" type="datetime1">
              <a:rPr lang="en-US" smtClean="0"/>
              <a:t>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C428F-0909-4BDB-B50B-F63DF1A3C942}" type="datetime1">
              <a:rPr lang="en-US" smtClean="0"/>
              <a:t>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238EE-99BC-4B2E-866E-DF9965B354C7}" type="datetime1">
              <a:rPr lang="en-US" smtClean="0"/>
              <a:t>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F1EEC-F407-4408-8EF5-8415DF59661C}" type="datetime1">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F8F59-7D1D-4215-8533-445A13EAF8F6}" type="datetime1">
              <a:rPr lang="en-US" smtClean="0"/>
              <a:t>11/7/2014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DD</a:t>
            </a:r>
            <a:r>
              <a:rPr lang="en-US" dirty="0" smtClean="0">
                <a:sym typeface="Wingdings" pitchFamily="2" charset="2"/>
              </a:rPr>
              <a:t>OO Recipe</a:t>
            </a:r>
            <a:endParaRPr lang="en-US" dirty="0"/>
          </a:p>
        </p:txBody>
      </p:sp>
      <p:sp>
        <p:nvSpPr>
          <p:cNvPr id="3" name="Subtitle 2"/>
          <p:cNvSpPr>
            <a:spLocks noGrp="1"/>
          </p:cNvSpPr>
          <p:nvPr>
            <p:ph type="subTitle" idx="1"/>
          </p:nvPr>
        </p:nvSpPr>
        <p:spPr/>
        <p:txBody>
          <a:bodyPr/>
          <a:lstStyle/>
          <a:p>
            <a:r>
              <a:rPr lang="en-US" dirty="0" smtClean="0"/>
              <a:t>CS 5010 Program Design Paradigms</a:t>
            </a:r>
          </a:p>
          <a:p>
            <a:r>
              <a:rPr lang="en-US" dirty="0" smtClean="0"/>
              <a:t>"</a:t>
            </a:r>
            <a:r>
              <a:rPr lang="en-US" dirty="0" err="1" smtClean="0"/>
              <a:t>Bootcamp</a:t>
            </a:r>
            <a:r>
              <a:rPr lang="en-US" dirty="0" smtClean="0"/>
              <a:t>"</a:t>
            </a:r>
          </a:p>
          <a:p>
            <a:r>
              <a:rPr lang="en-US" dirty="0" smtClean="0"/>
              <a:t>Lesson 10.4</a:t>
            </a:r>
            <a:endParaRPr lang="en-US" dirty="0"/>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US" dirty="0"/>
          </a:p>
        </p:txBody>
      </p:sp>
      <p:sp>
        <p:nvSpPr>
          <p:cNvPr id="3" name="Content Placeholder 2"/>
          <p:cNvSpPr>
            <a:spLocks noGrp="1"/>
          </p:cNvSpPr>
          <p:nvPr>
            <p:ph idx="1"/>
          </p:nvPr>
        </p:nvSpPr>
        <p:spPr/>
        <p:txBody>
          <a:bodyPr/>
          <a:lstStyle/>
          <a:p>
            <a:pPr>
              <a:buNone/>
            </a:pPr>
            <a:r>
              <a:rPr lang="en-US" dirty="0" smtClean="0"/>
              <a:t>Replace</a:t>
            </a:r>
          </a:p>
          <a:p>
            <a:pPr>
              <a:buNone/>
            </a:pPr>
            <a:r>
              <a:rPr lang="en-US" b="1" dirty="0" smtClean="0">
                <a:latin typeface="Consolas"/>
                <a:cs typeface="Consolas"/>
              </a:rPr>
              <a:t>(make-bar 12 13)</a:t>
            </a:r>
          </a:p>
          <a:p>
            <a:pPr>
              <a:buNone/>
            </a:pPr>
            <a:r>
              <a:rPr lang="en-US" dirty="0" smtClean="0"/>
              <a:t>by</a:t>
            </a:r>
          </a:p>
          <a:p>
            <a:pPr>
              <a:buNone/>
            </a:pPr>
            <a:r>
              <a:rPr lang="en-US" b="1" dirty="0" smtClean="0">
                <a:latin typeface="Consolas"/>
                <a:cs typeface="Consolas"/>
              </a:rPr>
              <a:t>(new Bar% [lo 12][hi 13])</a:t>
            </a:r>
          </a:p>
          <a:p>
            <a:pPr>
              <a:buNone/>
            </a:pPr>
            <a:endParaRPr lang="en-US" dirty="0"/>
          </a:p>
        </p:txBody>
      </p:sp>
      <p:sp>
        <p:nvSpPr>
          <p:cNvPr id="4" name="Rectangle 3"/>
          <p:cNvSpPr/>
          <p:nvPr/>
        </p:nvSpPr>
        <p:spPr>
          <a:xfrm>
            <a:off x="5562600" y="2057400"/>
            <a:ext cx="3048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Here’s an example of step 3 of the recipe.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9532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function calls to method calls</a:t>
            </a:r>
            <a:endParaRPr lang="en-US" dirty="0"/>
          </a:p>
        </p:txBody>
      </p:sp>
      <p:sp>
        <p:nvSpPr>
          <p:cNvPr id="3" name="Content Placeholder 2"/>
          <p:cNvSpPr>
            <a:spLocks noGrp="1"/>
          </p:cNvSpPr>
          <p:nvPr>
            <p:ph idx="1"/>
          </p:nvPr>
        </p:nvSpPr>
        <p:spPr/>
        <p:txBody>
          <a:bodyPr/>
          <a:lstStyle/>
          <a:p>
            <a:pPr>
              <a:buNone/>
            </a:pPr>
            <a:r>
              <a:rPr lang="en-US" dirty="0" smtClean="0"/>
              <a:t>Instead of saying</a:t>
            </a:r>
          </a:p>
          <a:p>
            <a:pPr>
              <a:buNone/>
            </a:pPr>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baz</a:t>
            </a:r>
            <a:r>
              <a:rPr lang="en-US" b="1" dirty="0" smtClean="0">
                <a:latin typeface="Consolas" pitchFamily="49" charset="0"/>
                <a:cs typeface="Consolas" pitchFamily="49" charset="0"/>
              </a:rPr>
              <a:t>-fn a-</a:t>
            </a:r>
            <a:r>
              <a:rPr lang="en-US" b="1" dirty="0" err="1" smtClean="0">
                <a:latin typeface="Consolas" pitchFamily="49" charset="0"/>
                <a:cs typeface="Consolas" pitchFamily="49" charset="0"/>
              </a:rPr>
              <a:t>baz</a:t>
            </a:r>
            <a:r>
              <a:rPr lang="en-US" b="1" dirty="0" smtClean="0">
                <a:latin typeface="Consolas" pitchFamily="49" charset="0"/>
                <a:cs typeface="Consolas" pitchFamily="49" charset="0"/>
              </a:rPr>
              <a:t> n)</a:t>
            </a:r>
          </a:p>
          <a:p>
            <a:pPr>
              <a:buNone/>
            </a:pPr>
            <a:r>
              <a:rPr lang="en-US" dirty="0" smtClean="0"/>
              <a:t>say</a:t>
            </a:r>
          </a:p>
          <a:p>
            <a:pPr>
              <a:buNone/>
            </a:pPr>
            <a:r>
              <a:rPr lang="en-US" b="1" dirty="0" smtClean="0">
                <a:latin typeface="Consolas" pitchFamily="49" charset="0"/>
                <a:cs typeface="Consolas" pitchFamily="49" charset="0"/>
              </a:rPr>
              <a:t>(send a-</a:t>
            </a:r>
            <a:r>
              <a:rPr lang="en-US" b="1" dirty="0" err="1" smtClean="0">
                <a:latin typeface="Consolas" pitchFamily="49" charset="0"/>
                <a:cs typeface="Consolas" pitchFamily="49" charset="0"/>
              </a:rPr>
              <a:t>baz</a:t>
            </a:r>
            <a:r>
              <a:rPr lang="en-US" b="1" dirty="0" smtClean="0">
                <a:latin typeface="Consolas" pitchFamily="49" charset="0"/>
                <a:cs typeface="Consolas" pitchFamily="49" charset="0"/>
              </a:rPr>
              <a:t> fn n)</a:t>
            </a:r>
            <a:endParaRPr lang="en-US" b="1" dirty="0">
              <a:latin typeface="Consolas" pitchFamily="49" charset="0"/>
              <a:cs typeface="Consolas" pitchFamily="49" charset="0"/>
            </a:endParaRPr>
          </a:p>
        </p:txBody>
      </p:sp>
      <p:sp>
        <p:nvSpPr>
          <p:cNvPr id="4" name="Rectangle 3"/>
          <p:cNvSpPr/>
          <p:nvPr/>
        </p:nvSpPr>
        <p:spPr>
          <a:xfrm>
            <a:off x="4724400" y="3048000"/>
            <a:ext cx="4114800" cy="2057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smtClean="0"/>
              <a:t>Think:</a:t>
            </a:r>
          </a:p>
          <a:p>
            <a:endParaRPr lang="en-US" sz="2400" dirty="0" smtClean="0"/>
          </a:p>
          <a:p>
            <a:r>
              <a:rPr lang="en-US" sz="2400" dirty="0" smtClean="0"/>
              <a:t>"Send John a book"</a:t>
            </a:r>
          </a:p>
          <a:p>
            <a:endParaRPr lang="en-US" sz="2400" dirty="0" smtClean="0"/>
          </a:p>
          <a:p>
            <a:r>
              <a:rPr lang="en-US" sz="2400" dirty="0" smtClean="0"/>
              <a:t>(not "send a book to John").</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Function Definitions to Method Definitions</a:t>
            </a:r>
            <a:endParaRPr lang="en-US" dirty="0"/>
          </a:p>
        </p:txBody>
      </p:sp>
      <p:graphicFrame>
        <p:nvGraphicFramePr>
          <p:cNvPr id="4" name="Content Placeholder 3"/>
          <p:cNvGraphicFramePr>
            <a:graphicFrameLocks noGrp="1"/>
          </p:cNvGraphicFramePr>
          <p:nvPr>
            <p:ph idx="1"/>
          </p:nvPr>
        </p:nvGraphicFramePr>
        <p:xfrm>
          <a:off x="457200" y="2209800"/>
          <a:ext cx="8229600" cy="22250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dirty="0" smtClean="0"/>
                        <a:t>Converting a</a:t>
                      </a:r>
                      <a:r>
                        <a:rPr lang="en-US" baseline="0" dirty="0" smtClean="0"/>
                        <a:t> Function Definition to a Method Definition</a:t>
                      </a:r>
                      <a:endParaRPr lang="en-US" dirty="0"/>
                    </a:p>
                  </a:txBody>
                  <a:tcPr/>
                </a:tc>
              </a:tr>
              <a:tr h="370840">
                <a:tc>
                  <a:txBody>
                    <a:bodyPr/>
                    <a:lstStyle/>
                    <a:p>
                      <a:r>
                        <a:rPr lang="en-US" dirty="0" smtClean="0"/>
                        <a:t>1.  Add function name to interface</a:t>
                      </a:r>
                      <a:endParaRPr lang="en-US" dirty="0"/>
                    </a:p>
                  </a:txBody>
                  <a:tcPr/>
                </a:tc>
              </a:tr>
              <a:tr h="370840">
                <a:tc>
                  <a:txBody>
                    <a:bodyPr/>
                    <a:lstStyle/>
                    <a:p>
                      <a:r>
                        <a:rPr lang="en-US" dirty="0" smtClean="0"/>
                        <a:t>2. Pull out the parts</a:t>
                      </a:r>
                      <a:endParaRPr lang="en-US" dirty="0"/>
                    </a:p>
                  </a:txBody>
                  <a:tcPr/>
                </a:tc>
              </a:tr>
              <a:tr h="370840">
                <a:tc>
                  <a:txBody>
                    <a:bodyPr/>
                    <a:lstStyle/>
                    <a:p>
                      <a:r>
                        <a:rPr lang="en-US" dirty="0" smtClean="0"/>
                        <a:t>3. Change selectors to field references</a:t>
                      </a:r>
                      <a:endParaRPr lang="en-US" dirty="0"/>
                    </a:p>
                  </a:txBody>
                  <a:tcPr/>
                </a:tc>
              </a:tr>
              <a:tr h="370840">
                <a:tc>
                  <a:txBody>
                    <a:bodyPr/>
                    <a:lstStyle/>
                    <a:p>
                      <a:r>
                        <a:rPr lang="en-US" dirty="0" smtClean="0"/>
                        <a:t>4. Change function calls to method calls</a:t>
                      </a:r>
                      <a:endParaRPr lang="en-US" dirty="0"/>
                    </a:p>
                  </a:txBody>
                  <a:tcPr/>
                </a:tc>
              </a:tr>
              <a:tr h="370840">
                <a:tc>
                  <a:txBody>
                    <a:bodyPr/>
                    <a:lstStyle/>
                    <a:p>
                      <a:r>
                        <a:rPr lang="en-US" dirty="0" smtClean="0"/>
                        <a:t>5. Put method definitions into classes</a:t>
                      </a:r>
                      <a:endParaRPr lang="en-US" dirty="0"/>
                    </a:p>
                  </a:txBody>
                  <a:tcPr/>
                </a:tc>
              </a:tr>
            </a:tbl>
          </a:graphicData>
        </a:graphic>
      </p:graphicFrame>
      <p:sp>
        <p:nvSpPr>
          <p:cNvPr id="3" name="Rectangle 2"/>
          <p:cNvSpPr/>
          <p:nvPr/>
        </p:nvSpPr>
        <p:spPr>
          <a:xfrm>
            <a:off x="3886200" y="4800600"/>
            <a:ext cx="4495800" cy="1066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Here is a recipe for converting a function definition to a method definition.  </a:t>
            </a:r>
            <a:r>
              <a:rPr lang="en-US" sz="1600" dirty="0" smtClean="0"/>
              <a:t>This expands step </a:t>
            </a:r>
            <a:r>
              <a:rPr lang="en-US" sz="1600" dirty="0"/>
              <a:t>5 of the recipe above.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Turning a function definition into a set of method definitions</a:t>
            </a:r>
            <a:endParaRPr lang="en-US" dirty="0"/>
          </a:p>
        </p:txBody>
      </p:sp>
      <p:sp>
        <p:nvSpPr>
          <p:cNvPr id="3" name="Content Placeholder 2"/>
          <p:cNvSpPr>
            <a:spLocks noGrp="1"/>
          </p:cNvSpPr>
          <p:nvPr>
            <p:ph idx="1"/>
          </p:nvPr>
        </p:nvSpPr>
        <p:spPr>
          <a:xfrm>
            <a:off x="457200" y="1600201"/>
            <a:ext cx="8229600" cy="3962400"/>
          </a:xfrm>
        </p:spPr>
        <p:txBody>
          <a:bodyPr>
            <a:normAutofit fontScale="92500" lnSpcReduction="20000"/>
          </a:bodyPr>
          <a:lstStyle/>
          <a:p>
            <a:pPr>
              <a:buNone/>
            </a:pPr>
            <a:r>
              <a:rPr lang="en-US" dirty="0" smtClean="0"/>
              <a:t>Example:  </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baz-mymin</a:t>
            </a:r>
            <a:r>
              <a:rPr lang="en-US" sz="2400" b="1" dirty="0" smtClean="0">
                <a:latin typeface="Consolas" pitchFamily="49" charset="0"/>
                <a:cs typeface="Consolas" pitchFamily="49" charset="0"/>
              </a:rPr>
              <a:t> : </a:t>
            </a:r>
            <a:r>
              <a:rPr lang="en-US" sz="2400" b="1" dirty="0" err="1" smtClean="0">
                <a:latin typeface="Consolas" pitchFamily="49" charset="0"/>
                <a:cs typeface="Consolas" pitchFamily="49" charset="0"/>
              </a:rPr>
              <a:t>Baz</a:t>
            </a:r>
            <a:r>
              <a:rPr lang="en-US" sz="2400" b="1" dirty="0" smtClean="0">
                <a:latin typeface="Consolas" pitchFamily="49" charset="0"/>
                <a:cs typeface="Consolas" pitchFamily="49" charset="0"/>
              </a:rPr>
              <a:t> Number -&gt; Number</a:t>
            </a:r>
          </a:p>
          <a:p>
            <a:pPr>
              <a:buNone/>
            </a:pPr>
            <a:r>
              <a:rPr lang="en-US" sz="2400" b="1" dirty="0" smtClean="0">
                <a:latin typeface="Consolas" pitchFamily="49" charset="0"/>
                <a:cs typeface="Consolas" pitchFamily="49" charset="0"/>
              </a:rPr>
              <a:t>(define (baz-mymin b n)</a:t>
            </a:r>
          </a:p>
          <a:p>
            <a:pPr>
              <a:buNone/>
            </a:pPr>
            <a:r>
              <a:rPr lang="en-US" sz="2400" b="1" dirty="0" smtClean="0">
                <a:latin typeface="Consolas" pitchFamily="49" charset="0"/>
                <a:cs typeface="Consolas" pitchFamily="49" charset="0"/>
              </a:rPr>
              <a:t>  (cond</a:t>
            </a:r>
          </a:p>
          <a:p>
            <a:pPr>
              <a:buNone/>
            </a:pPr>
            <a:r>
              <a:rPr lang="en-US" sz="2400" b="1" dirty="0" smtClean="0">
                <a:latin typeface="Consolas" pitchFamily="49" charset="0"/>
                <a:cs typeface="Consolas" pitchFamily="49" charset="0"/>
              </a:rPr>
              <a:t>    [(foo? b) (min</a:t>
            </a:r>
          </a:p>
          <a:p>
            <a:pPr>
              <a:buNone/>
            </a:pPr>
            <a:r>
              <a:rPr lang="en-US" sz="2400" b="1" dirty="0" smtClean="0">
                <a:latin typeface="Consolas" pitchFamily="49" charset="0"/>
                <a:cs typeface="Consolas" pitchFamily="49" charset="0"/>
              </a:rPr>
              <a:t>               (foo-field1 b)</a:t>
            </a:r>
          </a:p>
          <a:p>
            <a:pPr>
              <a:buNone/>
            </a:pPr>
            <a:r>
              <a:rPr lang="en-US" sz="2400" b="1" dirty="0" smtClean="0">
                <a:latin typeface="Consolas" pitchFamily="49" charset="0"/>
                <a:cs typeface="Consolas" pitchFamily="49" charset="0"/>
              </a:rPr>
              <a:t>               (baz-mymin (foo-left b) n)</a:t>
            </a:r>
          </a:p>
          <a:p>
            <a:pPr>
              <a:buNone/>
            </a:pPr>
            <a:r>
              <a:rPr lang="en-US" sz="2400" b="1" dirty="0" smtClean="0">
                <a:latin typeface="Consolas" pitchFamily="49" charset="0"/>
                <a:cs typeface="Consolas" pitchFamily="49" charset="0"/>
              </a:rPr>
              <a:t>               (baz-mymin (foo-right b) n)</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(other-</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b n))]</a:t>
            </a:r>
          </a:p>
          <a:p>
            <a:pPr>
              <a:buNone/>
            </a:pPr>
            <a:r>
              <a:rPr lang="en-US" sz="2400" b="1" dirty="0" smtClean="0">
                <a:latin typeface="Consolas" pitchFamily="49" charset="0"/>
                <a:cs typeface="Consolas" pitchFamily="49" charset="0"/>
              </a:rPr>
              <a:t>    [(bar? b) (min  </a:t>
            </a:r>
          </a:p>
          <a:p>
            <a:pPr>
              <a:buNone/>
            </a:pPr>
            <a:r>
              <a:rPr lang="en-US" sz="2400" b="1" dirty="0" smtClean="0">
                <a:latin typeface="Consolas" pitchFamily="49" charset="0"/>
                <a:cs typeface="Consolas" pitchFamily="49" charset="0"/>
              </a:rPr>
              <a:t>                n (bar-lo b) (bar-hi b))]))</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Add function name to the interface</a:t>
            </a:r>
            <a:endParaRPr lang="en-US" dirty="0"/>
          </a:p>
        </p:txBody>
      </p:sp>
      <p:sp>
        <p:nvSpPr>
          <p:cNvPr id="3" name="Content Placeholder 2"/>
          <p:cNvSpPr>
            <a:spLocks noGrp="1"/>
          </p:cNvSpPr>
          <p:nvPr>
            <p:ph idx="1"/>
          </p:nvPr>
        </p:nvSpPr>
        <p:spPr/>
        <p:txBody>
          <a:bodyPr>
            <a:normAutofit/>
          </a:bodyPr>
          <a:lstStyle/>
          <a:p>
            <a:pPr>
              <a:buNone/>
            </a:pPr>
            <a:r>
              <a:rPr lang="en-US" dirty="0" smtClean="0"/>
              <a:t>Add to </a:t>
            </a:r>
            <a:r>
              <a:rPr lang="en-US" dirty="0" err="1" smtClean="0"/>
              <a:t>baz</a:t>
            </a:r>
            <a:r>
              <a:rPr lang="en-US" dirty="0" smtClean="0"/>
              <a:t> interface:</a:t>
            </a:r>
          </a:p>
          <a:p>
            <a:pPr>
              <a:buNone/>
            </a:pPr>
            <a:r>
              <a:rPr lang="en-US" sz="2200" b="1" dirty="0" smtClean="0">
                <a:latin typeface="Consolas" pitchFamily="49" charset="0"/>
                <a:cs typeface="Consolas" pitchFamily="49" charset="0"/>
              </a:rPr>
              <a:t>(define </a:t>
            </a:r>
            <a:r>
              <a:rPr lang="en-US" sz="2200" b="1" dirty="0" err="1" smtClean="0">
                <a:latin typeface="Consolas" pitchFamily="49" charset="0"/>
                <a:cs typeface="Consolas" pitchFamily="49" charset="0"/>
              </a:rPr>
              <a:t>baz</a:t>
            </a:r>
            <a:r>
              <a:rPr lang="en-US" sz="2200" b="1" dirty="0" smtClean="0">
                <a:latin typeface="Consolas" pitchFamily="49" charset="0"/>
                <a:cs typeface="Consolas" pitchFamily="49" charset="0"/>
              </a:rPr>
              <a:t>&lt;%&gt;</a:t>
            </a:r>
          </a:p>
          <a:p>
            <a:pPr>
              <a:buNone/>
            </a:pPr>
            <a:r>
              <a:rPr lang="en-US" sz="2200" b="1" dirty="0" smtClean="0">
                <a:latin typeface="Consolas" pitchFamily="49" charset="0"/>
                <a:cs typeface="Consolas" pitchFamily="49" charset="0"/>
              </a:rPr>
              <a:t>  (interface ()</a:t>
            </a:r>
          </a:p>
          <a:p>
            <a:pPr>
              <a:buNone/>
            </a:pPr>
            <a:r>
              <a:rPr lang="en-US" sz="2200" b="1" dirty="0" smtClean="0">
                <a:latin typeface="Consolas" pitchFamily="49" charset="0"/>
                <a:cs typeface="Consolas" pitchFamily="49" charset="0"/>
              </a:rPr>
              <a:t>    </a:t>
            </a:r>
            <a:r>
              <a:rPr lang="en-US" sz="2200" b="1" dirty="0" err="1" smtClean="0">
                <a:solidFill>
                  <a:srgbClr val="FF0000"/>
                </a:solidFill>
                <a:latin typeface="Consolas" pitchFamily="49" charset="0"/>
                <a:cs typeface="Consolas" pitchFamily="49" charset="0"/>
              </a:rPr>
              <a:t>mymin</a:t>
            </a:r>
            <a:r>
              <a:rPr lang="en-US" sz="2200" b="1" dirty="0" smtClean="0">
                <a:solidFill>
                  <a:srgbClr val="FF0000"/>
                </a:solidFill>
                <a:latin typeface="Consolas" pitchFamily="49" charset="0"/>
                <a:cs typeface="Consolas" pitchFamily="49" charset="0"/>
              </a:rPr>
              <a:t>     ; Number -&gt; Number</a:t>
            </a:r>
          </a:p>
          <a:p>
            <a:pPr>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other-</a:t>
            </a:r>
            <a:r>
              <a:rPr lang="en-US" sz="2200" b="1" dirty="0" err="1" smtClean="0">
                <a:latin typeface="Consolas" pitchFamily="49" charset="0"/>
                <a:cs typeface="Consolas" pitchFamily="49" charset="0"/>
              </a:rPr>
              <a:t>fn</a:t>
            </a:r>
            <a:r>
              <a:rPr lang="en-US" sz="2200" b="1" dirty="0" smtClean="0">
                <a:latin typeface="Consolas" pitchFamily="49" charset="0"/>
                <a:cs typeface="Consolas" pitchFamily="49" charset="0"/>
              </a:rPr>
              <a:t>  ; Number -&gt; Number  </a:t>
            </a:r>
          </a:p>
          <a:p>
            <a:pPr>
              <a:buNone/>
            </a:pPr>
            <a:r>
              <a:rPr lang="en-US" sz="2200" b="1" dirty="0" smtClean="0">
                <a:latin typeface="Consolas" pitchFamily="49" charset="0"/>
                <a:cs typeface="Consolas" pitchFamily="49" charset="0"/>
              </a:rPr>
              <a:t>    ...</a:t>
            </a:r>
          </a:p>
          <a:p>
            <a:pPr>
              <a:buNone/>
            </a:pPr>
            <a:r>
              <a:rPr lang="en-US" sz="2200" b="1" dirty="0" smtClean="0">
                <a:latin typeface="Consolas" pitchFamily="49" charset="0"/>
                <a:cs typeface="Consolas" pitchFamily="49" charset="0"/>
              </a:rPr>
              <a:t>    ))</a:t>
            </a:r>
          </a:p>
        </p:txBody>
      </p:sp>
      <p:sp>
        <p:nvSpPr>
          <p:cNvPr id="4" name="Rectangle 3"/>
          <p:cNvSpPr/>
          <p:nvPr/>
        </p:nvSpPr>
        <p:spPr>
          <a:xfrm>
            <a:off x="5674442" y="1371599"/>
            <a:ext cx="3240958" cy="150925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First we add a method for this function to the interface.  The name of the method need not be the same as the name of the function, but it should be similar.</a:t>
            </a:r>
          </a:p>
        </p:txBody>
      </p:sp>
      <p:sp>
        <p:nvSpPr>
          <p:cNvPr id="5" name="Rectangle 4"/>
          <p:cNvSpPr/>
          <p:nvPr/>
        </p:nvSpPr>
        <p:spPr>
          <a:xfrm>
            <a:off x="5943600" y="3352800"/>
            <a:ext cx="29718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t>The function version had contract</a:t>
            </a:r>
          </a:p>
          <a:p>
            <a:r>
              <a:rPr lang="en-US" b="1" dirty="0" err="1" smtClean="0"/>
              <a:t>Baz</a:t>
            </a:r>
            <a:r>
              <a:rPr lang="en-US" b="1" dirty="0" smtClean="0"/>
              <a:t> Number -&gt; Number </a:t>
            </a:r>
            <a:r>
              <a:rPr lang="en-US" dirty="0" smtClean="0"/>
              <a:t>,</a:t>
            </a:r>
          </a:p>
          <a:p>
            <a:r>
              <a:rPr lang="en-US" dirty="0" smtClean="0"/>
              <a:t>so the method has contract</a:t>
            </a:r>
          </a:p>
          <a:p>
            <a:r>
              <a:rPr lang="en-US" b="1" dirty="0" smtClean="0"/>
              <a:t>Number -&gt; Number </a:t>
            </a:r>
            <a:r>
              <a:rPr lang="en-US" dirty="0" smtClean="0"/>
              <a:t>, since the </a:t>
            </a:r>
            <a:r>
              <a:rPr lang="en-US" dirty="0" err="1" smtClean="0"/>
              <a:t>Baz</a:t>
            </a:r>
            <a:r>
              <a:rPr lang="en-US" dirty="0" smtClean="0"/>
              <a:t> argument is replaced by "this" object.</a:t>
            </a:r>
            <a:endParaRPr lang="en-US" dirty="0"/>
          </a:p>
        </p:txBody>
      </p:sp>
      <p:sp>
        <p:nvSpPr>
          <p:cNvPr id="11" name="Rectangle 10"/>
          <p:cNvSpPr/>
          <p:nvPr/>
        </p:nvSpPr>
        <p:spPr>
          <a:xfrm>
            <a:off x="2209800" y="4838700"/>
            <a:ext cx="24384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Here's another function that we have put in the interface.</a:t>
            </a:r>
            <a:endParaRPr lang="en-US" dirty="0"/>
          </a:p>
        </p:txBody>
      </p:sp>
      <p:cxnSp>
        <p:nvCxnSpPr>
          <p:cNvPr id="13" name="Straight Arrow Connector 12"/>
          <p:cNvCxnSpPr>
            <a:stCxn id="11" idx="0"/>
          </p:cNvCxnSpPr>
          <p:nvPr/>
        </p:nvCxnSpPr>
        <p:spPr>
          <a:xfrm flipH="1" flipV="1">
            <a:off x="2438400" y="3733800"/>
            <a:ext cx="990600" cy="11049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Original Function Definition</a:t>
            </a:r>
            <a:endParaRPr lang="en-US" dirty="0"/>
          </a:p>
        </p:txBody>
      </p:sp>
      <p:sp>
        <p:nvSpPr>
          <p:cNvPr id="3" name="Content Placeholder 2"/>
          <p:cNvSpPr>
            <a:spLocks noGrp="1"/>
          </p:cNvSpPr>
          <p:nvPr>
            <p:ph idx="1"/>
          </p:nvPr>
        </p:nvSpPr>
        <p:spPr>
          <a:xfrm>
            <a:off x="457200" y="1600201"/>
            <a:ext cx="8229600" cy="3962400"/>
          </a:xfrm>
        </p:spPr>
        <p:txBody>
          <a:bodyPr>
            <a:normAutofit fontScale="92500" lnSpcReduction="20000"/>
          </a:bodyPr>
          <a:lstStyle/>
          <a:p>
            <a:pPr>
              <a:buNone/>
            </a:pPr>
            <a:r>
              <a:rPr lang="en-US" dirty="0" smtClean="0"/>
              <a:t>Example:  </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baz-mymin</a:t>
            </a:r>
            <a:r>
              <a:rPr lang="en-US" sz="2400" b="1" dirty="0" smtClean="0">
                <a:latin typeface="Consolas" pitchFamily="49" charset="0"/>
                <a:cs typeface="Consolas" pitchFamily="49" charset="0"/>
              </a:rPr>
              <a:t> : </a:t>
            </a:r>
            <a:r>
              <a:rPr lang="en-US" sz="2400" b="1" dirty="0" err="1" smtClean="0">
                <a:latin typeface="Consolas" pitchFamily="49" charset="0"/>
                <a:cs typeface="Consolas" pitchFamily="49" charset="0"/>
              </a:rPr>
              <a:t>Baz</a:t>
            </a:r>
            <a:r>
              <a:rPr lang="en-US" sz="2400" b="1" dirty="0" smtClean="0">
                <a:latin typeface="Consolas" pitchFamily="49" charset="0"/>
                <a:cs typeface="Consolas" pitchFamily="49" charset="0"/>
              </a:rPr>
              <a:t> Number -&gt; Number</a:t>
            </a:r>
          </a:p>
          <a:p>
            <a:pPr>
              <a:buNone/>
            </a:pPr>
            <a:r>
              <a:rPr lang="en-US" sz="2400" b="1" dirty="0" smtClean="0">
                <a:latin typeface="Consolas" pitchFamily="49" charset="0"/>
                <a:cs typeface="Consolas" pitchFamily="49" charset="0"/>
              </a:rPr>
              <a:t>(define (baz-mymin b n)</a:t>
            </a:r>
          </a:p>
          <a:p>
            <a:pPr>
              <a:buNone/>
            </a:pPr>
            <a:r>
              <a:rPr lang="en-US" sz="2400" b="1" dirty="0" smtClean="0">
                <a:latin typeface="Consolas" pitchFamily="49" charset="0"/>
                <a:cs typeface="Consolas" pitchFamily="49" charset="0"/>
              </a:rPr>
              <a:t>  (cond</a:t>
            </a:r>
          </a:p>
          <a:p>
            <a:pPr>
              <a:buNone/>
            </a:pPr>
            <a:r>
              <a:rPr lang="en-US" sz="2400" b="1" dirty="0" smtClean="0">
                <a:latin typeface="Consolas" pitchFamily="49" charset="0"/>
                <a:cs typeface="Consolas" pitchFamily="49" charset="0"/>
              </a:rPr>
              <a:t>    [(foo? b) (min</a:t>
            </a:r>
          </a:p>
          <a:p>
            <a:pPr>
              <a:buNone/>
            </a:pPr>
            <a:r>
              <a:rPr lang="en-US" sz="2400" b="1" dirty="0" smtClean="0">
                <a:latin typeface="Consolas" pitchFamily="49" charset="0"/>
                <a:cs typeface="Consolas" pitchFamily="49" charset="0"/>
              </a:rPr>
              <a:t>               (foo-field1 b)</a:t>
            </a:r>
          </a:p>
          <a:p>
            <a:pPr>
              <a:buNone/>
            </a:pPr>
            <a:r>
              <a:rPr lang="en-US" sz="2400" b="1" dirty="0" smtClean="0">
                <a:latin typeface="Consolas" pitchFamily="49" charset="0"/>
                <a:cs typeface="Consolas" pitchFamily="49" charset="0"/>
              </a:rPr>
              <a:t>               (baz-mymin (foo-left b) n)</a:t>
            </a:r>
          </a:p>
          <a:p>
            <a:pPr>
              <a:buNone/>
            </a:pPr>
            <a:r>
              <a:rPr lang="en-US" sz="2400" b="1" dirty="0" smtClean="0">
                <a:latin typeface="Consolas" pitchFamily="49" charset="0"/>
                <a:cs typeface="Consolas" pitchFamily="49" charset="0"/>
              </a:rPr>
              <a:t>               (baz-mymin (foo-right b) n)</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(other-</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b n))]</a:t>
            </a:r>
          </a:p>
          <a:p>
            <a:pPr>
              <a:buNone/>
            </a:pPr>
            <a:r>
              <a:rPr lang="en-US" sz="2400" b="1" dirty="0" smtClean="0">
                <a:latin typeface="Consolas" pitchFamily="49" charset="0"/>
                <a:cs typeface="Consolas" pitchFamily="49" charset="0"/>
              </a:rPr>
              <a:t>    [(bar? b) (min  </a:t>
            </a:r>
          </a:p>
          <a:p>
            <a:pPr>
              <a:buNone/>
            </a:pPr>
            <a:r>
              <a:rPr lang="en-US" sz="2400" b="1" dirty="0" smtClean="0">
                <a:latin typeface="Consolas" pitchFamily="49" charset="0"/>
                <a:cs typeface="Consolas" pitchFamily="49" charset="0"/>
              </a:rPr>
              <a:t>                n (bar-lo b) (bar-hi b))]))</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13409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Pull Out the Parts</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pPr>
              <a:buNone/>
            </a:pPr>
            <a:r>
              <a:rPr lang="en-US" sz="2200" dirty="0" smtClean="0"/>
              <a:t>Example:  </a:t>
            </a:r>
          </a:p>
          <a:p>
            <a:pPr>
              <a:buNone/>
            </a:pPr>
            <a:r>
              <a:rPr lang="en-US" sz="2200" b="1" dirty="0" smtClean="0">
                <a:solidFill>
                  <a:schemeClr val="bg1"/>
                </a:solidFill>
                <a:latin typeface="Consolas" pitchFamily="49" charset="0"/>
                <a:cs typeface="Consolas" pitchFamily="49" charset="0"/>
              </a:rPr>
              <a:t>;; </a:t>
            </a:r>
            <a:r>
              <a:rPr lang="en-US" sz="2200" b="1" dirty="0" err="1" smtClean="0">
                <a:solidFill>
                  <a:schemeClr val="bg1"/>
                </a:solidFill>
                <a:latin typeface="Consolas" pitchFamily="49" charset="0"/>
                <a:cs typeface="Consolas" pitchFamily="49" charset="0"/>
              </a:rPr>
              <a:t>baz-mymin</a:t>
            </a:r>
            <a:r>
              <a:rPr lang="en-US" sz="2200" b="1" dirty="0" smtClean="0">
                <a:solidFill>
                  <a:schemeClr val="bg1"/>
                </a:solidFill>
                <a:latin typeface="Consolas" pitchFamily="49" charset="0"/>
                <a:cs typeface="Consolas" pitchFamily="49" charset="0"/>
              </a:rPr>
              <a:t> : </a:t>
            </a:r>
            <a:r>
              <a:rPr lang="en-US" sz="2200" b="1" dirty="0" err="1" smtClean="0">
                <a:solidFill>
                  <a:schemeClr val="bg1"/>
                </a:solidFill>
                <a:latin typeface="Consolas" pitchFamily="49" charset="0"/>
                <a:cs typeface="Consolas" pitchFamily="49" charset="0"/>
              </a:rPr>
              <a:t>Baz</a:t>
            </a:r>
            <a:r>
              <a:rPr lang="en-US" sz="2200" b="1" dirty="0" smtClean="0">
                <a:solidFill>
                  <a:schemeClr val="bg1"/>
                </a:solidFill>
                <a:latin typeface="Consolas" pitchFamily="49" charset="0"/>
                <a:cs typeface="Consolas" pitchFamily="49" charset="0"/>
              </a:rPr>
              <a:t> Number -&gt; Number</a:t>
            </a:r>
          </a:p>
          <a:p>
            <a:pPr>
              <a:buNone/>
            </a:pPr>
            <a:r>
              <a:rPr lang="en-US" sz="2200" b="1" dirty="0" smtClean="0">
                <a:solidFill>
                  <a:schemeClr val="bg1"/>
                </a:solidFill>
                <a:latin typeface="Consolas" pitchFamily="49" charset="0"/>
                <a:cs typeface="Consolas" pitchFamily="49" charset="0"/>
              </a:rPr>
              <a:t>(define (baz-mymin b n)</a:t>
            </a:r>
          </a:p>
          <a:p>
            <a:pPr>
              <a:buNone/>
            </a:pPr>
            <a:r>
              <a:rPr lang="en-US" sz="2200" b="1" dirty="0" smtClean="0">
                <a:solidFill>
                  <a:schemeClr val="bg1"/>
                </a:solidFill>
                <a:latin typeface="Consolas" pitchFamily="49" charset="0"/>
                <a:cs typeface="Consolas" pitchFamily="49" charset="0"/>
              </a:rPr>
              <a:t>  (cond</a:t>
            </a:r>
          </a:p>
          <a:p>
            <a:pPr>
              <a:buNone/>
            </a:pPr>
            <a:r>
              <a:rPr lang="en-US" sz="2200" b="1" dirty="0" smtClean="0">
                <a:latin typeface="Consolas" pitchFamily="49" charset="0"/>
                <a:cs typeface="Consolas" pitchFamily="49" charset="0"/>
              </a:rPr>
              <a:t>For a foo:</a:t>
            </a:r>
            <a:r>
              <a:rPr lang="en-US" sz="2200" b="1" dirty="0" smtClean="0">
                <a:solidFill>
                  <a:schemeClr val="bg1"/>
                </a:solidFill>
                <a:latin typeface="Consolas" pitchFamily="49" charset="0"/>
                <a:cs typeface="Consolas" pitchFamily="49" charset="0"/>
              </a:rPr>
              <a:t>    </a:t>
            </a:r>
            <a:r>
              <a:rPr lang="en-US" sz="2200" b="1" dirty="0" smtClean="0">
                <a:latin typeface="Consolas" pitchFamily="49" charset="0"/>
                <a:cs typeface="Consolas" pitchFamily="49" charset="0"/>
              </a:rPr>
              <a:t>(min</a:t>
            </a:r>
          </a:p>
          <a:p>
            <a:pPr>
              <a:buNone/>
            </a:pPr>
            <a:r>
              <a:rPr lang="en-US" sz="2200" b="1" dirty="0" smtClean="0">
                <a:latin typeface="Consolas" pitchFamily="49" charset="0"/>
                <a:cs typeface="Consolas" pitchFamily="49" charset="0"/>
              </a:rPr>
              <a:t>               (foo-field1 b)</a:t>
            </a:r>
          </a:p>
          <a:p>
            <a:pPr>
              <a:buNone/>
            </a:pPr>
            <a:r>
              <a:rPr lang="en-US" sz="2200" b="1" dirty="0" smtClean="0">
                <a:latin typeface="Consolas" pitchFamily="49" charset="0"/>
                <a:cs typeface="Consolas" pitchFamily="49" charset="0"/>
              </a:rPr>
              <a:t>               (baz-mymin (foo-left b) n)</a:t>
            </a:r>
          </a:p>
          <a:p>
            <a:pPr>
              <a:buNone/>
            </a:pPr>
            <a:r>
              <a:rPr lang="en-US" sz="2200" b="1" dirty="0" smtClean="0">
                <a:latin typeface="Consolas" pitchFamily="49" charset="0"/>
                <a:cs typeface="Consolas" pitchFamily="49" charset="0"/>
              </a:rPr>
              <a:t>               (baz-mymin (foo-right b) n)</a:t>
            </a:r>
          </a:p>
          <a:p>
            <a:pPr>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(other-</a:t>
            </a:r>
            <a:r>
              <a:rPr lang="en-US" sz="2200" b="1" dirty="0" err="1" smtClean="0">
                <a:latin typeface="Consolas" pitchFamily="49" charset="0"/>
                <a:cs typeface="Consolas" pitchFamily="49" charset="0"/>
              </a:rPr>
              <a:t>fn</a:t>
            </a:r>
            <a:r>
              <a:rPr lang="en-US" sz="2200" b="1" dirty="0" smtClean="0">
                <a:latin typeface="Consolas" pitchFamily="49" charset="0"/>
                <a:cs typeface="Consolas" pitchFamily="49" charset="0"/>
              </a:rPr>
              <a:t> b n))</a:t>
            </a:r>
          </a:p>
          <a:p>
            <a:pPr>
              <a:buNone/>
            </a:pPr>
            <a:endParaRPr lang="en-US" sz="2200" b="1" dirty="0" smtClean="0">
              <a:latin typeface="Consolas" pitchFamily="49" charset="0"/>
              <a:cs typeface="Consolas" pitchFamily="49" charset="0"/>
            </a:endParaRPr>
          </a:p>
          <a:p>
            <a:pPr>
              <a:buNone/>
            </a:pPr>
            <a:r>
              <a:rPr lang="en-US" sz="2200" b="1" dirty="0" smtClean="0">
                <a:latin typeface="Consolas" pitchFamily="49" charset="0"/>
                <a:cs typeface="Consolas" pitchFamily="49" charset="0"/>
              </a:rPr>
              <a:t>For a bar:    (min  </a:t>
            </a:r>
          </a:p>
          <a:p>
            <a:pPr>
              <a:buNone/>
            </a:pPr>
            <a:r>
              <a:rPr lang="en-US" sz="2200" b="1" dirty="0" smtClean="0">
                <a:latin typeface="Consolas" pitchFamily="49" charset="0"/>
                <a:cs typeface="Consolas" pitchFamily="49" charset="0"/>
              </a:rPr>
              <a:t>                n (bar-lo b) (bar-hi b))</a:t>
            </a:r>
          </a:p>
          <a:p>
            <a:pPr>
              <a:buNone/>
            </a:pP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95257085"/>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Change Selectors to field references</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pPr>
              <a:buNone/>
            </a:pPr>
            <a:r>
              <a:rPr lang="en-US" sz="2200" dirty="0" smtClean="0"/>
              <a:t>Example:  </a:t>
            </a:r>
          </a:p>
          <a:p>
            <a:pPr>
              <a:buNone/>
            </a:pPr>
            <a:r>
              <a:rPr lang="en-US" sz="2200" b="1" dirty="0" smtClean="0">
                <a:solidFill>
                  <a:schemeClr val="bg1"/>
                </a:solidFill>
                <a:latin typeface="Consolas" pitchFamily="49" charset="0"/>
                <a:cs typeface="Consolas" pitchFamily="49" charset="0"/>
              </a:rPr>
              <a:t>;; </a:t>
            </a:r>
            <a:r>
              <a:rPr lang="en-US" sz="2200" b="1" dirty="0" err="1" smtClean="0">
                <a:solidFill>
                  <a:schemeClr val="bg1"/>
                </a:solidFill>
                <a:latin typeface="Consolas" pitchFamily="49" charset="0"/>
                <a:cs typeface="Consolas" pitchFamily="49" charset="0"/>
              </a:rPr>
              <a:t>baz-mymin</a:t>
            </a:r>
            <a:r>
              <a:rPr lang="en-US" sz="2200" b="1" dirty="0" smtClean="0">
                <a:solidFill>
                  <a:schemeClr val="bg1"/>
                </a:solidFill>
                <a:latin typeface="Consolas" pitchFamily="49" charset="0"/>
                <a:cs typeface="Consolas" pitchFamily="49" charset="0"/>
              </a:rPr>
              <a:t> : </a:t>
            </a:r>
            <a:r>
              <a:rPr lang="en-US" sz="2200" b="1" dirty="0" err="1" smtClean="0">
                <a:solidFill>
                  <a:schemeClr val="bg1"/>
                </a:solidFill>
                <a:latin typeface="Consolas" pitchFamily="49" charset="0"/>
                <a:cs typeface="Consolas" pitchFamily="49" charset="0"/>
              </a:rPr>
              <a:t>Baz</a:t>
            </a:r>
            <a:r>
              <a:rPr lang="en-US" sz="2200" b="1" dirty="0" smtClean="0">
                <a:solidFill>
                  <a:schemeClr val="bg1"/>
                </a:solidFill>
                <a:latin typeface="Consolas" pitchFamily="49" charset="0"/>
                <a:cs typeface="Consolas" pitchFamily="49" charset="0"/>
              </a:rPr>
              <a:t> Number -&gt; Number</a:t>
            </a:r>
          </a:p>
          <a:p>
            <a:pPr>
              <a:buNone/>
            </a:pPr>
            <a:r>
              <a:rPr lang="en-US" sz="2200" b="1" dirty="0" smtClean="0">
                <a:solidFill>
                  <a:schemeClr val="bg1"/>
                </a:solidFill>
                <a:latin typeface="Consolas" pitchFamily="49" charset="0"/>
                <a:cs typeface="Consolas" pitchFamily="49" charset="0"/>
              </a:rPr>
              <a:t>(define (baz-mymin b n)</a:t>
            </a:r>
          </a:p>
          <a:p>
            <a:pPr>
              <a:buNone/>
            </a:pPr>
            <a:r>
              <a:rPr lang="en-US" sz="2200" b="1" dirty="0" smtClean="0">
                <a:solidFill>
                  <a:schemeClr val="bg1"/>
                </a:solidFill>
                <a:latin typeface="Consolas" pitchFamily="49" charset="0"/>
                <a:cs typeface="Consolas" pitchFamily="49" charset="0"/>
              </a:rPr>
              <a:t>  (cond</a:t>
            </a:r>
          </a:p>
          <a:p>
            <a:pPr>
              <a:buNone/>
            </a:pPr>
            <a:r>
              <a:rPr lang="en-US" sz="2200" b="1" dirty="0" smtClean="0">
                <a:latin typeface="Consolas" pitchFamily="49" charset="0"/>
                <a:cs typeface="Consolas" pitchFamily="49" charset="0"/>
              </a:rPr>
              <a:t>For a foo:</a:t>
            </a:r>
            <a:r>
              <a:rPr lang="en-US" sz="2200" b="1" dirty="0" smtClean="0">
                <a:solidFill>
                  <a:schemeClr val="bg1"/>
                </a:solidFill>
                <a:latin typeface="Consolas" pitchFamily="49" charset="0"/>
                <a:cs typeface="Consolas" pitchFamily="49" charset="0"/>
              </a:rPr>
              <a:t>    </a:t>
            </a:r>
            <a:r>
              <a:rPr lang="en-US" sz="2200" b="1" dirty="0" smtClean="0">
                <a:latin typeface="Consolas" pitchFamily="49" charset="0"/>
                <a:cs typeface="Consolas" pitchFamily="49" charset="0"/>
              </a:rPr>
              <a:t>(min</a:t>
            </a:r>
          </a:p>
          <a:p>
            <a:pPr>
              <a:buNone/>
            </a:pPr>
            <a:r>
              <a:rPr lang="en-US" sz="2200" b="1" dirty="0" smtClean="0">
                <a:latin typeface="Consolas" pitchFamily="49" charset="0"/>
                <a:cs typeface="Consolas" pitchFamily="49" charset="0"/>
              </a:rPr>
              <a:t>               </a:t>
            </a:r>
            <a:r>
              <a:rPr lang="en-US" sz="2200" b="1" dirty="0" smtClean="0">
                <a:solidFill>
                  <a:srgbClr val="00B050"/>
                </a:solidFill>
                <a:latin typeface="Consolas" pitchFamily="49" charset="0"/>
                <a:cs typeface="Consolas" pitchFamily="49" charset="0"/>
              </a:rPr>
              <a:t>field1</a:t>
            </a:r>
          </a:p>
          <a:p>
            <a:pPr>
              <a:buNone/>
            </a:pPr>
            <a:r>
              <a:rPr lang="en-US" sz="2200" b="1" dirty="0" smtClean="0">
                <a:latin typeface="Consolas" pitchFamily="49" charset="0"/>
                <a:cs typeface="Consolas" pitchFamily="49" charset="0"/>
              </a:rPr>
              <a:t>               (</a:t>
            </a:r>
            <a:r>
              <a:rPr lang="en-US" sz="2200" b="1" dirty="0" err="1" smtClean="0">
                <a:latin typeface="Consolas" pitchFamily="49" charset="0"/>
                <a:cs typeface="Consolas" pitchFamily="49" charset="0"/>
              </a:rPr>
              <a:t>baz-mymin</a:t>
            </a:r>
            <a:r>
              <a:rPr lang="en-US" sz="2200" b="1" dirty="0" smtClean="0">
                <a:latin typeface="Consolas" pitchFamily="49" charset="0"/>
                <a:cs typeface="Consolas" pitchFamily="49" charset="0"/>
              </a:rPr>
              <a:t> </a:t>
            </a:r>
            <a:r>
              <a:rPr lang="en-US" sz="2200" b="1" dirty="0" smtClean="0">
                <a:solidFill>
                  <a:srgbClr val="00B050"/>
                </a:solidFill>
                <a:latin typeface="Consolas" pitchFamily="49" charset="0"/>
                <a:cs typeface="Consolas" pitchFamily="49" charset="0"/>
              </a:rPr>
              <a:t>left</a:t>
            </a:r>
            <a:r>
              <a:rPr lang="en-US" sz="2200" b="1" dirty="0" smtClean="0">
                <a:latin typeface="Consolas" pitchFamily="49" charset="0"/>
                <a:cs typeface="Consolas" pitchFamily="49" charset="0"/>
              </a:rPr>
              <a:t> n)</a:t>
            </a:r>
          </a:p>
          <a:p>
            <a:pPr>
              <a:buNone/>
            </a:pPr>
            <a:r>
              <a:rPr lang="en-US" sz="2200" b="1" dirty="0" smtClean="0">
                <a:latin typeface="Consolas" pitchFamily="49" charset="0"/>
                <a:cs typeface="Consolas" pitchFamily="49" charset="0"/>
              </a:rPr>
              <a:t>               (</a:t>
            </a:r>
            <a:r>
              <a:rPr lang="en-US" sz="2200" b="1" dirty="0" err="1" smtClean="0">
                <a:latin typeface="Consolas" pitchFamily="49" charset="0"/>
                <a:cs typeface="Consolas" pitchFamily="49" charset="0"/>
              </a:rPr>
              <a:t>baz-mymin</a:t>
            </a:r>
            <a:r>
              <a:rPr lang="en-US" sz="2200" b="1" dirty="0" smtClean="0">
                <a:latin typeface="Consolas" pitchFamily="49" charset="0"/>
                <a:cs typeface="Consolas" pitchFamily="49" charset="0"/>
              </a:rPr>
              <a:t> </a:t>
            </a:r>
            <a:r>
              <a:rPr lang="en-US" sz="2200" b="1" dirty="0" smtClean="0">
                <a:solidFill>
                  <a:srgbClr val="00B050"/>
                </a:solidFill>
                <a:latin typeface="Consolas" pitchFamily="49" charset="0"/>
                <a:cs typeface="Consolas" pitchFamily="49" charset="0"/>
              </a:rPr>
              <a:t>right</a:t>
            </a:r>
            <a:r>
              <a:rPr lang="en-US" sz="2200" b="1" dirty="0" smtClean="0">
                <a:latin typeface="Consolas" pitchFamily="49" charset="0"/>
                <a:cs typeface="Consolas" pitchFamily="49" charset="0"/>
              </a:rPr>
              <a:t> n)</a:t>
            </a:r>
          </a:p>
          <a:p>
            <a:pPr>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(other-</a:t>
            </a:r>
            <a:r>
              <a:rPr lang="en-US" sz="2200" b="1" dirty="0" err="1" smtClean="0">
                <a:latin typeface="Consolas" pitchFamily="49" charset="0"/>
                <a:cs typeface="Consolas" pitchFamily="49" charset="0"/>
              </a:rPr>
              <a:t>fn</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this</a:t>
            </a:r>
            <a:r>
              <a:rPr lang="en-US" sz="2200" b="1" dirty="0" smtClean="0">
                <a:latin typeface="Consolas" pitchFamily="49" charset="0"/>
                <a:cs typeface="Consolas" pitchFamily="49" charset="0"/>
              </a:rPr>
              <a:t> n))</a:t>
            </a:r>
          </a:p>
          <a:p>
            <a:pPr>
              <a:buNone/>
            </a:pPr>
            <a:endParaRPr lang="en-US" sz="2200" b="1" dirty="0" smtClean="0">
              <a:latin typeface="Consolas" pitchFamily="49" charset="0"/>
              <a:cs typeface="Consolas" pitchFamily="49" charset="0"/>
            </a:endParaRPr>
          </a:p>
          <a:p>
            <a:pPr>
              <a:buNone/>
            </a:pPr>
            <a:r>
              <a:rPr lang="en-US" sz="2200" b="1" dirty="0" smtClean="0">
                <a:latin typeface="Consolas" pitchFamily="49" charset="0"/>
                <a:cs typeface="Consolas" pitchFamily="49" charset="0"/>
              </a:rPr>
              <a:t>For a bar:    (min  </a:t>
            </a:r>
          </a:p>
          <a:p>
            <a:pPr>
              <a:buNone/>
            </a:pPr>
            <a:r>
              <a:rPr lang="en-US" sz="2200" b="1" dirty="0" smtClean="0">
                <a:latin typeface="Consolas" pitchFamily="49" charset="0"/>
                <a:cs typeface="Consolas" pitchFamily="49" charset="0"/>
              </a:rPr>
              <a:t>                n </a:t>
            </a:r>
            <a:r>
              <a:rPr lang="en-US" sz="2200" b="1" dirty="0" smtClean="0">
                <a:solidFill>
                  <a:srgbClr val="00B050"/>
                </a:solidFill>
                <a:latin typeface="Consolas" pitchFamily="49" charset="0"/>
                <a:cs typeface="Consolas" pitchFamily="49" charset="0"/>
              </a:rPr>
              <a:t>lo</a:t>
            </a:r>
            <a:r>
              <a:rPr lang="en-US" sz="2200" b="1" dirty="0" smtClean="0">
                <a:latin typeface="Consolas" pitchFamily="49" charset="0"/>
                <a:cs typeface="Consolas" pitchFamily="49" charset="0"/>
              </a:rPr>
              <a:t> </a:t>
            </a:r>
            <a:r>
              <a:rPr lang="en-US" sz="2200" b="1" dirty="0" smtClean="0">
                <a:solidFill>
                  <a:srgbClr val="00B050"/>
                </a:solidFill>
                <a:latin typeface="Consolas" pitchFamily="49" charset="0"/>
                <a:cs typeface="Consolas" pitchFamily="49" charset="0"/>
              </a:rPr>
              <a:t>hi</a:t>
            </a:r>
            <a:r>
              <a:rPr lang="en-US" sz="2200" b="1" dirty="0" smtClean="0">
                <a:latin typeface="Consolas" pitchFamily="49" charset="0"/>
                <a:cs typeface="Consolas" pitchFamily="49" charset="0"/>
              </a:rPr>
              <a:t>)</a:t>
            </a:r>
            <a:endParaRPr lang="en-US" sz="2200" dirty="0"/>
          </a:p>
        </p:txBody>
      </p:sp>
      <p:sp>
        <p:nvSpPr>
          <p:cNvPr id="4" name="Rectangle 3"/>
          <p:cNvSpPr/>
          <p:nvPr/>
        </p:nvSpPr>
        <p:spPr>
          <a:xfrm>
            <a:off x="5867400" y="3657600"/>
            <a:ext cx="2971800" cy="1676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smtClean="0"/>
              <a:t>(foo-left b) </a:t>
            </a:r>
            <a:r>
              <a:rPr lang="en-US" sz="1600" dirty="0" smtClean="0"/>
              <a:t>is replaced by the field </a:t>
            </a:r>
            <a:r>
              <a:rPr lang="en-US" sz="1600" b="1" dirty="0" smtClean="0"/>
              <a:t>left</a:t>
            </a:r>
            <a:r>
              <a:rPr lang="en-US" sz="1600" dirty="0" smtClean="0"/>
              <a:t>.</a:t>
            </a:r>
          </a:p>
          <a:p>
            <a:endParaRPr lang="en-US" sz="1600" dirty="0"/>
          </a:p>
          <a:p>
            <a:r>
              <a:rPr lang="en-US" sz="1600" dirty="0" smtClean="0"/>
              <a:t>A </a:t>
            </a:r>
            <a:r>
              <a:rPr lang="en-US" sz="1600" b="1" dirty="0" smtClean="0"/>
              <a:t>b</a:t>
            </a:r>
            <a:r>
              <a:rPr lang="en-US" sz="1600" dirty="0" smtClean="0"/>
              <a:t> that appears by itself refers to the whole </a:t>
            </a:r>
            <a:r>
              <a:rPr lang="en-US" sz="1600" dirty="0" err="1" smtClean="0"/>
              <a:t>struct</a:t>
            </a:r>
            <a:r>
              <a:rPr lang="en-US" sz="1600" dirty="0" smtClean="0"/>
              <a:t>, so it is replaced by </a:t>
            </a:r>
            <a:r>
              <a:rPr lang="en-US" sz="1600" b="1" dirty="0" smtClean="0"/>
              <a:t>this</a:t>
            </a:r>
            <a:r>
              <a:rPr lang="en-US" sz="1600" dirty="0" smtClean="0"/>
              <a:t>.</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713642449"/>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Change Function Calls to Method Calls</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pPr>
              <a:buNone/>
            </a:pPr>
            <a:r>
              <a:rPr lang="en-US" sz="2200" dirty="0" smtClean="0"/>
              <a:t>Example:  </a:t>
            </a:r>
          </a:p>
          <a:p>
            <a:pPr>
              <a:buNone/>
            </a:pPr>
            <a:r>
              <a:rPr lang="en-US" sz="2200" b="1" dirty="0" smtClean="0">
                <a:solidFill>
                  <a:schemeClr val="bg1"/>
                </a:solidFill>
                <a:latin typeface="Consolas" pitchFamily="49" charset="0"/>
                <a:cs typeface="Consolas" pitchFamily="49" charset="0"/>
              </a:rPr>
              <a:t>;; </a:t>
            </a:r>
            <a:r>
              <a:rPr lang="en-US" sz="2200" b="1" dirty="0" err="1" smtClean="0">
                <a:solidFill>
                  <a:schemeClr val="bg1"/>
                </a:solidFill>
                <a:latin typeface="Consolas" pitchFamily="49" charset="0"/>
                <a:cs typeface="Consolas" pitchFamily="49" charset="0"/>
              </a:rPr>
              <a:t>baz-mymin</a:t>
            </a:r>
            <a:r>
              <a:rPr lang="en-US" sz="2200" b="1" dirty="0" smtClean="0">
                <a:solidFill>
                  <a:schemeClr val="bg1"/>
                </a:solidFill>
                <a:latin typeface="Consolas" pitchFamily="49" charset="0"/>
                <a:cs typeface="Consolas" pitchFamily="49" charset="0"/>
              </a:rPr>
              <a:t> : </a:t>
            </a:r>
            <a:r>
              <a:rPr lang="en-US" sz="2200" b="1" dirty="0" err="1" smtClean="0">
                <a:solidFill>
                  <a:schemeClr val="bg1"/>
                </a:solidFill>
                <a:latin typeface="Consolas" pitchFamily="49" charset="0"/>
                <a:cs typeface="Consolas" pitchFamily="49" charset="0"/>
              </a:rPr>
              <a:t>Baz</a:t>
            </a:r>
            <a:r>
              <a:rPr lang="en-US" sz="2200" b="1" dirty="0" smtClean="0">
                <a:solidFill>
                  <a:schemeClr val="bg1"/>
                </a:solidFill>
                <a:latin typeface="Consolas" pitchFamily="49" charset="0"/>
                <a:cs typeface="Consolas" pitchFamily="49" charset="0"/>
              </a:rPr>
              <a:t> Number -&gt; Number</a:t>
            </a:r>
          </a:p>
          <a:p>
            <a:pPr>
              <a:buNone/>
            </a:pPr>
            <a:r>
              <a:rPr lang="en-US" sz="2200" b="1" dirty="0" smtClean="0">
                <a:solidFill>
                  <a:schemeClr val="bg1"/>
                </a:solidFill>
                <a:latin typeface="Consolas" pitchFamily="49" charset="0"/>
                <a:cs typeface="Consolas" pitchFamily="49" charset="0"/>
              </a:rPr>
              <a:t>(define (baz-mymin b n)</a:t>
            </a:r>
          </a:p>
          <a:p>
            <a:pPr>
              <a:buNone/>
            </a:pPr>
            <a:r>
              <a:rPr lang="en-US" sz="2200" b="1" dirty="0" smtClean="0">
                <a:solidFill>
                  <a:schemeClr val="bg1"/>
                </a:solidFill>
                <a:latin typeface="Consolas" pitchFamily="49" charset="0"/>
                <a:cs typeface="Consolas" pitchFamily="49" charset="0"/>
              </a:rPr>
              <a:t>  (cond</a:t>
            </a:r>
          </a:p>
          <a:p>
            <a:pPr>
              <a:buNone/>
            </a:pPr>
            <a:r>
              <a:rPr lang="en-US" sz="2200" b="1" dirty="0" smtClean="0">
                <a:latin typeface="Consolas" pitchFamily="49" charset="0"/>
                <a:cs typeface="Consolas" pitchFamily="49" charset="0"/>
              </a:rPr>
              <a:t>For a foo:</a:t>
            </a:r>
            <a:r>
              <a:rPr lang="en-US" sz="2200" b="1" dirty="0" smtClean="0">
                <a:solidFill>
                  <a:schemeClr val="bg1"/>
                </a:solidFill>
                <a:latin typeface="Consolas" pitchFamily="49" charset="0"/>
                <a:cs typeface="Consolas" pitchFamily="49" charset="0"/>
              </a:rPr>
              <a:t>    </a:t>
            </a:r>
            <a:r>
              <a:rPr lang="en-US" sz="2200" b="1" dirty="0" smtClean="0">
                <a:latin typeface="Consolas" pitchFamily="49" charset="0"/>
                <a:cs typeface="Consolas" pitchFamily="49" charset="0"/>
              </a:rPr>
              <a:t>(min</a:t>
            </a:r>
          </a:p>
          <a:p>
            <a:pPr>
              <a:buNone/>
            </a:pPr>
            <a:r>
              <a:rPr lang="en-US" sz="2200" b="1" dirty="0" smtClean="0">
                <a:latin typeface="Consolas" pitchFamily="49" charset="0"/>
                <a:cs typeface="Consolas" pitchFamily="49" charset="0"/>
              </a:rPr>
              <a:t>               field1</a:t>
            </a:r>
          </a:p>
          <a:p>
            <a:pPr>
              <a:buNone/>
            </a:pPr>
            <a:r>
              <a:rPr lang="en-US" sz="2200" b="1" dirty="0" smtClean="0">
                <a:latin typeface="Consolas" pitchFamily="49" charset="0"/>
                <a:cs typeface="Consolas" pitchFamily="49" charset="0"/>
              </a:rPr>
              <a:t>               (send </a:t>
            </a:r>
            <a:r>
              <a:rPr lang="en-US" sz="2200" b="1" dirty="0" smtClean="0">
                <a:solidFill>
                  <a:srgbClr val="00B050"/>
                </a:solidFill>
                <a:latin typeface="Consolas" pitchFamily="49" charset="0"/>
                <a:cs typeface="Consolas" pitchFamily="49" charset="0"/>
              </a:rPr>
              <a:t>left</a:t>
            </a:r>
            <a:r>
              <a:rPr lang="en-US" sz="2200" b="1" dirty="0" smtClean="0">
                <a:latin typeface="Consolas" pitchFamily="49" charset="0"/>
                <a:cs typeface="Consolas" pitchFamily="49" charset="0"/>
              </a:rPr>
              <a:t> </a:t>
            </a:r>
            <a:r>
              <a:rPr lang="en-US" sz="2200" b="1" dirty="0" err="1" smtClean="0">
                <a:latin typeface="Consolas" pitchFamily="49" charset="0"/>
                <a:cs typeface="Consolas" pitchFamily="49" charset="0"/>
              </a:rPr>
              <a:t>mymin</a:t>
            </a:r>
            <a:r>
              <a:rPr lang="en-US" sz="2200" b="1" dirty="0" smtClean="0">
                <a:latin typeface="Consolas" pitchFamily="49" charset="0"/>
                <a:cs typeface="Consolas" pitchFamily="49" charset="0"/>
              </a:rPr>
              <a:t> n)</a:t>
            </a:r>
          </a:p>
          <a:p>
            <a:pPr>
              <a:buNone/>
            </a:pPr>
            <a:r>
              <a:rPr lang="en-US" sz="2200" b="1" dirty="0" smtClean="0">
                <a:latin typeface="Consolas" pitchFamily="49" charset="0"/>
                <a:cs typeface="Consolas" pitchFamily="49" charset="0"/>
              </a:rPr>
              <a:t>               (send </a:t>
            </a:r>
            <a:r>
              <a:rPr lang="en-US" sz="2200" b="1" dirty="0" smtClean="0">
                <a:solidFill>
                  <a:srgbClr val="00B050"/>
                </a:solidFill>
                <a:latin typeface="Consolas" pitchFamily="49" charset="0"/>
                <a:cs typeface="Consolas" pitchFamily="49" charset="0"/>
              </a:rPr>
              <a:t>right</a:t>
            </a:r>
            <a:r>
              <a:rPr lang="en-US" sz="2200" b="1" dirty="0" smtClean="0">
                <a:latin typeface="Consolas" pitchFamily="49" charset="0"/>
                <a:cs typeface="Consolas" pitchFamily="49" charset="0"/>
              </a:rPr>
              <a:t> </a:t>
            </a:r>
            <a:r>
              <a:rPr lang="en-US" sz="2200" b="1" dirty="0" err="1" smtClean="0">
                <a:latin typeface="Consolas" pitchFamily="49" charset="0"/>
                <a:cs typeface="Consolas" pitchFamily="49" charset="0"/>
              </a:rPr>
              <a:t>mymin</a:t>
            </a:r>
            <a:r>
              <a:rPr lang="en-US" sz="2200" b="1" dirty="0" smtClean="0">
                <a:latin typeface="Consolas" pitchFamily="49" charset="0"/>
                <a:cs typeface="Consolas" pitchFamily="49" charset="0"/>
              </a:rPr>
              <a:t> n)</a:t>
            </a:r>
          </a:p>
          <a:p>
            <a:pPr>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(send </a:t>
            </a:r>
            <a:r>
              <a:rPr lang="en-US" sz="2200" b="1" dirty="0" smtClean="0">
                <a:solidFill>
                  <a:srgbClr val="FF0000"/>
                </a:solidFill>
                <a:latin typeface="Consolas" pitchFamily="49" charset="0"/>
                <a:cs typeface="Consolas" pitchFamily="49" charset="0"/>
              </a:rPr>
              <a:t>this </a:t>
            </a:r>
            <a:r>
              <a:rPr lang="en-US" sz="2200" b="1" dirty="0" smtClean="0">
                <a:latin typeface="Consolas" pitchFamily="49" charset="0"/>
                <a:cs typeface="Consolas" pitchFamily="49" charset="0"/>
              </a:rPr>
              <a:t>other-</a:t>
            </a:r>
            <a:r>
              <a:rPr lang="en-US" sz="2200" b="1" dirty="0" err="1" smtClean="0">
                <a:latin typeface="Consolas" pitchFamily="49" charset="0"/>
                <a:cs typeface="Consolas" pitchFamily="49" charset="0"/>
              </a:rPr>
              <a:t>fn</a:t>
            </a:r>
            <a:r>
              <a:rPr lang="en-US" sz="2200" b="1" dirty="0" smtClean="0">
                <a:latin typeface="Consolas" pitchFamily="49" charset="0"/>
                <a:cs typeface="Consolas" pitchFamily="49" charset="0"/>
              </a:rPr>
              <a:t> n))</a:t>
            </a:r>
          </a:p>
          <a:p>
            <a:pPr>
              <a:buNone/>
            </a:pPr>
            <a:endParaRPr lang="en-US" sz="2200" b="1" dirty="0" smtClean="0">
              <a:latin typeface="Consolas" pitchFamily="49" charset="0"/>
              <a:cs typeface="Consolas" pitchFamily="49" charset="0"/>
            </a:endParaRPr>
          </a:p>
          <a:p>
            <a:pPr>
              <a:buNone/>
            </a:pPr>
            <a:r>
              <a:rPr lang="en-US" sz="2200" b="1" dirty="0" smtClean="0">
                <a:latin typeface="Consolas" pitchFamily="49" charset="0"/>
                <a:cs typeface="Consolas" pitchFamily="49" charset="0"/>
              </a:rPr>
              <a:t>For a bar:    (min  </a:t>
            </a:r>
          </a:p>
          <a:p>
            <a:pPr>
              <a:buNone/>
            </a:pPr>
            <a:r>
              <a:rPr lang="en-US" sz="2200" b="1" dirty="0" smtClean="0">
                <a:latin typeface="Consolas" pitchFamily="49" charset="0"/>
                <a:cs typeface="Consolas" pitchFamily="49" charset="0"/>
              </a:rPr>
              <a:t>                n </a:t>
            </a:r>
            <a:r>
              <a:rPr lang="en-US" sz="2200" b="1" dirty="0" smtClean="0">
                <a:solidFill>
                  <a:srgbClr val="00B050"/>
                </a:solidFill>
                <a:latin typeface="Consolas" pitchFamily="49" charset="0"/>
                <a:cs typeface="Consolas" pitchFamily="49" charset="0"/>
              </a:rPr>
              <a:t>lo</a:t>
            </a:r>
            <a:r>
              <a:rPr lang="en-US" sz="2200" b="1" dirty="0" smtClean="0">
                <a:latin typeface="Consolas" pitchFamily="49" charset="0"/>
                <a:cs typeface="Consolas" pitchFamily="49" charset="0"/>
              </a:rPr>
              <a:t> </a:t>
            </a:r>
            <a:r>
              <a:rPr lang="en-US" sz="2200" b="1" dirty="0" smtClean="0">
                <a:solidFill>
                  <a:srgbClr val="00B050"/>
                </a:solidFill>
                <a:latin typeface="Consolas" pitchFamily="49" charset="0"/>
                <a:cs typeface="Consolas" pitchFamily="49" charset="0"/>
              </a:rPr>
              <a:t>hi</a:t>
            </a:r>
            <a:r>
              <a:rPr lang="en-US" sz="2200" b="1" dirty="0" smtClean="0">
                <a:latin typeface="Consolas" pitchFamily="49" charset="0"/>
                <a:cs typeface="Consolas" pitchFamily="49" charset="0"/>
              </a:rPr>
              <a:t>)</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316167687"/>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Put method definitions into classes </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pPr>
              <a:buNone/>
            </a:pPr>
            <a:r>
              <a:rPr lang="en-US" sz="2200" dirty="0" smtClean="0"/>
              <a:t>Example:  </a:t>
            </a:r>
          </a:p>
          <a:p>
            <a:pPr>
              <a:buNone/>
            </a:pPr>
            <a:r>
              <a:rPr lang="en-US" sz="2200" b="1" dirty="0" smtClean="0">
                <a:solidFill>
                  <a:schemeClr val="bg1"/>
                </a:solidFill>
                <a:latin typeface="Consolas" pitchFamily="49" charset="0"/>
                <a:cs typeface="Consolas" pitchFamily="49" charset="0"/>
              </a:rPr>
              <a:t>;; </a:t>
            </a:r>
            <a:r>
              <a:rPr lang="en-US" sz="2200" b="1" dirty="0" err="1" smtClean="0">
                <a:solidFill>
                  <a:schemeClr val="bg1"/>
                </a:solidFill>
                <a:latin typeface="Consolas" pitchFamily="49" charset="0"/>
                <a:cs typeface="Consolas" pitchFamily="49" charset="0"/>
              </a:rPr>
              <a:t>baz-mymin</a:t>
            </a:r>
            <a:r>
              <a:rPr lang="en-US" sz="2200" b="1" dirty="0" smtClean="0">
                <a:solidFill>
                  <a:schemeClr val="bg1"/>
                </a:solidFill>
                <a:latin typeface="Consolas" pitchFamily="49" charset="0"/>
                <a:cs typeface="Consolas" pitchFamily="49" charset="0"/>
              </a:rPr>
              <a:t> : </a:t>
            </a:r>
            <a:r>
              <a:rPr lang="en-US" sz="2200" b="1" dirty="0" err="1" smtClean="0">
                <a:solidFill>
                  <a:schemeClr val="bg1"/>
                </a:solidFill>
                <a:latin typeface="Consolas" pitchFamily="49" charset="0"/>
                <a:cs typeface="Consolas" pitchFamily="49" charset="0"/>
              </a:rPr>
              <a:t>Baz</a:t>
            </a:r>
            <a:r>
              <a:rPr lang="en-US" sz="2200" b="1" dirty="0" smtClean="0">
                <a:solidFill>
                  <a:schemeClr val="bg1"/>
                </a:solidFill>
                <a:latin typeface="Consolas" pitchFamily="49" charset="0"/>
                <a:cs typeface="Consolas" pitchFamily="49" charset="0"/>
              </a:rPr>
              <a:t> Number -&gt; Number</a:t>
            </a:r>
          </a:p>
          <a:p>
            <a:pPr>
              <a:buNone/>
            </a:pPr>
            <a:r>
              <a:rPr lang="en-US" sz="2200" b="1" dirty="0" smtClean="0">
                <a:solidFill>
                  <a:schemeClr val="bg1"/>
                </a:solidFill>
                <a:latin typeface="Consolas" pitchFamily="49" charset="0"/>
                <a:cs typeface="Consolas" pitchFamily="49" charset="0"/>
              </a:rPr>
              <a:t>(define (b n)</a:t>
            </a:r>
          </a:p>
          <a:p>
            <a:pPr>
              <a:buNone/>
            </a:pPr>
            <a:r>
              <a:rPr lang="en-US" sz="2200" b="1" dirty="0">
                <a:latin typeface="Consolas" pitchFamily="49" charset="0"/>
                <a:cs typeface="Consolas" pitchFamily="49" charset="0"/>
              </a:rPr>
              <a:t>In Foo</a:t>
            </a:r>
            <a:r>
              <a:rPr lang="en-US" sz="2200" b="1" dirty="0" smtClean="0">
                <a:latin typeface="Consolas" pitchFamily="49" charset="0"/>
                <a:cs typeface="Consolas" pitchFamily="49" charset="0"/>
              </a:rPr>
              <a:t>%:     (define/public (</a:t>
            </a:r>
            <a:r>
              <a:rPr lang="en-US" sz="2200" b="1" dirty="0" err="1" smtClean="0">
                <a:latin typeface="Consolas" pitchFamily="49" charset="0"/>
                <a:cs typeface="Consolas" pitchFamily="49" charset="0"/>
              </a:rPr>
              <a:t>mymin</a:t>
            </a:r>
            <a:r>
              <a:rPr lang="en-US" sz="2200" b="1" dirty="0" smtClean="0">
                <a:latin typeface="Consolas" pitchFamily="49" charset="0"/>
                <a:cs typeface="Consolas" pitchFamily="49" charset="0"/>
              </a:rPr>
              <a:t> n)</a:t>
            </a:r>
          </a:p>
          <a:p>
            <a:pPr>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chemeClr val="bg1"/>
                </a:solidFill>
                <a:latin typeface="Consolas" pitchFamily="49" charset="0"/>
                <a:cs typeface="Consolas" pitchFamily="49" charset="0"/>
              </a:rPr>
              <a:t>  </a:t>
            </a:r>
            <a:r>
              <a:rPr lang="en-US" sz="2200" b="1" dirty="0" smtClean="0">
                <a:latin typeface="Consolas" pitchFamily="49" charset="0"/>
                <a:cs typeface="Consolas" pitchFamily="49" charset="0"/>
              </a:rPr>
              <a:t>(min</a:t>
            </a:r>
          </a:p>
          <a:p>
            <a:pPr>
              <a:buNone/>
            </a:pPr>
            <a:r>
              <a:rPr lang="en-US" sz="2200" b="1" dirty="0" smtClean="0">
                <a:latin typeface="Consolas" pitchFamily="49" charset="0"/>
                <a:cs typeface="Consolas" pitchFamily="49" charset="0"/>
              </a:rPr>
              <a:t>               field1</a:t>
            </a:r>
          </a:p>
          <a:p>
            <a:pPr>
              <a:buNone/>
            </a:pPr>
            <a:r>
              <a:rPr lang="en-US" sz="2200" b="1" dirty="0" smtClean="0">
                <a:latin typeface="Consolas" pitchFamily="49" charset="0"/>
                <a:cs typeface="Consolas" pitchFamily="49" charset="0"/>
              </a:rPr>
              <a:t>               (send </a:t>
            </a:r>
            <a:r>
              <a:rPr lang="en-US" sz="2200" b="1" dirty="0" smtClean="0">
                <a:solidFill>
                  <a:srgbClr val="00B050"/>
                </a:solidFill>
                <a:latin typeface="Consolas" pitchFamily="49" charset="0"/>
                <a:cs typeface="Consolas" pitchFamily="49" charset="0"/>
              </a:rPr>
              <a:t>left</a:t>
            </a:r>
            <a:r>
              <a:rPr lang="en-US" sz="2200" b="1" dirty="0" smtClean="0">
                <a:latin typeface="Consolas" pitchFamily="49" charset="0"/>
                <a:cs typeface="Consolas" pitchFamily="49" charset="0"/>
              </a:rPr>
              <a:t> </a:t>
            </a:r>
            <a:r>
              <a:rPr lang="en-US" sz="2200" b="1" dirty="0" err="1" smtClean="0">
                <a:latin typeface="Consolas" pitchFamily="49" charset="0"/>
                <a:cs typeface="Consolas" pitchFamily="49" charset="0"/>
              </a:rPr>
              <a:t>mymin</a:t>
            </a:r>
            <a:r>
              <a:rPr lang="en-US" sz="2200" b="1" dirty="0" smtClean="0">
                <a:latin typeface="Consolas" pitchFamily="49" charset="0"/>
                <a:cs typeface="Consolas" pitchFamily="49" charset="0"/>
              </a:rPr>
              <a:t> n)</a:t>
            </a:r>
          </a:p>
          <a:p>
            <a:pPr>
              <a:buNone/>
            </a:pPr>
            <a:r>
              <a:rPr lang="en-US" sz="2200" b="1" dirty="0" smtClean="0">
                <a:latin typeface="Consolas" pitchFamily="49" charset="0"/>
                <a:cs typeface="Consolas" pitchFamily="49" charset="0"/>
              </a:rPr>
              <a:t>               (send </a:t>
            </a:r>
            <a:r>
              <a:rPr lang="en-US" sz="2200" b="1" dirty="0" smtClean="0">
                <a:solidFill>
                  <a:srgbClr val="00B050"/>
                </a:solidFill>
                <a:latin typeface="Consolas" pitchFamily="49" charset="0"/>
                <a:cs typeface="Consolas" pitchFamily="49" charset="0"/>
              </a:rPr>
              <a:t>right</a:t>
            </a:r>
            <a:r>
              <a:rPr lang="en-US" sz="2200" b="1" dirty="0" smtClean="0">
                <a:latin typeface="Consolas" pitchFamily="49" charset="0"/>
                <a:cs typeface="Consolas" pitchFamily="49" charset="0"/>
              </a:rPr>
              <a:t> </a:t>
            </a:r>
            <a:r>
              <a:rPr lang="en-US" sz="2200" b="1" dirty="0" err="1" smtClean="0">
                <a:latin typeface="Consolas" pitchFamily="49" charset="0"/>
                <a:cs typeface="Consolas" pitchFamily="49" charset="0"/>
              </a:rPr>
              <a:t>mymin</a:t>
            </a:r>
            <a:r>
              <a:rPr lang="en-US" sz="2200" b="1" dirty="0" smtClean="0">
                <a:latin typeface="Consolas" pitchFamily="49" charset="0"/>
                <a:cs typeface="Consolas" pitchFamily="49" charset="0"/>
              </a:rPr>
              <a:t> n)</a:t>
            </a:r>
          </a:p>
          <a:p>
            <a:pPr>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(send </a:t>
            </a:r>
            <a:r>
              <a:rPr lang="en-US" sz="2200" b="1" dirty="0" smtClean="0">
                <a:solidFill>
                  <a:srgbClr val="FF0000"/>
                </a:solidFill>
                <a:latin typeface="Consolas" pitchFamily="49" charset="0"/>
                <a:cs typeface="Consolas" pitchFamily="49" charset="0"/>
              </a:rPr>
              <a:t>this </a:t>
            </a:r>
            <a:r>
              <a:rPr lang="en-US" sz="2200" b="1" dirty="0" smtClean="0">
                <a:latin typeface="Consolas" pitchFamily="49" charset="0"/>
                <a:cs typeface="Consolas" pitchFamily="49" charset="0"/>
              </a:rPr>
              <a:t>other-</a:t>
            </a:r>
            <a:r>
              <a:rPr lang="en-US" sz="2200" b="1" dirty="0" err="1" smtClean="0">
                <a:latin typeface="Consolas" pitchFamily="49" charset="0"/>
                <a:cs typeface="Consolas" pitchFamily="49" charset="0"/>
              </a:rPr>
              <a:t>fn</a:t>
            </a:r>
            <a:r>
              <a:rPr lang="en-US" sz="2200" b="1" dirty="0" smtClean="0">
                <a:latin typeface="Consolas" pitchFamily="49" charset="0"/>
                <a:cs typeface="Consolas" pitchFamily="49" charset="0"/>
              </a:rPr>
              <a:t> n))</a:t>
            </a:r>
          </a:p>
          <a:p>
            <a:pPr>
              <a:buNone/>
            </a:pPr>
            <a:r>
              <a:rPr lang="en-US" sz="2200" b="1" dirty="0" smtClean="0">
                <a:latin typeface="Consolas" pitchFamily="49" charset="0"/>
                <a:cs typeface="Consolas" pitchFamily="49" charset="0"/>
              </a:rPr>
              <a:t>In Bar%:     (define/public (</a:t>
            </a:r>
            <a:r>
              <a:rPr lang="en-US" sz="2200" b="1" dirty="0" err="1" smtClean="0">
                <a:latin typeface="Consolas" pitchFamily="49" charset="0"/>
                <a:cs typeface="Consolas" pitchFamily="49" charset="0"/>
              </a:rPr>
              <a:t>mymin</a:t>
            </a:r>
            <a:r>
              <a:rPr lang="en-US" sz="2200" b="1" dirty="0" smtClean="0">
                <a:latin typeface="Consolas" pitchFamily="49" charset="0"/>
                <a:cs typeface="Consolas" pitchFamily="49" charset="0"/>
              </a:rPr>
              <a:t> n)</a:t>
            </a:r>
          </a:p>
          <a:p>
            <a:pPr>
              <a:buNone/>
            </a:pPr>
            <a:r>
              <a:rPr lang="en-US" sz="2200" b="1" dirty="0" smtClean="0">
                <a:latin typeface="Consolas" pitchFamily="49" charset="0"/>
                <a:cs typeface="Consolas" pitchFamily="49" charset="0"/>
              </a:rPr>
              <a:t>               (min  </a:t>
            </a:r>
          </a:p>
          <a:p>
            <a:pPr>
              <a:buNone/>
            </a:pPr>
            <a:r>
              <a:rPr lang="en-US" sz="2200" b="1" dirty="0" smtClean="0">
                <a:latin typeface="Consolas" pitchFamily="49" charset="0"/>
                <a:cs typeface="Consolas" pitchFamily="49" charset="0"/>
              </a:rPr>
              <a:t>                n </a:t>
            </a:r>
            <a:r>
              <a:rPr lang="en-US" sz="2200" b="1" dirty="0" smtClean="0">
                <a:solidFill>
                  <a:srgbClr val="00B050"/>
                </a:solidFill>
                <a:latin typeface="Consolas" pitchFamily="49" charset="0"/>
                <a:cs typeface="Consolas" pitchFamily="49" charset="0"/>
              </a:rPr>
              <a:t>lo</a:t>
            </a:r>
            <a:r>
              <a:rPr lang="en-US" sz="2200" b="1" dirty="0" smtClean="0">
                <a:latin typeface="Consolas" pitchFamily="49" charset="0"/>
                <a:cs typeface="Consolas" pitchFamily="49" charset="0"/>
              </a:rPr>
              <a:t> </a:t>
            </a:r>
            <a:r>
              <a:rPr lang="en-US" sz="2200" b="1" dirty="0" smtClean="0">
                <a:solidFill>
                  <a:srgbClr val="00B050"/>
                </a:solidFill>
                <a:latin typeface="Consolas" pitchFamily="49" charset="0"/>
                <a:cs typeface="Consolas" pitchFamily="49" charset="0"/>
              </a:rPr>
              <a:t>hi</a:t>
            </a:r>
            <a:r>
              <a:rPr lang="en-US" sz="2200" b="1" dirty="0" smtClean="0">
                <a:latin typeface="Consolas" pitchFamily="49" charset="0"/>
                <a:cs typeface="Consolas" pitchFamily="49" charset="0"/>
              </a:rPr>
              <a:t>)</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4897037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We’ve seen the connections:</a:t>
            </a:r>
          </a:p>
          <a:p>
            <a:pPr lvl="1"/>
            <a:r>
              <a:rPr lang="en-US" dirty="0"/>
              <a:t>objects are like </a:t>
            </a:r>
            <a:r>
              <a:rPr lang="en-US" dirty="0" err="1"/>
              <a:t>structs</a:t>
            </a:r>
            <a:endParaRPr lang="en-US" dirty="0"/>
          </a:p>
          <a:p>
            <a:pPr lvl="1"/>
            <a:r>
              <a:rPr lang="en-US" dirty="0"/>
              <a:t>classes are like define-</a:t>
            </a:r>
            <a:r>
              <a:rPr lang="en-US" dirty="0" err="1"/>
              <a:t>structs</a:t>
            </a:r>
            <a:endParaRPr lang="en-US" dirty="0"/>
          </a:p>
          <a:p>
            <a:pPr lvl="1"/>
            <a:r>
              <a:rPr lang="en-US" dirty="0"/>
              <a:t>interfaces are like data definitions</a:t>
            </a:r>
          </a:p>
          <a:p>
            <a:r>
              <a:rPr lang="en-US" dirty="0" smtClean="0"/>
              <a:t>We’ve seen that an OO program is just like a functional program, but with the pieces arranged in a different way</a:t>
            </a:r>
          </a:p>
          <a:p>
            <a:r>
              <a:rPr lang="en-US" dirty="0" smtClean="0"/>
              <a:t>If I had a functional program, just what would I need to do to convert it to an OO program?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77911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We've seen </a:t>
            </a:r>
            <a:r>
              <a:rPr lang="en-US" dirty="0"/>
              <a:t>the connections:</a:t>
            </a:r>
          </a:p>
          <a:p>
            <a:pPr lvl="1"/>
            <a:r>
              <a:rPr lang="en-US" dirty="0"/>
              <a:t>objects are like </a:t>
            </a:r>
            <a:r>
              <a:rPr lang="en-US" dirty="0" err="1"/>
              <a:t>structs</a:t>
            </a:r>
            <a:endParaRPr lang="en-US" dirty="0"/>
          </a:p>
          <a:p>
            <a:pPr lvl="1"/>
            <a:r>
              <a:rPr lang="en-US" dirty="0"/>
              <a:t>classes are like define-</a:t>
            </a:r>
            <a:r>
              <a:rPr lang="en-US" dirty="0" err="1"/>
              <a:t>structs</a:t>
            </a:r>
            <a:endParaRPr lang="en-US" dirty="0"/>
          </a:p>
          <a:p>
            <a:pPr lvl="1"/>
            <a:r>
              <a:rPr lang="en-US" dirty="0"/>
              <a:t>interfaces are like data definitions</a:t>
            </a:r>
          </a:p>
          <a:p>
            <a:r>
              <a:rPr lang="en-US" dirty="0" smtClean="0"/>
              <a:t>We've seen how </a:t>
            </a:r>
            <a:r>
              <a:rPr lang="en-US" dirty="0"/>
              <a:t>to translate from data definitions to classes and interfaces</a:t>
            </a:r>
          </a:p>
          <a:p>
            <a:r>
              <a:rPr lang="en-US" dirty="0" smtClean="0"/>
              <a:t>We've seen how </a:t>
            </a:r>
            <a:r>
              <a:rPr lang="en-US" dirty="0"/>
              <a:t>to go from function definitions to method </a:t>
            </a:r>
            <a:r>
              <a:rPr lang="en-US" dirty="0" smtClean="0"/>
              <a:t>definitions.</a:t>
            </a:r>
            <a:endParaRPr lang="en-US" dirty="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You should now be able to convert any set of functions working on mixed data to an OO style.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3480867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smtClean="0"/>
              <a:t>Study </a:t>
            </a:r>
            <a:r>
              <a:rPr lang="en-US" smtClean="0"/>
              <a:t>example 10-7 in </a:t>
            </a:r>
            <a:r>
              <a:rPr lang="en-US" dirty="0" smtClean="0"/>
              <a:t>the Examples folder.</a:t>
            </a:r>
          </a:p>
          <a:p>
            <a:r>
              <a:rPr lang="en-US" dirty="0"/>
              <a:t>Do the Guided </a:t>
            </a:r>
            <a:r>
              <a:rPr lang="en-US" dirty="0" smtClean="0"/>
              <a:t>Practices</a:t>
            </a:r>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347778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lesson</a:t>
            </a:r>
            <a:endParaRPr lang="en-US" dirty="0"/>
          </a:p>
        </p:txBody>
      </p:sp>
      <p:sp>
        <p:nvSpPr>
          <p:cNvPr id="3" name="Content Placeholder 2"/>
          <p:cNvSpPr>
            <a:spLocks noGrp="1"/>
          </p:cNvSpPr>
          <p:nvPr>
            <p:ph idx="1"/>
          </p:nvPr>
        </p:nvSpPr>
        <p:spPr/>
        <p:txBody>
          <a:bodyPr>
            <a:normAutofit/>
          </a:bodyPr>
          <a:lstStyle/>
          <a:p>
            <a:r>
              <a:rPr lang="en-US" dirty="0" smtClean="0"/>
              <a:t>Learn how to translate from data definitions to classes and interfaces</a:t>
            </a:r>
          </a:p>
          <a:p>
            <a:r>
              <a:rPr lang="en-US" dirty="0" smtClean="0"/>
              <a:t>Learn how to go from function definitions to method definitions (in more detail)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7" name="TextBox 6"/>
          <p:cNvSpPr txBox="1"/>
          <p:nvPr/>
        </p:nvSpPr>
        <p:spPr>
          <a:xfrm>
            <a:off x="4648200" y="4191000"/>
            <a:ext cx="3505200" cy="101566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en-US"/>
            </a:defPPr>
            <a:lvl1pP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smtClean="0"/>
              <a:t>If the last lesson was the Big Picture, then this is the Small Picture.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Objects and Classes as Data Designs</a:t>
            </a:r>
            <a:endParaRPr lang="en-US" dirty="0"/>
          </a:p>
        </p:txBody>
      </p:sp>
      <p:sp>
        <p:nvSpPr>
          <p:cNvPr id="3" name="Content Placeholder 2"/>
          <p:cNvSpPr>
            <a:spLocks noGrp="1"/>
          </p:cNvSpPr>
          <p:nvPr>
            <p:ph idx="1"/>
          </p:nvPr>
        </p:nvSpPr>
        <p:spPr/>
        <p:txBody>
          <a:bodyPr/>
          <a:lstStyle/>
          <a:p>
            <a:r>
              <a:rPr lang="en-US" dirty="0"/>
              <a:t>Objects and Classes provide a new representation for information.  </a:t>
            </a:r>
            <a:endParaRPr lang="en-US" dirty="0" smtClean="0"/>
          </a:p>
          <a:p>
            <a:r>
              <a:rPr lang="en-US" dirty="0" smtClean="0"/>
              <a:t>This </a:t>
            </a:r>
            <a:r>
              <a:rPr lang="en-US" dirty="0"/>
              <a:t>representation is different from the one we have been using, but the correspondence between the two representations is simple</a:t>
            </a:r>
            <a:r>
              <a:rPr lang="en-US" dirty="0" smtClean="0"/>
              <a:t>.</a:t>
            </a:r>
          </a:p>
          <a:p>
            <a:r>
              <a:rPr lang="en-US" dirty="0" smtClean="0"/>
              <a:t>Here </a:t>
            </a:r>
            <a:r>
              <a:rPr lang="en-US" dirty="0"/>
              <a:t>it </a:t>
            </a:r>
            <a:r>
              <a:rPr lang="en-US" dirty="0" smtClean="0"/>
              <a:t>is: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79613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information using classes and interfaces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5176206"/>
              </p:ext>
            </p:extLst>
          </p:nvPr>
        </p:nvGraphicFramePr>
        <p:xfrm>
          <a:off x="457200" y="1600200"/>
          <a:ext cx="8229600" cy="4966635"/>
        </p:xfrm>
        <a:graphic>
          <a:graphicData uri="http://schemas.openxmlformats.org/drawingml/2006/table">
            <a:tbl>
              <a:tblPr firstRow="1" bandRow="1">
                <a:tableStyleId>{5C22544A-7EE6-4342-B048-85BDC9FD1C3A}</a:tableStyleId>
              </a:tblPr>
              <a:tblGrid>
                <a:gridCol w="4114800"/>
                <a:gridCol w="4114800"/>
              </a:tblGrid>
              <a:tr h="649705">
                <a:tc>
                  <a:txBody>
                    <a:bodyPr/>
                    <a:lstStyle/>
                    <a:p>
                      <a:r>
                        <a:rPr lang="en-US" sz="2400" dirty="0" smtClean="0"/>
                        <a:t>Functional Organization</a:t>
                      </a:r>
                      <a:endParaRPr lang="en-US" sz="2400" dirty="0"/>
                    </a:p>
                  </a:txBody>
                  <a:tcPr/>
                </a:tc>
                <a:tc>
                  <a:txBody>
                    <a:bodyPr/>
                    <a:lstStyle/>
                    <a:p>
                      <a:r>
                        <a:rPr lang="en-US" sz="2400" dirty="0" smtClean="0"/>
                        <a:t>Object-Oriented Organization</a:t>
                      </a:r>
                      <a:endParaRPr lang="en-US" sz="2400" dirty="0"/>
                    </a:p>
                  </a:txBody>
                  <a:tcPr/>
                </a:tc>
              </a:tr>
              <a:tr h="649705">
                <a:tc>
                  <a:txBody>
                    <a:bodyPr/>
                    <a:lstStyle/>
                    <a:p>
                      <a:r>
                        <a:rPr lang="en-US" sz="2400" dirty="0" smtClean="0"/>
                        <a:t>Compound Data</a:t>
                      </a:r>
                      <a:endParaRPr lang="en-US" sz="2400" dirty="0"/>
                    </a:p>
                  </a:txBody>
                  <a:tcPr/>
                </a:tc>
                <a:tc>
                  <a:txBody>
                    <a:bodyPr/>
                    <a:lstStyle/>
                    <a:p>
                      <a:r>
                        <a:rPr lang="en-US" sz="2400" dirty="0" smtClean="0"/>
                        <a:t>Class</a:t>
                      </a:r>
                      <a:r>
                        <a:rPr lang="en-US" sz="2400" baseline="0" dirty="0" smtClean="0"/>
                        <a:t> with the same fields</a:t>
                      </a:r>
                      <a:endParaRPr lang="en-US" sz="2400" dirty="0"/>
                    </a:p>
                  </a:txBody>
                  <a:tcPr/>
                </a:tc>
              </a:tr>
              <a:tr h="649705">
                <a:tc>
                  <a:txBody>
                    <a:bodyPr/>
                    <a:lstStyle/>
                    <a:p>
                      <a:r>
                        <a:rPr lang="en-US" sz="2400" dirty="0" smtClean="0"/>
                        <a:t>Itemization</a:t>
                      </a:r>
                      <a:r>
                        <a:rPr lang="en-US" sz="2400" baseline="0" dirty="0" smtClean="0"/>
                        <a:t> Data</a:t>
                      </a:r>
                      <a:endParaRPr lang="en-US" sz="2400" dirty="0"/>
                    </a:p>
                  </a:txBody>
                  <a:tcPr/>
                </a:tc>
                <a:tc>
                  <a:txBody>
                    <a:bodyPr/>
                    <a:lstStyle/>
                    <a:p>
                      <a:r>
                        <a:rPr lang="en-US" sz="2400" dirty="0" smtClean="0"/>
                        <a:t>Interface</a:t>
                      </a:r>
                      <a:endParaRPr lang="en-US" sz="2400" dirty="0"/>
                    </a:p>
                  </a:txBody>
                  <a:tcPr/>
                </a:tc>
              </a:tr>
              <a:tr h="649705">
                <a:tc>
                  <a:txBody>
                    <a:bodyPr/>
                    <a:lstStyle/>
                    <a:p>
                      <a:r>
                        <a:rPr lang="en-US" sz="2400" dirty="0" smtClean="0"/>
                        <a:t>Mixed Data</a:t>
                      </a:r>
                      <a:endParaRPr lang="en-US" sz="2400" dirty="0"/>
                    </a:p>
                  </a:txBody>
                  <a:tcPr/>
                </a:tc>
                <a:tc>
                  <a:txBody>
                    <a:bodyPr/>
                    <a:lstStyle/>
                    <a:p>
                      <a:pPr marL="285750" indent="-285750">
                        <a:buFont typeface="Arial" pitchFamily="34" charset="0"/>
                        <a:buChar char="•"/>
                      </a:pPr>
                      <a:r>
                        <a:rPr lang="en-US" sz="2400" baseline="0" dirty="0" smtClean="0"/>
                        <a:t>Interface specifies functions that work on that information</a:t>
                      </a:r>
                    </a:p>
                    <a:p>
                      <a:pPr marL="285750" indent="-285750">
                        <a:buFont typeface="Arial" pitchFamily="34" charset="0"/>
                        <a:buChar char="•"/>
                      </a:pPr>
                      <a:r>
                        <a:rPr lang="en-US" sz="2400" baseline="0" dirty="0" smtClean="0"/>
                        <a:t>One class for each variant, with the same fields as the variant</a:t>
                      </a:r>
                    </a:p>
                    <a:p>
                      <a:pPr marL="285750" indent="-285750">
                        <a:buFont typeface="Arial" pitchFamily="34" charset="0"/>
                        <a:buChar char="•"/>
                      </a:pPr>
                      <a:r>
                        <a:rPr lang="en-US" sz="2400" baseline="0" dirty="0" smtClean="0"/>
                        <a:t>Each class implements the interface</a:t>
                      </a:r>
                      <a:endParaRPr lang="en-US" sz="2400"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704991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Shapes: Data Definition</a:t>
            </a:r>
            <a:endParaRPr lang="en-US" dirty="0"/>
          </a:p>
        </p:txBody>
      </p:sp>
      <p:sp>
        <p:nvSpPr>
          <p:cNvPr id="5" name="Content Placeholder 4"/>
          <p:cNvSpPr>
            <a:spLocks noGrp="1"/>
          </p:cNvSpPr>
          <p:nvPr>
            <p:ph idx="1"/>
          </p:nvPr>
        </p:nvSpPr>
        <p:spPr/>
        <p:txBody>
          <a:bodyPr>
            <a:normAutofit fontScale="62500" lnSpcReduction="20000"/>
          </a:bodyPr>
          <a:lstStyle/>
          <a:p>
            <a:r>
              <a:rPr lang="en-US" dirty="0"/>
              <a:t>(define-struct my-circle (x y r color) #:transparent)</a:t>
            </a:r>
          </a:p>
          <a:p>
            <a:r>
              <a:rPr lang="en-US" dirty="0"/>
              <a:t>(define-struct my-square (x y l color) #:transparent)</a:t>
            </a:r>
          </a:p>
          <a:p>
            <a:r>
              <a:rPr lang="en-US" dirty="0"/>
              <a:t>(define-struct my-composite (front back) #:transparent)</a:t>
            </a:r>
          </a:p>
          <a:p>
            <a:endParaRPr lang="en-US" dirty="0"/>
          </a:p>
          <a:p>
            <a:r>
              <a:rPr lang="en-US" dirty="0"/>
              <a:t>;; A Shape is one of</a:t>
            </a:r>
          </a:p>
          <a:p>
            <a:r>
              <a:rPr lang="en-US" dirty="0"/>
              <a:t>;; -- (make-my-circle Number </a:t>
            </a:r>
            <a:r>
              <a:rPr lang="en-US" dirty="0" err="1"/>
              <a:t>Number</a:t>
            </a:r>
            <a:r>
              <a:rPr lang="en-US" dirty="0"/>
              <a:t> </a:t>
            </a:r>
            <a:r>
              <a:rPr lang="en-US" dirty="0" err="1"/>
              <a:t>Number</a:t>
            </a:r>
            <a:r>
              <a:rPr lang="en-US" dirty="0"/>
              <a:t> </a:t>
            </a:r>
            <a:r>
              <a:rPr lang="en-US" dirty="0" err="1"/>
              <a:t>ColorString</a:t>
            </a:r>
            <a:r>
              <a:rPr lang="en-US" dirty="0"/>
              <a:t>)</a:t>
            </a:r>
          </a:p>
          <a:p>
            <a:r>
              <a:rPr lang="en-US" dirty="0"/>
              <a:t>;; -- (make-my-square Number </a:t>
            </a:r>
            <a:r>
              <a:rPr lang="en-US" dirty="0" err="1"/>
              <a:t>Number</a:t>
            </a:r>
            <a:r>
              <a:rPr lang="en-US" dirty="0"/>
              <a:t> </a:t>
            </a:r>
            <a:r>
              <a:rPr lang="en-US" dirty="0" err="1"/>
              <a:t>Number</a:t>
            </a:r>
            <a:r>
              <a:rPr lang="en-US" dirty="0"/>
              <a:t> </a:t>
            </a:r>
            <a:r>
              <a:rPr lang="en-US" dirty="0" err="1"/>
              <a:t>ColorString</a:t>
            </a:r>
            <a:r>
              <a:rPr lang="en-US" dirty="0"/>
              <a:t>)</a:t>
            </a:r>
          </a:p>
          <a:p>
            <a:r>
              <a:rPr lang="en-US" dirty="0"/>
              <a:t>;; -- (make-my-composite Shape Shape)</a:t>
            </a:r>
          </a:p>
          <a:p>
            <a:endParaRPr lang="en-US" dirty="0"/>
          </a:p>
          <a:p>
            <a:r>
              <a:rPr lang="en-US" dirty="0"/>
              <a:t>;; </a:t>
            </a:r>
            <a:r>
              <a:rPr lang="en-US" dirty="0" err="1"/>
              <a:t>interp</a:t>
            </a:r>
            <a:r>
              <a:rPr lang="en-US" dirty="0" smtClean="0"/>
              <a:t>:</a:t>
            </a:r>
          </a:p>
          <a:p>
            <a:r>
              <a:rPr lang="en-US" dirty="0" smtClean="0"/>
              <a:t>;; ...</a:t>
            </a:r>
            <a:endParaRPr lang="en-US" dirty="0"/>
          </a:p>
        </p:txBody>
      </p:sp>
      <p:sp>
        <p:nvSpPr>
          <p:cNvPr id="3" name="Rectangle 2"/>
          <p:cNvSpPr/>
          <p:nvPr/>
        </p:nvSpPr>
        <p:spPr>
          <a:xfrm>
            <a:off x="4572000" y="4524233"/>
            <a:ext cx="34290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our shapes example.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543377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Shapes: Class Diagram</a:t>
            </a:r>
            <a:endParaRPr lang="en-US"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23862" y="1119187"/>
            <a:ext cx="8296275" cy="4619625"/>
          </a:xfrm>
          <a:prstGeom prst="rect">
            <a:avLst/>
          </a:prstGeom>
        </p:spPr>
      </p:pic>
      <p:sp>
        <p:nvSpPr>
          <p:cNvPr id="4" name="Rectangle 3"/>
          <p:cNvSpPr/>
          <p:nvPr/>
        </p:nvSpPr>
        <p:spPr>
          <a:xfrm>
            <a:off x="609600" y="5734605"/>
            <a:ext cx="5105400" cy="89058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And here is the corresponding class diagram.  We have an interface for shapes, and three classes corresponding to the three variants. Each class has fields corresponding to the fields of the variant.</a:t>
            </a:r>
          </a:p>
        </p:txBody>
      </p:sp>
      <p:sp>
        <p:nvSpPr>
          <p:cNvPr id="6" name="Rectangle 5"/>
          <p:cNvSpPr/>
          <p:nvPr/>
        </p:nvSpPr>
        <p:spPr>
          <a:xfrm>
            <a:off x="6248400" y="5710793"/>
            <a:ext cx="2319337"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rPr>
              <a:t>Note that we don't know the class of front or back.  We only know their interface, but that's enough!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24420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Recipe for converting from data </a:t>
            </a:r>
            <a:r>
              <a:rPr lang="en-US" dirty="0" err="1" smtClean="0"/>
              <a:t>defs</a:t>
            </a:r>
            <a:r>
              <a:rPr lang="en-US" dirty="0" smtClean="0"/>
              <a:t> to interfaces and  classes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6495062"/>
              </p:ext>
            </p:extLst>
          </p:nvPr>
        </p:nvGraphicFramePr>
        <p:xfrm>
          <a:off x="457200" y="1600200"/>
          <a:ext cx="8229600" cy="4602480"/>
        </p:xfrm>
        <a:graphic>
          <a:graphicData uri="http://schemas.openxmlformats.org/drawingml/2006/table">
            <a:tbl>
              <a:tblPr firstRow="1" bandRow="1">
                <a:tableStyleId>{5C22544A-7EE6-4342-B048-85BDC9FD1C3A}</a:tableStyleId>
              </a:tblPr>
              <a:tblGrid>
                <a:gridCol w="8229600"/>
              </a:tblGrid>
              <a:tr h="634431">
                <a:tc>
                  <a:txBody>
                    <a:bodyPr/>
                    <a:lstStyle/>
                    <a:p>
                      <a:pPr algn="ctr"/>
                      <a:r>
                        <a:rPr lang="en-US" sz="2400" dirty="0" smtClean="0"/>
                        <a:t>Converting</a:t>
                      </a:r>
                      <a:r>
                        <a:rPr lang="en-US" sz="2400" baseline="0" dirty="0" smtClean="0"/>
                        <a:t> from Data Definitions to Interfaces and Classes</a:t>
                      </a:r>
                      <a:endParaRPr lang="en-US" sz="2400" dirty="0"/>
                    </a:p>
                  </a:txBody>
                  <a:tcPr/>
                </a:tc>
              </a:tr>
              <a:tr h="634431">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2400" dirty="0" smtClean="0"/>
                        <a:t>1. Define an interface for each kind of enumeration data.</a:t>
                      </a:r>
                    </a:p>
                  </a:txBody>
                  <a:tcPr/>
                </a:tc>
              </a:tr>
              <a:tr h="864738">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2400" dirty="0" smtClean="0"/>
                        <a:t>2. Define a class for each kind of compound data.  In the</a:t>
                      </a:r>
                      <a:r>
                        <a:rPr lang="en-US" sz="2400" baseline="0" dirty="0" smtClean="0"/>
                        <a:t> class, put in an </a:t>
                      </a:r>
                      <a:r>
                        <a:rPr lang="en-US" sz="2400" b="1" baseline="0" dirty="0" smtClean="0"/>
                        <a:t>init-field</a:t>
                      </a:r>
                      <a:r>
                        <a:rPr lang="en-US" sz="2400" baseline="0" dirty="0" smtClean="0"/>
                        <a:t> for each field in the </a:t>
                      </a:r>
                      <a:r>
                        <a:rPr lang="en-US" sz="2400" baseline="0" dirty="0" err="1" smtClean="0"/>
                        <a:t>struct</a:t>
                      </a:r>
                      <a:r>
                        <a:rPr lang="en-US" sz="2400" baseline="0" dirty="0" smtClean="0"/>
                        <a:t>.</a:t>
                      </a:r>
                      <a:endParaRPr lang="en-US" sz="2400" dirty="0"/>
                    </a:p>
                  </a:txBody>
                  <a:tcPr/>
                </a:tc>
              </a:tr>
              <a:tr h="634431">
                <a:tc>
                  <a:txBody>
                    <a:bodyPr/>
                    <a:lstStyle/>
                    <a:p>
                      <a:pPr marL="342900" indent="-342900">
                        <a:buFont typeface="+mj-lt"/>
                        <a:buNone/>
                      </a:pPr>
                      <a:r>
                        <a:rPr lang="en-US" sz="2400" dirty="0" smtClean="0"/>
                        <a:t>3. Convert </a:t>
                      </a:r>
                      <a:r>
                        <a:rPr lang="en-US" sz="2400" b="1" dirty="0" smtClean="0"/>
                        <a:t>(make-whatever ..</a:t>
                      </a:r>
                      <a:r>
                        <a:rPr lang="en-US" sz="2400" b="1" baseline="0" dirty="0" smtClean="0"/>
                        <a:t>.) </a:t>
                      </a:r>
                      <a:r>
                        <a:rPr lang="en-US" sz="2400" baseline="0" dirty="0" smtClean="0"/>
                        <a:t>to </a:t>
                      </a:r>
                    </a:p>
                    <a:p>
                      <a:pPr marL="342900" indent="-342900">
                        <a:buFont typeface="+mj-lt"/>
                        <a:buNone/>
                      </a:pPr>
                      <a:r>
                        <a:rPr lang="en-US" sz="2400" baseline="0" dirty="0" smtClean="0"/>
                        <a:t>     </a:t>
                      </a:r>
                      <a:r>
                        <a:rPr lang="en-US" sz="2400" b="1" baseline="0" dirty="0" smtClean="0"/>
                        <a:t>(new whatever% [field1 ...][field2 ...])</a:t>
                      </a:r>
                      <a:endParaRPr lang="en-US" sz="2400" b="1" dirty="0"/>
                    </a:p>
                  </a:txBody>
                  <a:tcPr/>
                </a:tc>
              </a:tr>
              <a:tr h="634431">
                <a:tc>
                  <a:txBody>
                    <a:bodyPr/>
                    <a:lstStyle/>
                    <a:p>
                      <a:pPr marL="342900" indent="-342900">
                        <a:buFont typeface="+mj-lt"/>
                        <a:buNone/>
                      </a:pPr>
                      <a:r>
                        <a:rPr lang="en-US" sz="2400" dirty="0" smtClean="0"/>
                        <a:t>4. </a:t>
                      </a:r>
                      <a:r>
                        <a:rPr lang="en-US" sz="2400" baseline="0" dirty="0" smtClean="0"/>
                        <a:t> For each function that follows the template, add a method to the interface.</a:t>
                      </a:r>
                      <a:endParaRPr lang="en-US" sz="2400" dirty="0"/>
                    </a:p>
                  </a:txBody>
                  <a:tcPr/>
                </a:tc>
              </a:tr>
              <a:tr h="634431">
                <a:tc>
                  <a:txBody>
                    <a:bodyPr/>
                    <a:lstStyle/>
                    <a:p>
                      <a:pPr marL="342900" indent="-342900">
                        <a:buFont typeface="+mj-lt"/>
                        <a:buNone/>
                      </a:pPr>
                      <a:r>
                        <a:rPr lang="en-US" sz="2400" b="0" dirty="0" smtClean="0"/>
                        <a:t>5</a:t>
                      </a:r>
                      <a:r>
                        <a:rPr lang="en-US" sz="2400" b="0" baseline="0" dirty="0" smtClean="0"/>
                        <a:t> . Convert functions to methods. </a:t>
                      </a:r>
                    </a:p>
                    <a:p>
                      <a:pPr marL="342900" indent="-342900">
                        <a:buFont typeface="+mj-lt"/>
                        <a:buNone/>
                      </a:pPr>
                      <a:r>
                        <a:rPr lang="en-US" sz="2400" b="0" baseline="0" dirty="0" smtClean="0"/>
                        <a:t>     (see recipe below)</a:t>
                      </a:r>
                      <a:endParaRPr lang="en-US" sz="2400" b="0" dirty="0"/>
                    </a:p>
                  </a:txBody>
                  <a:tcPr/>
                </a:tc>
              </a:tr>
            </a:tbl>
          </a:graphicData>
        </a:graphic>
      </p:graphicFrame>
      <p:sp>
        <p:nvSpPr>
          <p:cNvPr id="3" name="Rectangle 2"/>
          <p:cNvSpPr/>
          <p:nvPr/>
        </p:nvSpPr>
        <p:spPr>
          <a:xfrm>
            <a:off x="4953000" y="5181600"/>
            <a:ext cx="38100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Here is a recipe for converting from data definitions and functions to interfaces and classes. The details of this recipe are specific to Racket, but the ideas can be used in any object-oriented language.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0" y="1600200"/>
            <a:ext cx="4495800" cy="3886200"/>
          </a:xfrm>
        </p:spPr>
        <p:txBody>
          <a:bodyPr>
            <a:noAutofit/>
          </a:bodyPr>
          <a:lstStyle/>
          <a:p>
            <a:pPr>
              <a:buNone/>
            </a:pPr>
            <a:r>
              <a:rPr lang="en-US" sz="2000" b="1" dirty="0" smtClean="0">
                <a:latin typeface="Consolas"/>
                <a:cs typeface="Consolas"/>
              </a:rPr>
              <a:t>(define-</a:t>
            </a:r>
            <a:r>
              <a:rPr lang="en-US" sz="2000" b="1" dirty="0" err="1" smtClean="0">
                <a:latin typeface="Consolas"/>
                <a:cs typeface="Consolas"/>
              </a:rPr>
              <a:t>struct</a:t>
            </a:r>
            <a:r>
              <a:rPr lang="en-US" sz="2000" b="1" dirty="0" smtClean="0">
                <a:latin typeface="Consolas"/>
                <a:cs typeface="Consolas"/>
              </a:rPr>
              <a:t> </a:t>
            </a:r>
            <a:r>
              <a:rPr lang="en-US" sz="2000" b="1" dirty="0" smtClean="0">
                <a:solidFill>
                  <a:srgbClr val="FF0000"/>
                </a:solidFill>
                <a:latin typeface="Consolas"/>
                <a:cs typeface="Consolas"/>
              </a:rPr>
              <a:t>foo</a:t>
            </a:r>
            <a:r>
              <a:rPr lang="en-US" sz="2000" b="1" dirty="0" smtClean="0">
                <a:latin typeface="Consolas"/>
                <a:cs typeface="Consolas"/>
              </a:rPr>
              <a:t> </a:t>
            </a:r>
          </a:p>
          <a:p>
            <a:pPr>
              <a:buNone/>
            </a:pPr>
            <a:r>
              <a:rPr lang="en-US" sz="2000" b="1" dirty="0" smtClean="0">
                <a:latin typeface="Consolas"/>
                <a:cs typeface="Consolas"/>
              </a:rPr>
              <a:t>  (</a:t>
            </a:r>
            <a:r>
              <a:rPr lang="en-US" sz="2000" b="1" dirty="0" smtClean="0">
                <a:solidFill>
                  <a:srgbClr val="FF0000"/>
                </a:solidFill>
                <a:latin typeface="Consolas"/>
                <a:cs typeface="Consolas"/>
              </a:rPr>
              <a:t>field1 left right</a:t>
            </a:r>
            <a:r>
              <a:rPr lang="en-US" sz="2000" b="1" dirty="0" smtClean="0">
                <a:latin typeface="Consolas"/>
                <a:cs typeface="Consolas"/>
              </a:rPr>
              <a:t>))</a:t>
            </a:r>
          </a:p>
          <a:p>
            <a:pPr>
              <a:buNone/>
            </a:pPr>
            <a:r>
              <a:rPr lang="en-US" sz="2000" b="1" dirty="0" smtClean="0">
                <a:latin typeface="Consolas"/>
                <a:cs typeface="Consolas"/>
              </a:rPr>
              <a:t>(define-</a:t>
            </a:r>
            <a:r>
              <a:rPr lang="en-US" sz="2000" b="1" dirty="0" err="1" smtClean="0">
                <a:latin typeface="Consolas"/>
                <a:cs typeface="Consolas"/>
              </a:rPr>
              <a:t>struct</a:t>
            </a:r>
            <a:r>
              <a:rPr lang="en-US" sz="2000" b="1" dirty="0" smtClean="0">
                <a:latin typeface="Consolas"/>
                <a:cs typeface="Consolas"/>
              </a:rPr>
              <a:t> </a:t>
            </a:r>
            <a:r>
              <a:rPr lang="en-US" sz="2000" b="1" dirty="0" smtClean="0">
                <a:solidFill>
                  <a:schemeClr val="accent3">
                    <a:lumMod val="75000"/>
                  </a:schemeClr>
                </a:solidFill>
                <a:latin typeface="Consolas"/>
                <a:cs typeface="Consolas"/>
              </a:rPr>
              <a:t>bar</a:t>
            </a:r>
            <a:r>
              <a:rPr lang="en-US" sz="2000" b="1" dirty="0" smtClean="0">
                <a:latin typeface="Consolas"/>
                <a:cs typeface="Consolas"/>
              </a:rPr>
              <a:t> (</a:t>
            </a:r>
            <a:r>
              <a:rPr lang="en-US" sz="2000" b="1" dirty="0" smtClean="0">
                <a:solidFill>
                  <a:schemeClr val="accent3">
                    <a:lumMod val="75000"/>
                  </a:schemeClr>
                </a:solidFill>
                <a:latin typeface="Consolas"/>
                <a:cs typeface="Consolas"/>
              </a:rPr>
              <a:t>lo hi</a:t>
            </a:r>
            <a:r>
              <a:rPr lang="en-US" sz="2000" b="1" dirty="0" smtClean="0">
                <a:latin typeface="Consolas"/>
                <a:cs typeface="Consolas"/>
              </a:rPr>
              <a:t>))</a:t>
            </a:r>
          </a:p>
          <a:p>
            <a:pPr>
              <a:buNone/>
            </a:pPr>
            <a:endParaRPr lang="en-US" sz="2000" b="1" dirty="0" smtClean="0">
              <a:latin typeface="Consolas"/>
              <a:cs typeface="Consolas"/>
            </a:endParaRPr>
          </a:p>
          <a:p>
            <a:pPr>
              <a:buNone/>
            </a:pPr>
            <a:r>
              <a:rPr lang="en-US" sz="2000" b="1" dirty="0" smtClean="0">
                <a:latin typeface="Consolas"/>
                <a:cs typeface="Consolas"/>
              </a:rPr>
              <a:t>;; Data Definition</a:t>
            </a:r>
          </a:p>
          <a:p>
            <a:pPr>
              <a:buNone/>
            </a:pPr>
            <a:r>
              <a:rPr lang="en-US" sz="2000" b="1" dirty="0" smtClean="0">
                <a:latin typeface="Consolas"/>
                <a:cs typeface="Consolas"/>
              </a:rPr>
              <a:t>;; A </a:t>
            </a:r>
            <a:r>
              <a:rPr lang="en-US" sz="2000" b="1" dirty="0" err="1" smtClean="0">
                <a:solidFill>
                  <a:schemeClr val="accent6">
                    <a:lumMod val="75000"/>
                  </a:schemeClr>
                </a:solidFill>
                <a:latin typeface="Consolas"/>
                <a:cs typeface="Consolas"/>
              </a:rPr>
              <a:t>Baz</a:t>
            </a:r>
            <a:r>
              <a:rPr lang="en-US" sz="2000" b="1" dirty="0" smtClean="0">
                <a:latin typeface="Consolas"/>
                <a:cs typeface="Consolas"/>
              </a:rPr>
              <a:t> is one of</a:t>
            </a:r>
          </a:p>
          <a:p>
            <a:pPr>
              <a:buNone/>
            </a:pPr>
            <a:r>
              <a:rPr lang="en-US" sz="2000" b="1" dirty="0" smtClean="0">
                <a:latin typeface="Consolas"/>
                <a:cs typeface="Consolas"/>
              </a:rPr>
              <a:t>;; -- (make-</a:t>
            </a:r>
            <a:r>
              <a:rPr lang="en-US" sz="2000" b="1" dirty="0" err="1" smtClean="0">
                <a:solidFill>
                  <a:schemeClr val="accent6">
                    <a:lumMod val="75000"/>
                  </a:schemeClr>
                </a:solidFill>
                <a:latin typeface="Consolas"/>
                <a:cs typeface="Consolas"/>
              </a:rPr>
              <a:t>foo</a:t>
            </a:r>
            <a:r>
              <a:rPr lang="en-US" sz="2000" b="1" dirty="0" smtClean="0">
                <a:latin typeface="Consolas"/>
                <a:cs typeface="Consolas"/>
              </a:rPr>
              <a:t> </a:t>
            </a:r>
          </a:p>
          <a:p>
            <a:pPr>
              <a:buNone/>
            </a:pPr>
            <a:r>
              <a:rPr lang="en-US" sz="2000" b="1" dirty="0" smtClean="0">
                <a:latin typeface="Consolas"/>
                <a:cs typeface="Consolas"/>
              </a:rPr>
              <a:t>        Number </a:t>
            </a:r>
            <a:r>
              <a:rPr lang="en-US" sz="2000" b="1" dirty="0" err="1" smtClean="0">
                <a:solidFill>
                  <a:srgbClr val="FF0000"/>
                </a:solidFill>
                <a:latin typeface="Consolas"/>
                <a:cs typeface="Consolas"/>
              </a:rPr>
              <a:t>Baz</a:t>
            </a:r>
            <a:r>
              <a:rPr lang="en-US" sz="2000" b="1" dirty="0" smtClean="0">
                <a:latin typeface="Consolas"/>
                <a:cs typeface="Consolas"/>
              </a:rPr>
              <a:t> </a:t>
            </a:r>
            <a:r>
              <a:rPr lang="en-US" sz="2000" b="1" dirty="0" err="1" smtClean="0">
                <a:solidFill>
                  <a:srgbClr val="FF0000"/>
                </a:solidFill>
                <a:latin typeface="Consolas"/>
                <a:cs typeface="Consolas"/>
              </a:rPr>
              <a:t>Baz</a:t>
            </a:r>
            <a:r>
              <a:rPr lang="en-US" sz="2000" b="1" dirty="0" smtClean="0">
                <a:latin typeface="Consolas"/>
                <a:cs typeface="Consolas"/>
              </a:rPr>
              <a:t>)</a:t>
            </a:r>
          </a:p>
          <a:p>
            <a:pPr>
              <a:buNone/>
            </a:pPr>
            <a:r>
              <a:rPr lang="en-US" sz="2000" b="1" dirty="0" smtClean="0">
                <a:latin typeface="Consolas"/>
                <a:cs typeface="Consolas"/>
              </a:rPr>
              <a:t>;; -- (make-</a:t>
            </a:r>
            <a:r>
              <a:rPr lang="en-US" sz="2000" b="1" dirty="0" smtClean="0">
                <a:solidFill>
                  <a:schemeClr val="accent6">
                    <a:lumMod val="75000"/>
                  </a:schemeClr>
                </a:solidFill>
                <a:latin typeface="Consolas"/>
                <a:cs typeface="Consolas"/>
              </a:rPr>
              <a:t>bar</a:t>
            </a:r>
            <a:r>
              <a:rPr lang="en-US" sz="2000" b="1" dirty="0" smtClean="0">
                <a:latin typeface="Consolas"/>
                <a:cs typeface="Consolas"/>
              </a:rPr>
              <a:t> </a:t>
            </a:r>
          </a:p>
          <a:p>
            <a:pPr>
              <a:buNone/>
            </a:pPr>
            <a:r>
              <a:rPr lang="en-US" sz="2000" b="1" dirty="0" smtClean="0">
                <a:latin typeface="Consolas"/>
                <a:cs typeface="Consolas"/>
              </a:rPr>
              <a:t>        Number </a:t>
            </a:r>
            <a:r>
              <a:rPr lang="en-US" sz="2000" b="1" dirty="0" err="1" smtClean="0">
                <a:latin typeface="Consolas"/>
                <a:cs typeface="Consolas"/>
              </a:rPr>
              <a:t>Number</a:t>
            </a:r>
            <a:r>
              <a:rPr lang="en-US" sz="2000" b="1" dirty="0" smtClean="0">
                <a:latin typeface="Consolas"/>
                <a:cs typeface="Consolas"/>
              </a:rPr>
              <a:t>)</a:t>
            </a:r>
          </a:p>
          <a:p>
            <a:pPr>
              <a:buNone/>
            </a:pPr>
            <a:endParaRPr lang="en-US" sz="2000" b="1" dirty="0">
              <a:latin typeface="Courier New" pitchFamily="49" charset="0"/>
              <a:cs typeface="Courier New" pitchFamily="49" charset="0"/>
            </a:endParaRPr>
          </a:p>
        </p:txBody>
      </p:sp>
      <p:sp>
        <p:nvSpPr>
          <p:cNvPr id="5" name="Rectangle 4"/>
          <p:cNvSpPr/>
          <p:nvPr/>
        </p:nvSpPr>
        <p:spPr>
          <a:xfrm>
            <a:off x="4800600" y="1447800"/>
            <a:ext cx="4343400" cy="5324535"/>
          </a:xfrm>
          <a:prstGeom prst="rect">
            <a:avLst/>
          </a:prstGeom>
        </p:spPr>
        <p:txBody>
          <a:bodyPr wrap="square">
            <a:spAutoFit/>
          </a:bodyPr>
          <a:lstStyle/>
          <a:p>
            <a:r>
              <a:rPr lang="en-US" sz="2000" b="1" dirty="0" smtClean="0">
                <a:latin typeface="Consolas"/>
                <a:cs typeface="Consolas"/>
              </a:rPr>
              <a:t>(define </a:t>
            </a:r>
            <a:r>
              <a:rPr lang="en-US" sz="2000" b="1" dirty="0" err="1" smtClean="0">
                <a:solidFill>
                  <a:schemeClr val="accent6">
                    <a:lumMod val="75000"/>
                  </a:schemeClr>
                </a:solidFill>
                <a:latin typeface="Consolas"/>
                <a:cs typeface="Consolas"/>
              </a:rPr>
              <a:t>Baz</a:t>
            </a:r>
            <a:r>
              <a:rPr lang="en-US" sz="2000" b="1" dirty="0" smtClean="0">
                <a:solidFill>
                  <a:schemeClr val="accent6">
                    <a:lumMod val="75000"/>
                  </a:schemeClr>
                </a:solidFill>
                <a:latin typeface="Consolas"/>
                <a:cs typeface="Consolas"/>
              </a:rPr>
              <a:t>&lt;%&gt;</a:t>
            </a:r>
          </a:p>
          <a:p>
            <a:r>
              <a:rPr lang="en-US" sz="2000" b="1" dirty="0" smtClean="0">
                <a:latin typeface="Consolas"/>
                <a:cs typeface="Consolas"/>
              </a:rPr>
              <a:t>  (interface ()</a:t>
            </a:r>
          </a:p>
          <a:p>
            <a:r>
              <a:rPr lang="en-US" sz="2000" b="1" dirty="0" smtClean="0">
                <a:latin typeface="Consolas"/>
                <a:cs typeface="Consolas"/>
              </a:rPr>
              <a:t>    ...</a:t>
            </a:r>
          </a:p>
          <a:p>
            <a:r>
              <a:rPr lang="en-US" sz="2000" b="1" dirty="0" smtClean="0">
                <a:latin typeface="Consolas"/>
                <a:cs typeface="Consolas"/>
              </a:rPr>
              <a:t>    ))</a:t>
            </a:r>
          </a:p>
          <a:p>
            <a:endParaRPr lang="en-US" sz="2000" b="1" dirty="0" smtClean="0">
              <a:latin typeface="Consolas"/>
              <a:cs typeface="Consolas"/>
            </a:endParaRPr>
          </a:p>
          <a:p>
            <a:r>
              <a:rPr lang="en-US" sz="2000" b="1" dirty="0" smtClean="0">
                <a:latin typeface="Consolas"/>
                <a:cs typeface="Consolas"/>
              </a:rPr>
              <a:t>(define </a:t>
            </a:r>
            <a:r>
              <a:rPr lang="en-US" sz="2000" b="1" dirty="0" smtClean="0">
                <a:solidFill>
                  <a:srgbClr val="FF0000"/>
                </a:solidFill>
                <a:latin typeface="Consolas"/>
                <a:cs typeface="Consolas"/>
              </a:rPr>
              <a:t>Foo%</a:t>
            </a:r>
          </a:p>
          <a:p>
            <a:r>
              <a:rPr lang="en-US" sz="2000" b="1" dirty="0" smtClean="0">
                <a:latin typeface="Consolas"/>
                <a:cs typeface="Consolas"/>
              </a:rPr>
              <a:t>  (class* object% (</a:t>
            </a:r>
            <a:r>
              <a:rPr lang="en-US" sz="2000" b="1" dirty="0" err="1" smtClean="0">
                <a:solidFill>
                  <a:schemeClr val="accent6">
                    <a:lumMod val="75000"/>
                  </a:schemeClr>
                </a:solidFill>
                <a:latin typeface="Consolas"/>
                <a:cs typeface="Consolas"/>
              </a:rPr>
              <a:t>Baz</a:t>
            </a:r>
            <a:r>
              <a:rPr lang="en-US" sz="2000" b="1" dirty="0" smtClean="0">
                <a:solidFill>
                  <a:schemeClr val="accent6">
                    <a:lumMod val="75000"/>
                  </a:schemeClr>
                </a:solidFill>
                <a:latin typeface="Consolas"/>
                <a:cs typeface="Consolas"/>
              </a:rPr>
              <a:t>&lt;%&gt;</a:t>
            </a:r>
            <a:r>
              <a:rPr lang="en-US" sz="2000" b="1" dirty="0" smtClean="0">
                <a:latin typeface="Consolas"/>
                <a:cs typeface="Consolas"/>
              </a:rPr>
              <a:t>)</a:t>
            </a:r>
          </a:p>
          <a:p>
            <a:r>
              <a:rPr lang="en-US" sz="2000" b="1" dirty="0" smtClean="0">
                <a:latin typeface="Consolas"/>
                <a:cs typeface="Consolas"/>
              </a:rPr>
              <a:t>    (init-field </a:t>
            </a:r>
          </a:p>
          <a:p>
            <a:r>
              <a:rPr lang="en-US" sz="2000" b="1" dirty="0" smtClean="0">
                <a:latin typeface="Consolas"/>
                <a:cs typeface="Consolas"/>
              </a:rPr>
              <a:t>     </a:t>
            </a:r>
            <a:r>
              <a:rPr lang="en-US" sz="2000" b="1" dirty="0" smtClean="0">
                <a:solidFill>
                  <a:srgbClr val="FF0000"/>
                </a:solidFill>
                <a:latin typeface="Consolas"/>
                <a:cs typeface="Consolas"/>
              </a:rPr>
              <a:t>field1 left right</a:t>
            </a:r>
            <a:r>
              <a:rPr lang="en-US" sz="2000" b="1" dirty="0" smtClean="0">
                <a:latin typeface="Consolas"/>
                <a:cs typeface="Consolas"/>
              </a:rPr>
              <a:t>)</a:t>
            </a:r>
          </a:p>
          <a:p>
            <a:r>
              <a:rPr lang="en-US" sz="2000" b="1" dirty="0" smtClean="0">
                <a:latin typeface="Consolas"/>
                <a:cs typeface="Consolas"/>
              </a:rPr>
              <a:t>    ...</a:t>
            </a:r>
          </a:p>
          <a:p>
            <a:r>
              <a:rPr lang="en-US" sz="2000" b="1" dirty="0" smtClean="0">
                <a:latin typeface="Consolas"/>
                <a:cs typeface="Consolas"/>
              </a:rPr>
              <a:t>    (super-new)))</a:t>
            </a:r>
          </a:p>
          <a:p>
            <a:endParaRPr lang="en-US" sz="2000" b="1" dirty="0" smtClean="0">
              <a:latin typeface="Consolas"/>
              <a:cs typeface="Consolas"/>
            </a:endParaRPr>
          </a:p>
          <a:p>
            <a:r>
              <a:rPr lang="en-US" sz="2000" b="1" dirty="0" smtClean="0">
                <a:latin typeface="Consolas"/>
                <a:cs typeface="Consolas"/>
              </a:rPr>
              <a:t>(define </a:t>
            </a:r>
            <a:r>
              <a:rPr lang="en-US" sz="2000" b="1" dirty="0" smtClean="0">
                <a:solidFill>
                  <a:schemeClr val="accent3">
                    <a:lumMod val="75000"/>
                  </a:schemeClr>
                </a:solidFill>
                <a:latin typeface="Consolas"/>
                <a:cs typeface="Consolas"/>
              </a:rPr>
              <a:t>Bar%</a:t>
            </a:r>
          </a:p>
          <a:p>
            <a:r>
              <a:rPr lang="en-US" sz="2000" b="1" dirty="0" smtClean="0">
                <a:latin typeface="Consolas"/>
                <a:cs typeface="Consolas"/>
              </a:rPr>
              <a:t>  (class* object% (</a:t>
            </a:r>
            <a:r>
              <a:rPr lang="en-US" sz="2000" b="1" dirty="0" err="1" smtClean="0">
                <a:solidFill>
                  <a:schemeClr val="accent6">
                    <a:lumMod val="75000"/>
                  </a:schemeClr>
                </a:solidFill>
                <a:latin typeface="Consolas"/>
                <a:cs typeface="Consolas"/>
              </a:rPr>
              <a:t>Baz</a:t>
            </a:r>
            <a:r>
              <a:rPr lang="en-US" sz="2000" b="1" dirty="0" smtClean="0">
                <a:solidFill>
                  <a:schemeClr val="accent6">
                    <a:lumMod val="75000"/>
                  </a:schemeClr>
                </a:solidFill>
                <a:latin typeface="Consolas"/>
                <a:cs typeface="Consolas"/>
              </a:rPr>
              <a:t>&lt;%&gt;</a:t>
            </a:r>
            <a:r>
              <a:rPr lang="en-US" sz="2000" b="1" dirty="0" smtClean="0">
                <a:latin typeface="Consolas"/>
                <a:cs typeface="Consolas"/>
              </a:rPr>
              <a:t>)</a:t>
            </a:r>
          </a:p>
          <a:p>
            <a:r>
              <a:rPr lang="en-US" sz="2000" b="1" dirty="0" smtClean="0">
                <a:latin typeface="Consolas"/>
                <a:cs typeface="Consolas"/>
              </a:rPr>
              <a:t>    (init-field </a:t>
            </a:r>
            <a:r>
              <a:rPr lang="en-US" sz="2000" b="1" dirty="0" smtClean="0">
                <a:solidFill>
                  <a:schemeClr val="accent3">
                    <a:lumMod val="75000"/>
                  </a:schemeClr>
                </a:solidFill>
                <a:latin typeface="Consolas"/>
                <a:cs typeface="Consolas"/>
              </a:rPr>
              <a:t>lo hi</a:t>
            </a:r>
            <a:r>
              <a:rPr lang="en-US" sz="2000" b="1" dirty="0" smtClean="0">
                <a:latin typeface="Consolas"/>
                <a:cs typeface="Consolas"/>
              </a:rPr>
              <a:t>)</a:t>
            </a:r>
          </a:p>
          <a:p>
            <a:r>
              <a:rPr lang="en-US" sz="2000" b="1" dirty="0" smtClean="0">
                <a:latin typeface="Consolas"/>
                <a:cs typeface="Consolas"/>
              </a:rPr>
              <a:t>    ...</a:t>
            </a:r>
          </a:p>
          <a:p>
            <a:r>
              <a:rPr lang="en-US" sz="2000" b="1" dirty="0" smtClean="0">
                <a:latin typeface="Consolas"/>
                <a:cs typeface="Consolas"/>
              </a:rPr>
              <a:t>    (super-new)))</a:t>
            </a:r>
            <a:endParaRPr lang="en-US" sz="2000" b="1" dirty="0">
              <a:latin typeface="Consolas"/>
              <a:cs typeface="Consolas"/>
            </a:endParaRPr>
          </a:p>
        </p:txBody>
      </p:sp>
      <p:sp>
        <p:nvSpPr>
          <p:cNvPr id="4" name="Rectangle 3"/>
          <p:cNvSpPr/>
          <p:nvPr/>
        </p:nvSpPr>
        <p:spPr>
          <a:xfrm>
            <a:off x="457200" y="5334000"/>
            <a:ext cx="3962400" cy="143833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Here’s an example of steps 1 and 2 of the recipe.  The compound data </a:t>
            </a:r>
            <a:r>
              <a:rPr lang="en-US" sz="1600" b="1" dirty="0" err="1"/>
              <a:t>Baz</a:t>
            </a:r>
            <a:r>
              <a:rPr lang="en-US" sz="1600" dirty="0"/>
              <a:t>, with variants </a:t>
            </a:r>
            <a:r>
              <a:rPr lang="en-US" sz="1600" b="1" dirty="0"/>
              <a:t>foo</a:t>
            </a:r>
            <a:r>
              <a:rPr lang="en-US" sz="1600" dirty="0"/>
              <a:t> and </a:t>
            </a:r>
            <a:r>
              <a:rPr lang="en-US" sz="1600" b="1" dirty="0"/>
              <a:t>bar</a:t>
            </a:r>
            <a:r>
              <a:rPr lang="en-US" sz="1600" dirty="0"/>
              <a:t>, turns into an interface </a:t>
            </a:r>
            <a:r>
              <a:rPr lang="en-US" sz="1600" b="1" dirty="0" err="1" smtClean="0"/>
              <a:t>Baz</a:t>
            </a:r>
            <a:r>
              <a:rPr lang="en-US" sz="1600" b="1" dirty="0" smtClean="0"/>
              <a:t>&lt;%&gt;  </a:t>
            </a:r>
            <a:r>
              <a:rPr lang="en-US" sz="1600" dirty="0"/>
              <a:t>,</a:t>
            </a:r>
            <a:r>
              <a:rPr lang="en-US" sz="1600" b="1" dirty="0"/>
              <a:t> </a:t>
            </a:r>
            <a:r>
              <a:rPr lang="en-US" sz="1600" dirty="0"/>
              <a:t>with classes </a:t>
            </a:r>
            <a:r>
              <a:rPr lang="en-US" sz="1600" b="1" dirty="0" smtClean="0"/>
              <a:t>Foo% </a:t>
            </a:r>
            <a:r>
              <a:rPr lang="en-US" sz="1600" dirty="0"/>
              <a:t>and </a:t>
            </a:r>
            <a:r>
              <a:rPr lang="en-US" sz="1600" b="1" dirty="0" smtClean="0"/>
              <a:t>Bar% </a:t>
            </a:r>
            <a:r>
              <a:rPr lang="en-US" sz="1600" dirty="0"/>
              <a:t>that </a:t>
            </a:r>
            <a:r>
              <a:rPr lang="en-US" sz="1600" dirty="0" smtClean="0"/>
              <a:t>Implement </a:t>
            </a:r>
            <a:r>
              <a:rPr lang="en-US" sz="1600" b="1" dirty="0" err="1" smtClean="0"/>
              <a:t>Baz</a:t>
            </a:r>
            <a:r>
              <a:rPr lang="en-US" sz="1600" b="1" dirty="0" smtClean="0"/>
              <a:t>&lt;%&gt; </a:t>
            </a:r>
            <a:r>
              <a:rPr lang="en-US" sz="1600" dirty="0"/>
              <a:t>.</a:t>
            </a:r>
          </a:p>
        </p:txBody>
      </p:sp>
      <p:sp>
        <p:nvSpPr>
          <p:cNvPr id="6" name="Right Arrow 5"/>
          <p:cNvSpPr/>
          <p:nvPr/>
        </p:nvSpPr>
        <p:spPr>
          <a:xfrm>
            <a:off x="4006596" y="3437374"/>
            <a:ext cx="978408" cy="829826"/>
          </a:xfrm>
          <a:prstGeom prst="rightArrow">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776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bad39d510faf4f7c69bc02f29b3436a8f43ceeb"/>
  <p:tag name="ISPRING_RESOURCE_PATHS_HASH_2" val="e8432796c588e32e5492d67837d92bf9485312d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dirty="0"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4202</TotalTime>
  <Words>1518</Words>
  <Application>Microsoft Office PowerPoint</Application>
  <PresentationFormat>On-screen Show (4:3)</PresentationFormat>
  <Paragraphs>245</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Courier New</vt:lpstr>
      <vt:lpstr>Helvetica Neue</vt:lpstr>
      <vt:lpstr>Wingdings</vt:lpstr>
      <vt:lpstr>Office Theme</vt:lpstr>
      <vt:lpstr>The DDOO Recipe</vt:lpstr>
      <vt:lpstr>Introduction</vt:lpstr>
      <vt:lpstr>Goals of this lesson</vt:lpstr>
      <vt:lpstr>Objects and Classes as Data Designs</vt:lpstr>
      <vt:lpstr>Representing information using classes and interfaces</vt:lpstr>
      <vt:lpstr>Shapes: Data Definition</vt:lpstr>
      <vt:lpstr>Shapes: Class Diagram</vt:lpstr>
      <vt:lpstr>Recipe for converting from data defs to interfaces and  classes</vt:lpstr>
      <vt:lpstr>Example</vt:lpstr>
      <vt:lpstr>Creating Objects</vt:lpstr>
      <vt:lpstr>From function calls to method calls</vt:lpstr>
      <vt:lpstr>From Function Definitions to Method Definitions</vt:lpstr>
      <vt:lpstr>Turning a function definition into a set of method definitions</vt:lpstr>
      <vt:lpstr>1. Add function name to the interface</vt:lpstr>
      <vt:lpstr>Original Function Definition</vt:lpstr>
      <vt:lpstr>2. Pull Out the Parts</vt:lpstr>
      <vt:lpstr>3. Change Selectors to field references</vt:lpstr>
      <vt:lpstr>4. Change Function Calls to Method Calls</vt:lpstr>
      <vt:lpstr>5. Put method definitions into classes </vt:lpstr>
      <vt:lpstr>Summary</vt:lpstr>
      <vt:lpstr>Summary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113</cp:revision>
  <dcterms:created xsi:type="dcterms:W3CDTF">2006-08-16T00:00:00Z</dcterms:created>
  <dcterms:modified xsi:type="dcterms:W3CDTF">2014-11-08T02:40:42Z</dcterms:modified>
</cp:coreProperties>
</file>