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382" r:id="rId4"/>
    <p:sldId id="383" r:id="rId5"/>
    <p:sldId id="384" r:id="rId6"/>
    <p:sldId id="354" r:id="rId7"/>
    <p:sldId id="355" r:id="rId8"/>
    <p:sldId id="356" r:id="rId9"/>
    <p:sldId id="357" r:id="rId10"/>
    <p:sldId id="385" r:id="rId11"/>
    <p:sldId id="386" r:id="rId12"/>
    <p:sldId id="387" r:id="rId13"/>
    <p:sldId id="388" r:id="rId14"/>
    <p:sldId id="389" r:id="rId15"/>
    <p:sldId id="390" r:id="rId16"/>
    <p:sldId id="364" r:id="rId17"/>
    <p:sldId id="366" r:id="rId18"/>
    <p:sldId id="367" r:id="rId19"/>
    <p:sldId id="368" r:id="rId20"/>
    <p:sldId id="393" r:id="rId21"/>
    <p:sldId id="394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92010" autoAdjust="0"/>
  </p:normalViewPr>
  <p:slideViewPr>
    <p:cSldViewPr snapToGrid="0" snapToObjects="1">
      <p:cViewPr varScale="1">
        <p:scale>
          <a:sx n="70" d="100"/>
          <a:sy n="70" d="100"/>
        </p:scale>
        <p:origin x="1242" y="48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920C-6CF7-40D3-B49B-1A5DD7843893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D62-4618-4BB9-9565-400DDF8BAB32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E39C-F4D5-4759-B81B-FAD781D7B710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7913-883B-4125-B2D8-2391DE1AFC43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1FE2-2AFE-4C66-AD49-22ACF7D95794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2642-D089-4E49-86ED-C61A7466E1D0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6CE-CAFF-4BA7-87A8-61E2CA753822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A750-6BC6-4AC3-A661-D34034925BC8}" type="datetime1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C1E-EC0A-4BBB-82ED-9902AE3B81D7}" type="datetime1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14F1-A3DA-4B0B-9500-328FE3572094}" type="datetime1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9F3E-2D1A-43DF-B5D2-6696413C4FAB}" type="datetime1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A754-316E-49DE-BC6D-CB2E5D125166}" type="datetime1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Simple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10.6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Luckily, most of the time we can avoid this.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interested in whether we have the same bomb.  </a:t>
            </a:r>
          </a:p>
          <a:p>
            <a:r>
              <a:rPr lang="en-US" dirty="0" smtClean="0"/>
              <a:t>We just care that our new bomb has the right observable properties.</a:t>
            </a:r>
          </a:p>
          <a:p>
            <a:r>
              <a:rPr lang="en-US" dirty="0" smtClean="0"/>
              <a:t>So we’ll write our own </a:t>
            </a:r>
            <a:r>
              <a:rPr lang="en-US" b="1" dirty="0" smtClean="0"/>
              <a:t>bomb-equal?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Decide which properties of the bomb are to be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decide that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and </a:t>
            </a:r>
            <a:r>
              <a:rPr lang="en-US" b="1" dirty="0" smtClean="0"/>
              <a:t>selected? </a:t>
            </a:r>
            <a:r>
              <a:rPr lang="en-US" dirty="0"/>
              <a:t>w</a:t>
            </a:r>
            <a:r>
              <a:rPr lang="en-US" dirty="0" smtClean="0"/>
              <a:t>ill be the observables.</a:t>
            </a:r>
            <a:endParaRPr lang="en-US" b="1" dirty="0" smtClean="0"/>
          </a:p>
          <a:p>
            <a:r>
              <a:rPr lang="en-US" dirty="0" smtClean="0"/>
              <a:t>And (just for fun) we’ll decide that the radius is not observable.</a:t>
            </a:r>
          </a:p>
          <a:p>
            <a:r>
              <a:rPr lang="en-US" dirty="0" smtClean="0"/>
              <a:t>Usually the observables are specified in the problem set.</a:t>
            </a:r>
          </a:p>
          <a:p>
            <a:r>
              <a:rPr lang="en-US" dirty="0" smtClean="0"/>
              <a:t>Observables often correspond to fields, but not always</a:t>
            </a:r>
          </a:p>
          <a:p>
            <a:pPr lvl="1"/>
            <a:r>
              <a:rPr lang="en-US" dirty="0" smtClean="0"/>
              <a:t>We’ll see examples of this in the next lesson.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Add observation methods to get the values of these observable quantities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</a:t>
            </a:r>
            <a:r>
              <a:rPr lang="en-US" sz="2800" dirty="0"/>
              <a:t>-&gt; </a:t>
            </a:r>
            <a:r>
              <a:rPr lang="en-US" sz="2800" dirty="0" err="1"/>
              <a:t>Int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define/public </a:t>
            </a:r>
            <a:r>
              <a:rPr lang="en-US" sz="2800" dirty="0" smtClean="0"/>
              <a:t>(get-x</a:t>
            </a:r>
            <a:r>
              <a:rPr lang="en-US" sz="2800" dirty="0"/>
              <a:t>) x)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</a:t>
            </a:r>
            <a:r>
              <a:rPr lang="en-US" sz="2800" dirty="0"/>
              <a:t>-&gt; </a:t>
            </a:r>
            <a:r>
              <a:rPr lang="en-US" sz="2800" dirty="0" err="1"/>
              <a:t>Int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define/public </a:t>
            </a:r>
            <a:r>
              <a:rPr lang="en-US" sz="2800" dirty="0" smtClean="0"/>
              <a:t>(get-y</a:t>
            </a:r>
            <a:r>
              <a:rPr lang="en-US" sz="2800" dirty="0"/>
              <a:t>) y)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</a:t>
            </a:r>
            <a:r>
              <a:rPr lang="en-US" sz="2800" dirty="0"/>
              <a:t>-&gt; Boolean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define/public </a:t>
            </a:r>
            <a:r>
              <a:rPr lang="en-US" sz="2800" dirty="0" smtClean="0"/>
              <a:t>(get-selected?) selected</a:t>
            </a:r>
            <a:r>
              <a:rPr lang="en-US" sz="2800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write </a:t>
            </a:r>
            <a:r>
              <a:rPr lang="en-US" b="1" dirty="0" smtClean="0"/>
              <a:t>bomb-equal?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bomb-equal? : Bomb </a:t>
            </a:r>
            <a:r>
              <a:rPr lang="en-US" dirty="0" err="1"/>
              <a:t>Bomb</a:t>
            </a:r>
            <a:r>
              <a:rPr lang="en-US" dirty="0"/>
              <a:t> -&gt; Boolean</a:t>
            </a:r>
          </a:p>
          <a:p>
            <a:r>
              <a:rPr lang="en-US" dirty="0"/>
              <a:t>;; GIVEN: two bombs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they have the same x, y, and selected? fields</a:t>
            </a:r>
          </a:p>
          <a:p>
            <a:r>
              <a:rPr lang="en-US" dirty="0"/>
              <a:t>;; STRATEGY: morally, this is SD on the two bombs</a:t>
            </a:r>
          </a:p>
          <a:p>
            <a:r>
              <a:rPr lang="en-US" dirty="0"/>
              <a:t>(define (bomb-equal? b1 b2)</a:t>
            </a:r>
          </a:p>
          <a:p>
            <a:r>
              <a:rPr lang="en-US" dirty="0"/>
              <a:t>  (and</a:t>
            </a:r>
          </a:p>
          <a:p>
            <a:r>
              <a:rPr lang="en-US" dirty="0"/>
              <a:t>    (= </a:t>
            </a:r>
          </a:p>
          <a:p>
            <a:r>
              <a:rPr lang="en-US" dirty="0"/>
              <a:t>      (send b1 </a:t>
            </a:r>
            <a:r>
              <a:rPr lang="en-US" dirty="0" smtClean="0"/>
              <a:t>get-x</a:t>
            </a:r>
            <a:r>
              <a:rPr lang="en-US" dirty="0"/>
              <a:t>)</a:t>
            </a:r>
          </a:p>
          <a:p>
            <a:r>
              <a:rPr lang="en-US" dirty="0"/>
              <a:t>      (send b2 </a:t>
            </a:r>
            <a:r>
              <a:rPr lang="en-US" dirty="0" smtClean="0"/>
              <a:t>get-x</a:t>
            </a:r>
            <a:r>
              <a:rPr lang="en-US" dirty="0"/>
              <a:t>))</a:t>
            </a:r>
          </a:p>
          <a:p>
            <a:r>
              <a:rPr lang="en-US" dirty="0"/>
              <a:t>    (=</a:t>
            </a:r>
          </a:p>
          <a:p>
            <a:r>
              <a:rPr lang="en-US" dirty="0"/>
              <a:t>      (send b1 </a:t>
            </a:r>
            <a:r>
              <a:rPr lang="en-US" dirty="0" smtClean="0"/>
              <a:t>get-y</a:t>
            </a:r>
            <a:r>
              <a:rPr lang="en-US" dirty="0"/>
              <a:t>)</a:t>
            </a:r>
          </a:p>
          <a:p>
            <a:r>
              <a:rPr lang="en-US" dirty="0"/>
              <a:t>      (send b2 </a:t>
            </a:r>
            <a:r>
              <a:rPr lang="en-US" dirty="0" smtClean="0"/>
              <a:t>get-y</a:t>
            </a:r>
            <a:r>
              <a:rPr lang="en-US" dirty="0"/>
              <a:t>))   </a:t>
            </a:r>
          </a:p>
          <a:p>
            <a:r>
              <a:rPr lang="en-US" dirty="0"/>
              <a:t>    (equal?      </a:t>
            </a:r>
          </a:p>
          <a:p>
            <a:r>
              <a:rPr lang="en-US" dirty="0"/>
              <a:t>      (send b1 </a:t>
            </a:r>
            <a:r>
              <a:rPr lang="en-US" dirty="0" smtClean="0"/>
              <a:t>get-selected</a:t>
            </a:r>
            <a:r>
              <a:rPr lang="en-US" dirty="0"/>
              <a:t>?)</a:t>
            </a:r>
          </a:p>
          <a:p>
            <a:r>
              <a:rPr lang="en-US" dirty="0"/>
              <a:t>      (send b2 </a:t>
            </a:r>
            <a:r>
              <a:rPr lang="en-US" dirty="0" smtClean="0"/>
              <a:t>get-selected</a:t>
            </a:r>
            <a:r>
              <a:rPr lang="en-US" dirty="0"/>
              <a:t>?))))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0897" y="3599848"/>
            <a:ext cx="297420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We’ll call this structural decomposition for lack of a better idea.  You’ve been at this for a while now, so we won’t be strict about this.</a:t>
            </a:r>
          </a:p>
        </p:txBody>
      </p:sp>
    </p:spTree>
    <p:extLst>
      <p:ext uri="{BB962C8B-B14F-4D97-AF65-F5344CB8AC3E}">
        <p14:creationId xmlns:p14="http://schemas.microsoft.com/office/powerpoint/2010/main" val="1879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Step4: write tests using </a:t>
            </a:r>
            <a:r>
              <a:rPr lang="en-US" b="1" dirty="0" smtClean="0"/>
              <a:t>bomb-equal?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(begin-for-test</a:t>
            </a:r>
          </a:p>
          <a:p>
            <a:endParaRPr lang="en-US" dirty="0"/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b1 (new Bomb% [x 20][y 30][r 5]))</a:t>
            </a:r>
          </a:p>
          <a:p>
            <a:r>
              <a:rPr lang="en-US" dirty="0"/>
              <a:t>     (define b2 (send b1 after-mouse-event 21 31 "button-down"))</a:t>
            </a:r>
          </a:p>
          <a:p>
            <a:r>
              <a:rPr lang="en-US" dirty="0"/>
              <a:t>     (define b3 (send b1 after-tick)))</a:t>
            </a:r>
          </a:p>
          <a:p>
            <a:r>
              <a:rPr lang="en-US" dirty="0"/>
              <a:t>    ;; bomb-equal? doesn't look at radius.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check bomb-equal? b1 (new Bomb% [x 20][y 30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[</a:t>
            </a:r>
            <a:r>
              <a:rPr lang="en-US" dirty="0"/>
              <a:t>r 1000</a:t>
            </a:r>
            <a:r>
              <a:rPr lang="en-US" dirty="0" smtClean="0"/>
              <a:t>][selected? </a:t>
            </a:r>
            <a:r>
              <a:rPr lang="en-US" dirty="0"/>
              <a:t>f</a:t>
            </a:r>
            <a:r>
              <a:rPr lang="en-US" dirty="0" smtClean="0"/>
              <a:t>alse]))</a:t>
            </a:r>
            <a:endParaRPr lang="en-US" dirty="0"/>
          </a:p>
          <a:p>
            <a:r>
              <a:rPr lang="en-US" dirty="0"/>
              <a:t>    (check bomb-equal? b2 (new Bomb% [x 20][y 30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[</a:t>
            </a:r>
            <a:r>
              <a:rPr lang="en-US" dirty="0"/>
              <a:t>r 10][selected? true]))</a:t>
            </a:r>
          </a:p>
          <a:p>
            <a:r>
              <a:rPr lang="en-US" dirty="0"/>
              <a:t>    (check bomb-equal? b3 (new Bomb% [x 20][y (+ 30 4</a:t>
            </a:r>
            <a:r>
              <a:rPr lang="en-US" dirty="0" smtClean="0"/>
              <a:t>)]</a:t>
            </a:r>
          </a:p>
          <a:p>
            <a:r>
              <a:rPr lang="en-US" dirty="0" smtClean="0"/>
              <a:t>                                     [r 5][selected? false])))</a:t>
            </a:r>
          </a:p>
          <a:p>
            <a:endParaRPr lang="en-US" dirty="0"/>
          </a:p>
          <a:p>
            <a:r>
              <a:rPr lang="en-US" dirty="0" smtClean="0"/>
              <a:t>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could write other class-specific </a:t>
            </a:r>
            <a:r>
              <a:rPr lang="en-US" b="1" dirty="0" smtClean="0"/>
              <a:t>equal? </a:t>
            </a:r>
            <a:r>
              <a:rPr lang="en-US" dirty="0" smtClean="0"/>
              <a:t>tests,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09" y="1600200"/>
            <a:ext cx="868198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Heli</a:t>
            </a:r>
            <a:r>
              <a:rPr lang="en-US" dirty="0"/>
              <a:t> </a:t>
            </a:r>
            <a:r>
              <a:rPr lang="en-US" dirty="0" err="1"/>
              <a:t>Heli</a:t>
            </a:r>
            <a:r>
              <a:rPr lang="en-US" dirty="0"/>
              <a:t> -&gt; Boolean</a:t>
            </a:r>
          </a:p>
          <a:p>
            <a:r>
              <a:rPr lang="en-US" dirty="0"/>
              <a:t>(define (</a:t>
            </a:r>
            <a:r>
              <a:rPr lang="en-US" dirty="0" err="1"/>
              <a:t>heli</a:t>
            </a:r>
            <a:r>
              <a:rPr lang="en-US" dirty="0"/>
              <a:t>-equal? heli1 heli2)</a:t>
            </a:r>
          </a:p>
          <a:p>
            <a:r>
              <a:rPr lang="en-US" dirty="0"/>
              <a:t>  (and</a:t>
            </a:r>
          </a:p>
          <a:p>
            <a:r>
              <a:rPr lang="en-US" dirty="0"/>
              <a:t>    (= (send heli1 </a:t>
            </a:r>
            <a:r>
              <a:rPr lang="en-US" dirty="0" smtClean="0"/>
              <a:t>get-x</a:t>
            </a:r>
            <a:r>
              <a:rPr lang="en-US" dirty="0"/>
              <a:t>) (send heli2 </a:t>
            </a:r>
            <a:r>
              <a:rPr lang="en-US" dirty="0" smtClean="0"/>
              <a:t>get-x</a:t>
            </a:r>
            <a:r>
              <a:rPr lang="en-US" dirty="0"/>
              <a:t>))</a:t>
            </a:r>
          </a:p>
          <a:p>
            <a:r>
              <a:rPr lang="en-US" dirty="0"/>
              <a:t>    (= (send heli1 </a:t>
            </a:r>
            <a:r>
              <a:rPr lang="en-US" dirty="0" smtClean="0"/>
              <a:t>get-y</a:t>
            </a:r>
            <a:r>
              <a:rPr lang="en-US" dirty="0"/>
              <a:t>) (send heli2 </a:t>
            </a:r>
            <a:r>
              <a:rPr lang="en-US" dirty="0" smtClean="0"/>
              <a:t>get-y</a:t>
            </a:r>
            <a:r>
              <a:rPr lang="en-US" dirty="0"/>
              <a:t>))))</a:t>
            </a:r>
          </a:p>
          <a:p>
            <a:endParaRPr lang="en-US" dirty="0"/>
          </a:p>
          <a:p>
            <a:r>
              <a:rPr lang="en-US" dirty="0"/>
              <a:t>(define (world-equal? w1 w2)</a:t>
            </a:r>
          </a:p>
          <a:p>
            <a:r>
              <a:rPr lang="en-US" dirty="0"/>
              <a:t>  (and</a:t>
            </a:r>
          </a:p>
          <a:p>
            <a:r>
              <a:rPr lang="en-US" dirty="0"/>
              <a:t>     (</a:t>
            </a:r>
            <a:r>
              <a:rPr lang="en-US" dirty="0" err="1"/>
              <a:t>heli</a:t>
            </a:r>
            <a:r>
              <a:rPr lang="en-US" dirty="0"/>
              <a:t>-equal? (send w1 </a:t>
            </a:r>
            <a:r>
              <a:rPr lang="en-US" dirty="0" smtClean="0"/>
              <a:t>get-</a:t>
            </a:r>
            <a:r>
              <a:rPr lang="en-US" dirty="0" err="1" smtClean="0"/>
              <a:t>heli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(</a:t>
            </a:r>
            <a:r>
              <a:rPr lang="en-US" dirty="0"/>
              <a:t>send w2 get-</a:t>
            </a:r>
            <a:r>
              <a:rPr lang="en-US" dirty="0" err="1"/>
              <a:t>heli</a:t>
            </a:r>
            <a:r>
              <a:rPr lang="en-US" dirty="0"/>
              <a:t>))</a:t>
            </a:r>
          </a:p>
          <a:p>
            <a:r>
              <a:rPr lang="en-US" dirty="0"/>
              <a:t>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(lambda (b1 b2) (bomb-equal? b1 b2))</a:t>
            </a:r>
          </a:p>
          <a:p>
            <a:r>
              <a:rPr lang="en-US" dirty="0"/>
              <a:t>      (send w1 </a:t>
            </a:r>
            <a:r>
              <a:rPr lang="en-US" dirty="0" smtClean="0"/>
              <a:t>get-bombs</a:t>
            </a:r>
            <a:r>
              <a:rPr lang="en-US" dirty="0"/>
              <a:t>)</a:t>
            </a:r>
          </a:p>
          <a:p>
            <a:r>
              <a:rPr lang="en-US" dirty="0"/>
              <a:t>      (send w2 </a:t>
            </a:r>
            <a:r>
              <a:rPr lang="en-US" dirty="0" smtClean="0"/>
              <a:t>get-bombs</a:t>
            </a:r>
            <a:r>
              <a:rPr lang="en-US" dirty="0"/>
              <a:t>))))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553776" y="3459372"/>
            <a:ext cx="347472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we've used </a:t>
            </a:r>
            <a:r>
              <a:rPr lang="en-US" dirty="0" smtClean="0"/>
              <a:t>the </a:t>
            </a:r>
            <a:r>
              <a:rPr lang="en-US" dirty="0"/>
              <a:t>2-argument version of </a:t>
            </a:r>
            <a:r>
              <a:rPr lang="en-US" b="1" dirty="0" err="1"/>
              <a:t>andmap</a:t>
            </a:r>
            <a:r>
              <a:rPr lang="en-US" dirty="0"/>
              <a:t>, which is available </a:t>
            </a:r>
            <a:r>
              <a:rPr lang="en-US" dirty="0" smtClean="0"/>
              <a:t>in #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smtClean="0"/>
              <a:t>racket, but not in </a:t>
            </a:r>
            <a:r>
              <a:rPr lang="en-US" dirty="0" err="1" smtClean="0"/>
              <a:t>ISL+Lambda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4263" y="1267513"/>
            <a:ext cx="403973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Here we assume that x and y are the observables for </a:t>
            </a:r>
            <a:r>
              <a:rPr lang="en-US" b="1" dirty="0" err="1"/>
              <a:t>H</a:t>
            </a:r>
            <a:r>
              <a:rPr lang="en-US" b="1" dirty="0" err="1" smtClean="0"/>
              <a:t>eli</a:t>
            </a:r>
            <a:r>
              <a:rPr lang="en-US" dirty="0" smtClean="0"/>
              <a:t>.  This  is reasonable, since that is where the </a:t>
            </a:r>
            <a:r>
              <a:rPr lang="en-US" dirty="0" err="1" smtClean="0"/>
              <a:t>heli</a:t>
            </a:r>
            <a:r>
              <a:rPr lang="en-US" dirty="0" smtClean="0"/>
              <a:t> will be displayed.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989" y="5380672"/>
            <a:ext cx="3192032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/>
              <a:t>This test requires that the bombs appear in the same order.  If we didn’t want order to count, then we’d need something like </a:t>
            </a:r>
            <a:r>
              <a:rPr lang="en-US" b="1" dirty="0" smtClean="0"/>
              <a:t>set-equal?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768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we are interested in testing </a:t>
            </a:r>
            <a:r>
              <a:rPr lang="en-US" i="1" dirty="0" smtClean="0"/>
              <a:t>observable behaviors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method that returns a scalar (or maybe a list of scalars) is said to be an </a:t>
            </a:r>
            <a:r>
              <a:rPr lang="en-US" i="1" dirty="0" smtClean="0"/>
              <a:t>observer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bomb-equal? </a:t>
            </a:r>
            <a:r>
              <a:rPr lang="en-US" dirty="0" smtClean="0"/>
              <a:t>we had to make the fields observable in order to do what we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in the problem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problem sets, we've required you to provide just enough observables so that our automated testing routines can see if you've solved the problem.</a:t>
            </a:r>
          </a:p>
          <a:p>
            <a:r>
              <a:rPr lang="en-US" dirty="0" smtClean="0"/>
              <a:t>In a test, we create a scenario and then check the observables of the final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(define w1 (make-world 5))</a:t>
            </a:r>
          </a:p>
          <a:p>
            <a:r>
              <a:rPr lang="en-US" sz="2800" dirty="0"/>
              <a:t>(define w2 (send w1 on-key "n</a:t>
            </a:r>
            <a:r>
              <a:rPr lang="en-US" sz="2800" dirty="0" smtClean="0"/>
              <a:t>"))</a:t>
            </a:r>
          </a:p>
          <a:p>
            <a:r>
              <a:rPr lang="en-US" sz="2800" dirty="0" smtClean="0"/>
              <a:t>(define w3 (send w2 on-key "n"))</a:t>
            </a:r>
          </a:p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(check-equal?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(length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(send w3 </a:t>
            </a:r>
            <a:r>
              <a:rPr lang="en-US" sz="2800" dirty="0" err="1" smtClean="0"/>
              <a:t>for-test:world-rectangles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"After 2 'n's, there should be two rectangles")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4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may need to add some observables for testing/debugging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set of observer methods in the problem sets is purposely minimal, in order to give you the maximum freedom in implementing the objects.</a:t>
            </a:r>
          </a:p>
          <a:p>
            <a:r>
              <a:rPr lang="en-US" dirty="0" smtClean="0"/>
              <a:t>You may need to add some observation methods for your own testing</a:t>
            </a:r>
            <a:r>
              <a:rPr lang="en-US" dirty="0"/>
              <a:t> </a:t>
            </a:r>
            <a:r>
              <a:rPr lang="en-US" dirty="0" smtClean="0"/>
              <a:t>and debugging, so you can see what is going on inside your objects.</a:t>
            </a:r>
          </a:p>
          <a:p>
            <a:r>
              <a:rPr lang="en-US" dirty="0" smtClean="0"/>
              <a:t>That's ok, but give them names like </a:t>
            </a:r>
            <a:r>
              <a:rPr lang="en-US" b="1" dirty="0" err="1" smtClean="0"/>
              <a:t>for-test:classname-whatever</a:t>
            </a:r>
            <a:r>
              <a:rPr lang="en-US" b="1" dirty="0" smtClean="0"/>
              <a:t> </a:t>
            </a:r>
            <a:r>
              <a:rPr lang="en-US" dirty="0" smtClean="0"/>
              <a:t>and do NOT use them for any other purpose.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can’t just use equal? on objects.</a:t>
            </a:r>
          </a:p>
          <a:p>
            <a:r>
              <a:rPr lang="en-US" dirty="0" smtClean="0"/>
              <a:t>So we need to change the way we write tests.</a:t>
            </a:r>
          </a:p>
          <a:p>
            <a:r>
              <a:rPr lang="en-US" dirty="0" smtClean="0"/>
              <a:t>We write observer methods to extract the information we need to test an object.</a:t>
            </a:r>
          </a:p>
          <a:p>
            <a:r>
              <a:rPr lang="en-US" dirty="0" smtClean="0"/>
              <a:t>We write our own </a:t>
            </a:r>
            <a:r>
              <a:rPr lang="en-US" b="1" dirty="0" smtClean="0"/>
              <a:t>equal? </a:t>
            </a:r>
            <a:r>
              <a:rPr lang="en-US" dirty="0" smtClean="0"/>
              <a:t>tests to see if the object has the right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can’t just use </a:t>
            </a:r>
            <a:r>
              <a:rPr lang="en-US" b="1" dirty="0" smtClean="0"/>
              <a:t>equal? </a:t>
            </a:r>
            <a:r>
              <a:rPr lang="en-US" dirty="0" smtClean="0"/>
              <a:t>on objects.</a:t>
            </a:r>
          </a:p>
          <a:p>
            <a:r>
              <a:rPr lang="en-US" dirty="0" smtClean="0"/>
              <a:t>So we need to change the way we write tests.</a:t>
            </a:r>
          </a:p>
          <a:p>
            <a:r>
              <a:rPr lang="en-US" dirty="0" smtClean="0"/>
              <a:t>We write observer methods to extract the information we need to test an object.</a:t>
            </a:r>
          </a:p>
          <a:p>
            <a:r>
              <a:rPr lang="en-US" dirty="0" smtClean="0"/>
              <a:t>We write our own </a:t>
            </a:r>
            <a:r>
              <a:rPr lang="en-US" b="1" dirty="0" smtClean="0"/>
              <a:t>equal? </a:t>
            </a:r>
            <a:r>
              <a:rPr lang="en-US" dirty="0" smtClean="0"/>
              <a:t>tests to see if the object has the right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example 10-3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change the way we write tests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;; the falling cat (again!)</a:t>
            </a:r>
          </a:p>
          <a:p>
            <a:r>
              <a:rPr lang="en-US" dirty="0"/>
              <a:t>;; Cat -&gt; Cat</a:t>
            </a:r>
          </a:p>
          <a:p>
            <a:r>
              <a:rPr lang="en-US" dirty="0"/>
              <a:t>(define (cat-after-tick c)</a:t>
            </a:r>
          </a:p>
          <a:p>
            <a:r>
              <a:rPr lang="en-US" dirty="0"/>
              <a:t>  (make-cat </a:t>
            </a:r>
          </a:p>
          <a:p>
            <a:r>
              <a:rPr lang="en-US" dirty="0"/>
              <a:t>   (cat-x c)</a:t>
            </a:r>
          </a:p>
          <a:p>
            <a:r>
              <a:rPr lang="en-US" dirty="0"/>
              <a:t>   (+ (cat-y c) CATSPEED)))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(cat-after-tick (make-cat 20 30))</a:t>
            </a:r>
          </a:p>
          <a:p>
            <a:r>
              <a:rPr lang="en-US" dirty="0"/>
              <a:t>    (make-cat 20 (+ 30 CATSPEED))))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/>
              <a:t>(define Cat&lt;%&gt;</a:t>
            </a:r>
          </a:p>
          <a:p>
            <a:r>
              <a:rPr lang="en-US" sz="4200" dirty="0"/>
              <a:t>  (interface ()</a:t>
            </a:r>
          </a:p>
          <a:p>
            <a:r>
              <a:rPr lang="en-US" sz="4200" dirty="0"/>
              <a:t>    after-tick</a:t>
            </a:r>
          </a:p>
          <a:p>
            <a:r>
              <a:rPr lang="en-US" sz="4200" dirty="0"/>
              <a:t>    ))</a:t>
            </a:r>
          </a:p>
          <a:p>
            <a:endParaRPr lang="en-US" sz="4200" dirty="0"/>
          </a:p>
          <a:p>
            <a:r>
              <a:rPr lang="en-US" sz="4200" dirty="0"/>
              <a:t>;; a Cat is a (new Cat% [x </a:t>
            </a:r>
            <a:r>
              <a:rPr lang="en-US" sz="4200" dirty="0" err="1"/>
              <a:t>Int</a:t>
            </a:r>
            <a:r>
              <a:rPr lang="en-US" sz="4200" dirty="0"/>
              <a:t>][y </a:t>
            </a:r>
            <a:r>
              <a:rPr lang="en-US" sz="4200" dirty="0" err="1"/>
              <a:t>Int</a:t>
            </a:r>
            <a:r>
              <a:rPr lang="en-US" sz="4200" dirty="0"/>
              <a:t>])</a:t>
            </a:r>
          </a:p>
          <a:p>
            <a:r>
              <a:rPr lang="en-US" sz="4200" dirty="0"/>
              <a:t>(define Cat%</a:t>
            </a:r>
          </a:p>
          <a:p>
            <a:r>
              <a:rPr lang="en-US" sz="4200" dirty="0"/>
              <a:t>  (class* object% (Cat&lt;%&gt;)</a:t>
            </a:r>
          </a:p>
          <a:p>
            <a:r>
              <a:rPr lang="en-US" sz="4200" dirty="0"/>
              <a:t>    (</a:t>
            </a:r>
            <a:r>
              <a:rPr lang="en-US" sz="4200" dirty="0" err="1"/>
              <a:t>init</a:t>
            </a:r>
            <a:r>
              <a:rPr lang="en-US" sz="4200" dirty="0"/>
              <a:t>-field x y)  ;; the x and y positions of the center of the</a:t>
            </a:r>
          </a:p>
          <a:p>
            <a:r>
              <a:rPr lang="en-US" sz="4200" dirty="0"/>
              <a:t>    </a:t>
            </a:r>
            <a:r>
              <a:rPr lang="en-US" sz="4200" dirty="0" smtClean="0"/>
              <a:t>                  ;; </a:t>
            </a:r>
            <a:r>
              <a:rPr lang="en-US" sz="4200" dirty="0"/>
              <a:t>cat</a:t>
            </a:r>
          </a:p>
          <a:p>
            <a:r>
              <a:rPr lang="en-US" sz="4200" dirty="0"/>
              <a:t>    (super-new)</a:t>
            </a:r>
          </a:p>
          <a:p>
            <a:endParaRPr lang="en-US" sz="4200" dirty="0"/>
          </a:p>
          <a:p>
            <a:r>
              <a:rPr lang="en-US" sz="4200" dirty="0"/>
              <a:t>    (define/public (after-tick)</a:t>
            </a:r>
          </a:p>
          <a:p>
            <a:r>
              <a:rPr lang="en-US" sz="4200" dirty="0"/>
              <a:t>      (new Cat% [x x][y (+ y CATSPEED)]))</a:t>
            </a:r>
          </a:p>
          <a:p>
            <a:endParaRPr lang="en-US" sz="4200" dirty="0"/>
          </a:p>
          <a:p>
            <a:r>
              <a:rPr lang="en-US" sz="4200" dirty="0"/>
              <a:t>    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OO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(begin-for-test</a:t>
            </a:r>
          </a:p>
          <a:p>
            <a:r>
              <a:rPr lang="en-US" sz="2400" dirty="0"/>
              <a:t>  (check-equal?</a:t>
            </a:r>
          </a:p>
          <a:p>
            <a:r>
              <a:rPr lang="en-US" sz="2400" dirty="0"/>
              <a:t>    (send (new Cat% [x 20][y 30]) after-tick)</a:t>
            </a:r>
          </a:p>
          <a:p>
            <a:r>
              <a:rPr lang="en-US" sz="2400" dirty="0"/>
              <a:t>    (new Cat% [x 20][y (+ 30 CATSPEED)])</a:t>
            </a:r>
          </a:p>
          <a:p>
            <a:r>
              <a:rPr lang="en-US" sz="2400" dirty="0"/>
              <a:t>    "Surprise!"))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052" y="4271209"/>
            <a:ext cx="4620127" cy="8903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800" dirty="0"/>
              <a:t>This fails!  </a:t>
            </a:r>
            <a:endParaRPr lang="en-US" sz="2800" dirty="0" smtClean="0"/>
          </a:p>
          <a:p>
            <a:pPr algn="l"/>
            <a:r>
              <a:rPr lang="en-US" sz="2800" dirty="0" smtClean="0"/>
              <a:t>Why? It has all the right fields.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8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Here's a secret: objects have identity!</a:t>
            </a:r>
          </a:p>
          <a:p>
            <a:r>
              <a:rPr lang="en-US" dirty="0" smtClean="0"/>
              <a:t>We can have two different objects with the same fields.</a:t>
            </a:r>
          </a:p>
          <a:p>
            <a:r>
              <a:rPr lang="en-US" dirty="0" smtClean="0"/>
              <a:t>In Racket,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equal? </a:t>
            </a:r>
            <a:r>
              <a:rPr lang="en-US" dirty="0" smtClean="0">
                <a:cs typeface="Consolas" pitchFamily="49" charset="0"/>
              </a:rPr>
              <a:t>on objects </a:t>
            </a:r>
            <a:r>
              <a:rPr lang="en-US" dirty="0" smtClean="0"/>
              <a:t>tests whether its arguments are the same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Bomb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43840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 = 20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 = 10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bomb or two?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43840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 = 20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 = 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800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b1 (make-bomb))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b2 b1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8347" y="24384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b1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8347" y="34290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b2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7807" y="5410200"/>
            <a:ext cx="331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(equal? b1 b2) = true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57600" y="2638455"/>
            <a:ext cx="1020747" cy="200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5" idx="3"/>
          </p:cNvCxnSpPr>
          <p:nvPr/>
        </p:nvCxnSpPr>
        <p:spPr>
          <a:xfrm flipH="1" flipV="1">
            <a:off x="3657600" y="3429000"/>
            <a:ext cx="1020747" cy="200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bomb or two?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43840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 = 20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 = 10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79826" y="2438400"/>
            <a:ext cx="1905000" cy="198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 = 20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 = 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47800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b1 (make-bomb))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b2 (make-bomb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427" y="5410200"/>
            <a:ext cx="326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(equal? b1 b2) = false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8347" y="24384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b1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8347" y="342900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b2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Straight Arrow Connector 18"/>
          <p:cNvCxnSpPr>
            <a:stCxn id="16" idx="1"/>
          </p:cNvCxnSpPr>
          <p:nvPr/>
        </p:nvCxnSpPr>
        <p:spPr>
          <a:xfrm flipH="1">
            <a:off x="3657600" y="2638455"/>
            <a:ext cx="1020747" cy="200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6" idx="1"/>
          </p:cNvCxnSpPr>
          <p:nvPr/>
        </p:nvCxnSpPr>
        <p:spPr>
          <a:xfrm flipV="1">
            <a:off x="5145141" y="3429000"/>
            <a:ext cx="834685" cy="200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24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1382</Words>
  <Application>Microsoft Office PowerPoint</Application>
  <PresentationFormat>On-screen Show (4:3)</PresentationFormat>
  <Paragraphs>192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 Neue</vt:lpstr>
      <vt:lpstr>Office Theme</vt:lpstr>
      <vt:lpstr>Testing Simple Objects</vt:lpstr>
      <vt:lpstr>Key Points of this lesson</vt:lpstr>
      <vt:lpstr>We need to change the way we write tests</vt:lpstr>
      <vt:lpstr>The OO Cat</vt:lpstr>
      <vt:lpstr>Testing the OO Cat</vt:lpstr>
      <vt:lpstr>The Big Secret</vt:lpstr>
      <vt:lpstr>A Bomb</vt:lpstr>
      <vt:lpstr>One bomb or two?</vt:lpstr>
      <vt:lpstr>One bomb or two?</vt:lpstr>
      <vt:lpstr>Luckily, most of the time we can avoid this.</vt:lpstr>
      <vt:lpstr>Step 1: Decide which properties of the bomb are to be observable</vt:lpstr>
      <vt:lpstr>Step 2: Add observation methods to get the values of these observable quantities</vt:lpstr>
      <vt:lpstr>Step 3: write bomb-equal?</vt:lpstr>
      <vt:lpstr>Step4: write tests using bomb-equal?</vt:lpstr>
      <vt:lpstr>We could write other class-specific equal? tests, too</vt:lpstr>
      <vt:lpstr>Observable Behaviors</vt:lpstr>
      <vt:lpstr>Observables in the problem sets</vt:lpstr>
      <vt:lpstr>Example of a scenario</vt:lpstr>
      <vt:lpstr>You may need to add some observables for testing/debugging</vt:lpstr>
      <vt:lpstr>Lesson 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186</cp:revision>
  <dcterms:created xsi:type="dcterms:W3CDTF">2006-08-16T00:00:00Z</dcterms:created>
  <dcterms:modified xsi:type="dcterms:W3CDTF">2014-11-09T23:03:19Z</dcterms:modified>
</cp:coreProperties>
</file>