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369" r:id="rId4"/>
    <p:sldId id="370" r:id="rId5"/>
    <p:sldId id="373" r:id="rId6"/>
    <p:sldId id="371" r:id="rId7"/>
    <p:sldId id="382" r:id="rId8"/>
    <p:sldId id="372" r:id="rId9"/>
    <p:sldId id="374" r:id="rId10"/>
    <p:sldId id="375" r:id="rId11"/>
    <p:sldId id="376" r:id="rId12"/>
    <p:sldId id="384" r:id="rId13"/>
    <p:sldId id="377" r:id="rId14"/>
    <p:sldId id="360" r:id="rId15"/>
    <p:sldId id="378" r:id="rId16"/>
    <p:sldId id="379" r:id="rId17"/>
    <p:sldId id="380" r:id="rId18"/>
    <p:sldId id="381" r:id="rId19"/>
    <p:sldId id="38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92010" autoAdjust="0"/>
  </p:normalViewPr>
  <p:slideViewPr>
    <p:cSldViewPr snapToGrid="0" snapToObjects="1">
      <p:cViewPr varScale="1">
        <p:scale>
          <a:sx n="70" d="100"/>
          <a:sy n="70" d="100"/>
        </p:scale>
        <p:origin x="1242" y="6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920C-6CF7-40D3-B49B-1A5DD7843893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D62-4618-4BB9-9565-400DDF8BAB32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E39C-F4D5-4759-B81B-FAD781D7B710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7913-883B-4125-B2D8-2391DE1AFC43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1FE2-2AFE-4C66-AD49-22ACF7D95794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2642-D089-4E49-86ED-C61A7466E1D0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6CE-CAFF-4BA7-87A8-61E2CA753822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A750-6BC6-4AC3-A661-D34034925BC8}" type="datetime1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C1E-EC0A-4BBB-82ED-9902AE3B81D7}" type="datetime1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14F1-A3DA-4B0B-9500-328FE3572094}" type="datetime1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9F3E-2D1A-43DF-B5D2-6696413C4FAB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A754-316E-49DE-BC6D-CB2E5D125166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Observerables</a:t>
            </a:r>
            <a:r>
              <a:rPr lang="en-US" dirty="0" smtClean="0"/>
              <a:t> are not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10.7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three of these implementations have the SAME observable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combination of scenarios and observations can tell them apart!</a:t>
            </a:r>
          </a:p>
          <a:p>
            <a:r>
              <a:rPr lang="en-US" dirty="0" smtClean="0"/>
              <a:t>If these are the only methods and observations we have on these objects, then we don't care which implementation we use– they will behave the same in any program.</a:t>
            </a:r>
          </a:p>
          <a:p>
            <a:r>
              <a:rPr lang="en-US" dirty="0" smtClean="0"/>
              <a:t>We could even write something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random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(define (new-robot)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</a:t>
            </a:r>
            <a:r>
              <a:rPr lang="en-US" dirty="0" err="1"/>
              <a:t>i</a:t>
            </a:r>
            <a:r>
              <a:rPr lang="en-US" dirty="0"/>
              <a:t> (random </a:t>
            </a:r>
            <a:r>
              <a:rPr lang="en-US" dirty="0" smtClean="0"/>
              <a:t>3)))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0) (new Robot1%)]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1) (new Robot2%)]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2) </a:t>
            </a:r>
            <a:r>
              <a:rPr lang="en-US" dirty="0"/>
              <a:t>(new Robot3</a:t>
            </a:r>
            <a:r>
              <a:rPr lang="en-US" dirty="0" smtClean="0"/>
              <a:t>%)]</a:t>
            </a:r>
          </a:p>
          <a:p>
            <a:r>
              <a:rPr lang="en-US" dirty="0"/>
              <a:t> </a:t>
            </a:r>
            <a:r>
              <a:rPr lang="en-US" dirty="0" smtClean="0"/>
              <a:t>     [(= </a:t>
            </a:r>
            <a:r>
              <a:rPr lang="en-US" dirty="0" err="1" smtClean="0"/>
              <a:t>i</a:t>
            </a:r>
            <a:r>
              <a:rPr lang="en-US" dirty="0" smtClean="0"/>
              <a:t> 3) (new Robot4%)))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1371" y="1527657"/>
            <a:ext cx="3282846" cy="899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Returns a random number between 0 and 3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5216893" y="2427067"/>
            <a:ext cx="1955901" cy="537514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22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Interfaces (again)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move-n : Robot&lt;%&gt; Nat -&gt; Robot&lt;%&gt;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(move-n 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[else (move-n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(- n 1)]))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6411" y="2110290"/>
            <a:ext cx="36166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This works with ANY class that implements Robot&lt;%&gt;.  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87856" y="4612943"/>
            <a:ext cx="556828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 smtClean="0"/>
              <a:t>Contracts should be in terms of interfaces, not classes.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2253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important in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deal with situations in which we have an interface that that defines a set of operations and observations, and our program will work correctly no matter which implementation is underneath.</a:t>
            </a:r>
          </a:p>
          <a:p>
            <a:r>
              <a:rPr lang="en-US" dirty="0" smtClean="0"/>
              <a:t>Different implementations may have different performance characteristics, however.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&lt;%&gt;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(interface ()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open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close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read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write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; ...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))</a:t>
            </a:r>
          </a:p>
          <a:p>
            <a:pPr>
              <a:buNone/>
            </a:pPr>
            <a:endParaRPr lang="en-US" sz="3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The interface to a file system is a list of procedures that you can use to create and manipulate files</a:t>
            </a:r>
          </a:p>
          <a:p>
            <a:r>
              <a:rPr lang="en-US" sz="3600" dirty="0" smtClean="0"/>
              <a:t>In other words, </a:t>
            </a:r>
            <a:r>
              <a:rPr lang="en-US" sz="3600" dirty="0"/>
              <a:t>i</a:t>
            </a:r>
            <a:r>
              <a:rPr lang="en-US" sz="3600" dirty="0" smtClean="0"/>
              <a:t>t's an API ("application program interface")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File System Implementations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(define NTFS%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(class* object%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&lt;%&gt;)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(init-field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 ntfs-param1 ntfs-param2)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(define/public (open) ...)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(define/public (close) ...)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(define/public (read) ...)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  (define/public (write) ...)))</a:t>
            </a:r>
          </a:p>
          <a:p>
            <a:pPr>
              <a:buNone/>
            </a:pPr>
            <a:endParaRPr lang="en-US" sz="3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(define GFS%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(class* object% (</a:t>
            </a:r>
            <a:r>
              <a:rPr lang="en-US" sz="3600" b="1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&lt;%&gt;)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36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-field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 gfs-param1 gfs-param2)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(define/public (open) '...)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(define/public (close) '...)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(define/public (read) '...)</a:t>
            </a:r>
          </a:p>
          <a:p>
            <a:pPr>
              <a:buNone/>
            </a:pPr>
            <a:r>
              <a:rPr lang="en-US" sz="3600" b="1" dirty="0">
                <a:latin typeface="Consolas" pitchFamily="49" charset="0"/>
                <a:cs typeface="Consolas" pitchFamily="49" charset="0"/>
              </a:rPr>
              <a:t>    (define/public (write) '...)))</a:t>
            </a:r>
          </a:p>
          <a:p>
            <a:pPr>
              <a:buNone/>
            </a:pPr>
            <a:endParaRPr lang="en-US" sz="3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file system, like NTFS, FAT, ext4, or the Google </a:t>
            </a:r>
            <a:r>
              <a:rPr lang="en-US" dirty="0" err="1" smtClean="0"/>
              <a:t>filesystem</a:t>
            </a:r>
            <a:r>
              <a:rPr lang="en-US" dirty="0" smtClean="0"/>
              <a:t>, is an implementation of the file system interface</a:t>
            </a:r>
          </a:p>
          <a:p>
            <a:r>
              <a:rPr lang="en-US" dirty="0" smtClean="0"/>
              <a:t>Different file system implementations will have different performance characteristics.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mydiskC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(new NTFS% 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[ntfs-param1 'a-value1] 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[ntfs-param2 'another-value]))</a:t>
            </a:r>
          </a:p>
          <a:p>
            <a:pPr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(define my-network-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fs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(new GFS%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[gfs-param1 'a-different-value]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[gfs-param2 'yet-another-value]))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onsolas" pitchFamily="49" charset="0"/>
              </a:rPr>
              <a:t>On any particular computer system, we'll have some real file systems.  </a:t>
            </a:r>
          </a:p>
          <a:p>
            <a:r>
              <a:rPr lang="en-US" dirty="0" smtClean="0">
                <a:cs typeface="Consolas" pitchFamily="49" charset="0"/>
              </a:rPr>
              <a:t>Here my C disk is an NTFS file system, and I've also mounted a network file system that is a Google File System.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That's an analogy, folks...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operating systems don't pretend a file system is an object.</a:t>
            </a:r>
          </a:p>
          <a:p>
            <a:r>
              <a:rPr lang="en-US" dirty="0" smtClean="0"/>
              <a:t>But they could, in principle.</a:t>
            </a:r>
          </a:p>
          <a:p>
            <a:pPr lvl="1"/>
            <a:r>
              <a:rPr lang="en-US" dirty="0" smtClean="0"/>
              <a:t>Unix</a:t>
            </a:r>
            <a:r>
              <a:rPr lang="en-US" dirty="0"/>
              <a:t> </a:t>
            </a:r>
            <a:r>
              <a:rPr lang="en-US" dirty="0" smtClean="0"/>
              <a:t>pretends that every device is a file (</a:t>
            </a:r>
            <a:r>
              <a:rPr lang="en-US" dirty="0" err="1" smtClean="0"/>
              <a:t>eg</a:t>
            </a:r>
            <a:r>
              <a:rPr lang="en-US" dirty="0" smtClean="0"/>
              <a:t>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tty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 one could imagine an operating system in which every resource is presented as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seen that</a:t>
            </a:r>
          </a:p>
          <a:p>
            <a:pPr lvl="1"/>
            <a:r>
              <a:rPr lang="en-US" dirty="0" smtClean="0"/>
              <a:t>Objects have some behaviors that are observable and some that are not observable.</a:t>
            </a:r>
          </a:p>
          <a:p>
            <a:pPr lvl="1"/>
            <a:r>
              <a:rPr lang="en-US" dirty="0" smtClean="0"/>
              <a:t>We can only test the observable behaviors of an object.</a:t>
            </a:r>
          </a:p>
          <a:p>
            <a:pPr lvl="1"/>
            <a:r>
              <a:rPr lang="en-US" dirty="0" smtClean="0"/>
              <a:t>We can create multiple classes that implement the same observable behavior in very different ways.</a:t>
            </a:r>
          </a:p>
          <a:p>
            <a:pPr lvl="1"/>
            <a:r>
              <a:rPr lang="en-US" dirty="0" smtClean="0"/>
              <a:t>An interface acts like an API; multiple implementations of an interface are like multiple implementations of an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example 10-9 </a:t>
            </a:r>
            <a:r>
              <a:rPr lang="en-US" dirty="0" smtClean="0"/>
              <a:t>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problem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Objects have some behaviors that are observable and some that are not observable.</a:t>
            </a:r>
          </a:p>
          <a:p>
            <a:r>
              <a:rPr lang="en-US" dirty="0" smtClean="0"/>
              <a:t>We can only test the observable behaviors of an object.</a:t>
            </a:r>
          </a:p>
          <a:p>
            <a:r>
              <a:rPr lang="en-US" dirty="0" smtClean="0"/>
              <a:t>We can create multiple classes that implement the same observable behavior in very different ways.</a:t>
            </a:r>
          </a:p>
          <a:p>
            <a:r>
              <a:rPr lang="en-US" dirty="0" smtClean="0"/>
              <a:t>An interface acts like an API; multiple implementations of an interface are like multiple implementations of an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advantage of non-observables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observables in the problem set is purposely minimal, in order to give you the maximum freedom in implementing the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see how you might take advantage of this.</a:t>
            </a:r>
          </a:p>
          <a:p>
            <a:r>
              <a:rPr lang="en-US" dirty="0" smtClean="0"/>
              <a:t>Here's a simple 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StupidRobot</a:t>
            </a:r>
            <a:r>
              <a:rPr lang="en-US" b="1" dirty="0" smtClean="0"/>
              <a:t>&lt;%&gt;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&lt;%&gt;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234" y="5389123"/>
            <a:ext cx="3307404" cy="737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only observable is the position of the robot.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935805" y="5193438"/>
            <a:ext cx="1663429" cy="564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354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</a:rPr>
              <a:t>If we have a correct implementation of </a:t>
            </a:r>
            <a:r>
              <a:rPr lang="en-US" dirty="0" err="1" smtClean="0">
                <a:latin typeface="+mn-lt"/>
              </a:rPr>
              <a:t>StupidRobot</a:t>
            </a:r>
            <a:r>
              <a:rPr lang="en-US" dirty="0" smtClean="0">
                <a:latin typeface="+mn-lt"/>
              </a:rPr>
              <a:t>&lt;%&gt;</a:t>
            </a:r>
            <a:r>
              <a:rPr lang="en-US" b="0" dirty="0" smtClean="0">
                <a:latin typeface="+mn-lt"/>
              </a:rPr>
              <a:t>, the following test should pass:</a:t>
            </a:r>
          </a:p>
          <a:p>
            <a:pPr>
              <a:spcBef>
                <a:spcPts val="0"/>
              </a:spcBef>
            </a:pPr>
            <a:endParaRPr lang="en-US" b="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200" dirty="0"/>
              <a:t>(local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((define r0 ..a new </a:t>
            </a:r>
            <a:r>
              <a:rPr lang="en-US" sz="2200" dirty="0" err="1"/>
              <a:t>StupidRobot</a:t>
            </a:r>
            <a:r>
              <a:rPr lang="en-US" sz="2200" dirty="0" smtClean="0"/>
              <a:t>&lt;%&gt;..)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;; move r0 right twice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(define r1 (send (send r0 move-right) move-right</a:t>
            </a:r>
            <a:r>
              <a:rPr lang="en-US" sz="2200" dirty="0" smtClean="0"/>
              <a:t>)))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</a:t>
            </a:r>
            <a:r>
              <a:rPr lang="en-US" sz="2200" dirty="0" smtClean="0"/>
              <a:t> ;; get-</a:t>
            </a:r>
            <a:r>
              <a:rPr lang="en-US" sz="2200" dirty="0" err="1" smtClean="0"/>
              <a:t>pos</a:t>
            </a:r>
            <a:r>
              <a:rPr lang="en-US" sz="2200" dirty="0" smtClean="0"/>
              <a:t> should then return 2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(check-equal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(send r1 get-</a:t>
            </a:r>
            <a:r>
              <a:rPr lang="en-US" sz="2200" dirty="0" err="1"/>
              <a:t>pos</a:t>
            </a:r>
            <a:r>
              <a:rPr lang="en-US" sz="2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2))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114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"obvious"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Robot1%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[x (+ x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1399" y="3275252"/>
            <a:ext cx="3287949" cy="1459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the observable is the value of a field.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is arbitrary.</a:t>
            </a:r>
          </a:p>
        </p:txBody>
      </p:sp>
    </p:spTree>
    <p:extLst>
      <p:ext uri="{BB962C8B-B14F-4D97-AF65-F5344CB8AC3E}">
        <p14:creationId xmlns:p14="http://schemas.microsoft.com/office/powerpoint/2010/main" val="1568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could name fields anything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Robot2%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</a:t>
            </a:r>
            <a:r>
              <a:rPr lang="en-US" dirty="0" smtClean="0"/>
              <a:t>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(+ 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blerch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1420" y="4474191"/>
            <a:ext cx="3287949" cy="19939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was arbitrary.  We could have named it anything we wanted, so long as we gave it a proper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401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we could have done it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Robot3%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0])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</a:t>
            </a:r>
            <a:r>
              <a:rPr lang="en-US" i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of the position </a:t>
            </a:r>
            <a:r>
              <a:rPr lang="en-US" dirty="0" smtClean="0"/>
              <a:t>of the </a:t>
            </a:r>
            <a:r>
              <a:rPr lang="en-US" dirty="0"/>
              <a:t>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Robot2% [y (- y 1)]))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RETURNS: the x-position of the robot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(- 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748" y="5265020"/>
            <a:ext cx="38308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Here the observable is </a:t>
            </a:r>
            <a:r>
              <a:rPr lang="en-US" i="1" dirty="0" smtClean="0"/>
              <a:t>not</a:t>
            </a:r>
            <a:r>
              <a:rPr lang="en-US" dirty="0" smtClean="0"/>
              <a:t> the value of any field.  The observation method translates the field value into the external value of the observable.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156346" y="5377218"/>
            <a:ext cx="2319402" cy="487967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8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we could have done it very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(define </a:t>
            </a:r>
            <a:r>
              <a:rPr lang="en-US" sz="1800" dirty="0" smtClean="0"/>
              <a:t>Robot4%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(class* object% (</a:t>
            </a:r>
            <a:r>
              <a:rPr lang="en-US" sz="1800" dirty="0" err="1"/>
              <a:t>StupidRobot</a:t>
            </a:r>
            <a:r>
              <a:rPr lang="en-US" sz="1800" dirty="0"/>
              <a:t>&lt;%&gt;)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</a:t>
            </a:r>
            <a:r>
              <a:rPr lang="en-US" sz="1800" dirty="0" err="1"/>
              <a:t>init</a:t>
            </a:r>
            <a:r>
              <a:rPr lang="en-US" sz="1800" dirty="0"/>
              <a:t>-field [x empty])   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</a:t>
            </a:r>
            <a:r>
              <a:rPr lang="en-US" sz="1800" dirty="0" err="1" smtClean="0"/>
              <a:t>Interp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a </a:t>
            </a:r>
            <a:r>
              <a:rPr lang="en-US" sz="1800" dirty="0"/>
              <a:t>list whose length is equal to </a:t>
            </a:r>
            <a:r>
              <a:rPr lang="en-US" sz="1800" dirty="0" smtClean="0"/>
              <a:t>the </a:t>
            </a:r>
            <a:r>
              <a:rPr lang="en-US" sz="1800" dirty="0"/>
              <a:t>position of the robot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(super-new)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(define/public (move-right)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(new Robot3% [x (cons </a:t>
            </a:r>
            <a:r>
              <a:rPr lang="en-US" sz="1800" dirty="0" smtClean="0"/>
              <a:t>99 </a:t>
            </a:r>
            <a:r>
              <a:rPr lang="en-US" sz="1800" dirty="0"/>
              <a:t>x)]))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   ;; </a:t>
            </a:r>
            <a:r>
              <a:rPr lang="en-US" sz="1800" dirty="0"/>
              <a:t>RETURNS: the x-position of the robot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(define/public (get-</a:t>
            </a:r>
            <a:r>
              <a:rPr lang="en-US" sz="1800" dirty="0" err="1"/>
              <a:t>pos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0000"/>
                </a:solidFill>
              </a:rPr>
              <a:t>(length x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9794" y="3380281"/>
            <a:ext cx="2740675" cy="2745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Puzzle: the other two implementations would work fine if we had a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 method as well as </a:t>
            </a:r>
            <a:r>
              <a:rPr lang="en-US" sz="2000" b="1" dirty="0" smtClean="0">
                <a:solidFill>
                  <a:schemeClr val="tx1"/>
                </a:solidFill>
              </a:rPr>
              <a:t>move-right</a:t>
            </a:r>
            <a:r>
              <a:rPr lang="en-US" sz="2000" dirty="0" smtClean="0">
                <a:solidFill>
                  <a:schemeClr val="tx1"/>
                </a:solidFill>
              </a:rPr>
              <a:t>.  How could you modify this implementation to handle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30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1410</Words>
  <Application>Microsoft Office PowerPoint</Application>
  <PresentationFormat>On-screen Show (4:3)</PresentationFormat>
  <Paragraphs>219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Helvetica Neue</vt:lpstr>
      <vt:lpstr>Office Theme</vt:lpstr>
      <vt:lpstr>Observerables are not Fields</vt:lpstr>
      <vt:lpstr>Key Points of this lesson</vt:lpstr>
      <vt:lpstr>Taking advantage of non-observables</vt:lpstr>
      <vt:lpstr>StupidRobot&lt;%&gt;</vt:lpstr>
      <vt:lpstr>Scenario and Observation</vt:lpstr>
      <vt:lpstr>The "obvious" implementation</vt:lpstr>
      <vt:lpstr>You could name fields anything you want</vt:lpstr>
      <vt:lpstr>But we could have done it differently</vt:lpstr>
      <vt:lpstr>Or we could have done it very differently</vt:lpstr>
      <vt:lpstr>All three of these implementations have the SAME observable behavior</vt:lpstr>
      <vt:lpstr>Choose a random implementation</vt:lpstr>
      <vt:lpstr>Contracts and Interfaces (again)</vt:lpstr>
      <vt:lpstr>This is important in practice</vt:lpstr>
      <vt:lpstr>Example: File System Interface</vt:lpstr>
      <vt:lpstr>Example: File System Implementations</vt:lpstr>
      <vt:lpstr>Example: File Systems</vt:lpstr>
      <vt:lpstr>That's an analogy, folks...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187</cp:revision>
  <dcterms:created xsi:type="dcterms:W3CDTF">2006-08-16T00:00:00Z</dcterms:created>
  <dcterms:modified xsi:type="dcterms:W3CDTF">2014-11-11T02:52:25Z</dcterms:modified>
</cp:coreProperties>
</file>