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7" r:id="rId2"/>
    <p:sldId id="261" r:id="rId3"/>
    <p:sldId id="275" r:id="rId4"/>
    <p:sldId id="283" r:id="rId5"/>
    <p:sldId id="276" r:id="rId6"/>
    <p:sldId id="277" r:id="rId7"/>
    <p:sldId id="278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10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085ED-56B4-45A6-801A-98AC77E76501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72C-8A4C-45D2-AF62-240BF2DA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872C-8A4C-45D2-AF62-240BF2DAD4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examples of invariants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7.2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29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mutually recursive data definitions?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have two mutually recursive functions to handle the sub-</a:t>
            </a:r>
            <a:r>
              <a:rPr lang="en-US" dirty="0" err="1" smtClean="0"/>
              <a:t>Sos</a:t>
            </a:r>
            <a:r>
              <a:rPr lang="en-US" dirty="0" smtClean="0"/>
              <a:t> and sub-Loss– nothing else changes.</a:t>
            </a:r>
          </a:p>
          <a:p>
            <a:r>
              <a:rPr lang="en-US" dirty="0" smtClean="0"/>
              <a:t>Let's write this out by writing down the </a:t>
            </a:r>
            <a:r>
              <a:rPr lang="en-US" dirty="0" err="1" smtClean="0"/>
              <a:t>Sos</a:t>
            </a:r>
            <a:r>
              <a:rPr lang="en-US" dirty="0" smtClean="0"/>
              <a:t> and Loss templates and adding a context argument.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for </a:t>
            </a:r>
            <a:r>
              <a:rPr lang="en-US" dirty="0" err="1" smtClean="0"/>
              <a:t>SoS</a:t>
            </a:r>
            <a:r>
              <a:rPr lang="en-US" dirty="0" smtClean="0"/>
              <a:t> and </a:t>
            </a:r>
            <a:r>
              <a:rPr lang="en-US" dirty="0" err="1" smtClean="0"/>
              <a:t>LoSS</a:t>
            </a:r>
            <a:r>
              <a:rPr lang="en-US" dirty="0" smtClean="0"/>
              <a:t>, with context argument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that is a subpart of some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sos0, and &lt;describe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RETURNS: &lt;something in terms of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and sos0&gt;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STRATEGY: Use the template for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(sub-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[(string?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[else (... (sub-loss-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subsos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(...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6388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still fits the </a:t>
            </a:r>
            <a:r>
              <a:rPr lang="en-US" dirty="0" err="1" smtClean="0">
                <a:solidFill>
                  <a:schemeClr val="tx1"/>
                </a:solidFill>
              </a:rPr>
              <a:t>SoS</a:t>
            </a:r>
            <a:r>
              <a:rPr lang="en-US" dirty="0" smtClean="0">
                <a:solidFill>
                  <a:schemeClr val="tx1"/>
                </a:solidFill>
              </a:rPr>
              <a:t> 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9600" y="5450360"/>
            <a:ext cx="3657600" cy="12552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have a recursive call, we </a:t>
            </a:r>
            <a:r>
              <a:rPr lang="en-US" dirty="0" smtClean="0">
                <a:solidFill>
                  <a:schemeClr val="tx1"/>
                </a:solidFill>
              </a:rPr>
              <a:t>use a new value of the context argument, so </a:t>
            </a:r>
            <a:r>
              <a:rPr lang="en-US" dirty="0">
                <a:solidFill>
                  <a:schemeClr val="tx1"/>
                </a:solidFill>
              </a:rPr>
              <a:t>that </a:t>
            </a:r>
            <a:r>
              <a:rPr lang="en-US" b="1" dirty="0">
                <a:solidFill>
                  <a:schemeClr val="tx1"/>
                </a:solidFill>
              </a:rPr>
              <a:t>sub-loss-</a:t>
            </a:r>
            <a:r>
              <a:rPr lang="en-US" b="1" dirty="0" err="1">
                <a:solidFill>
                  <a:schemeClr val="tx1"/>
                </a:solidFill>
              </a:rPr>
              <a:t>fn</a:t>
            </a:r>
            <a:r>
              <a:rPr lang="en-US" dirty="0" err="1">
                <a:solidFill>
                  <a:schemeClr val="tx1"/>
                </a:solidFill>
              </a:rPr>
              <a:t>'s</a:t>
            </a:r>
            <a:r>
              <a:rPr lang="en-US" dirty="0">
                <a:solidFill>
                  <a:schemeClr val="tx1"/>
                </a:solidFill>
              </a:rPr>
              <a:t> invariant </a:t>
            </a:r>
            <a:r>
              <a:rPr lang="en-US" dirty="0" smtClean="0">
                <a:solidFill>
                  <a:schemeClr val="tx1"/>
                </a:solidFill>
              </a:rPr>
              <a:t>will be </a:t>
            </a:r>
            <a:r>
              <a:rPr lang="en-US" dirty="0">
                <a:solidFill>
                  <a:schemeClr val="tx1"/>
                </a:solidFill>
              </a:rPr>
              <a:t>true.</a:t>
            </a: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6248400" y="5257802"/>
            <a:ext cx="0" cy="19255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24600" y="3688595"/>
            <a:ext cx="1981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invariant documents the meaning of </a:t>
            </a:r>
            <a:r>
              <a:rPr lang="en-US" dirty="0" err="1">
                <a:solidFill>
                  <a:schemeClr val="tx1"/>
                </a:solidFill>
              </a:rPr>
              <a:t>ctxt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0" idx="0"/>
          </p:cNvCxnSpPr>
          <p:nvPr/>
        </p:nvCxnSpPr>
        <p:spPr>
          <a:xfrm flipH="1" flipV="1">
            <a:off x="6705600" y="2590800"/>
            <a:ext cx="609600" cy="1097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loss that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is a subpart of some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 larger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sos0, and a &lt;describe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&lt;describe how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represents the </a:t>
            </a:r>
          </a:p>
          <a:p>
            <a:pPr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;;  portion of sos0 that lies above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loss&gt;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&lt;something in terms of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loss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and sos0&gt;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Use template for Loss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sublos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(sub-loss-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(sub-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(sub-loss-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subloss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(...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ctxt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7977" y="1905000"/>
            <a:ext cx="2386013" cy="1143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The</a:t>
            </a:r>
            <a:r>
              <a:rPr lang="en-US" sz="2000" dirty="0" smtClean="0">
                <a:solidFill>
                  <a:schemeClr val="tx1"/>
                </a:solidFill>
              </a:rPr>
              <a:t> invariant again </a:t>
            </a:r>
            <a:r>
              <a:rPr lang="en-US" sz="2000" dirty="0" smtClean="0">
                <a:solidFill>
                  <a:prstClr val="black"/>
                </a:solidFill>
              </a:rPr>
              <a:t>documents </a:t>
            </a:r>
            <a:r>
              <a:rPr lang="en-US" sz="2000" dirty="0">
                <a:solidFill>
                  <a:prstClr val="black"/>
                </a:solidFill>
              </a:rPr>
              <a:t>the meaning of </a:t>
            </a:r>
            <a:r>
              <a:rPr lang="en-US" sz="20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ctxt</a:t>
            </a:r>
            <a:endParaRPr lang="en-US" sz="20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6096000"/>
            <a:ext cx="6705600" cy="6096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Each recursive call uses </a:t>
            </a:r>
            <a:r>
              <a:rPr lang="en-US" sz="2000" dirty="0">
                <a:solidFill>
                  <a:schemeClr val="tx1"/>
                </a:solidFill>
              </a:rPr>
              <a:t>a new value </a:t>
            </a:r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dirty="0">
                <a:solidFill>
                  <a:schemeClr val="tx1"/>
                </a:solidFill>
              </a:rPr>
              <a:t>the context argument, so that </a:t>
            </a:r>
            <a:r>
              <a:rPr lang="en-US" sz="2000" dirty="0" smtClean="0">
                <a:solidFill>
                  <a:schemeClr val="tx1"/>
                </a:solidFill>
              </a:rPr>
              <a:t>each called function's </a:t>
            </a:r>
            <a:r>
              <a:rPr lang="en-US" sz="2000" dirty="0">
                <a:solidFill>
                  <a:schemeClr val="tx1"/>
                </a:solidFill>
              </a:rPr>
              <a:t>invariant will be true.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5334000"/>
            <a:ext cx="1905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still fits the </a:t>
            </a:r>
            <a:r>
              <a:rPr lang="en-US" dirty="0" err="1" smtClean="0">
                <a:solidFill>
                  <a:schemeClr val="tx1"/>
                </a:solidFill>
              </a:rPr>
              <a:t>LoSS</a:t>
            </a:r>
            <a:r>
              <a:rPr lang="en-US" dirty="0" smtClean="0">
                <a:solidFill>
                  <a:schemeClr val="tx1"/>
                </a:solidFill>
              </a:rPr>
              <a:t> template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r>
              <a:rPr lang="en-US" dirty="0"/>
              <a:t>, with context argument (part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 a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sos0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&lt;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something&gt;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Strategy: call a more general function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sos-fn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sos0)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(sub-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...))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4495800"/>
            <a:ext cx="4876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 sub-</a:t>
            </a:r>
            <a:r>
              <a:rPr lang="en-US" dirty="0" err="1" smtClean="0">
                <a:solidFill>
                  <a:schemeClr val="tx1"/>
                </a:solidFill>
              </a:rPr>
              <a:t>sos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fn</a:t>
            </a:r>
            <a:r>
              <a:rPr lang="en-US" dirty="0" smtClean="0">
                <a:solidFill>
                  <a:schemeClr val="tx1"/>
                </a:solidFill>
              </a:rPr>
              <a:t> a value for its context argument that describes the empty context– that is, one that will make its invariant true.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352800" y="34290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53200" y="2057400"/>
            <a:ext cx="1905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 course we need a function for the whole </a:t>
            </a:r>
            <a:r>
              <a:rPr lang="en-US" dirty="0" err="1" smtClean="0">
                <a:solidFill>
                  <a:schemeClr val="tx1"/>
                </a:solidFill>
              </a:rPr>
              <a:t>SoS</a:t>
            </a:r>
            <a:r>
              <a:rPr lang="en-US" dirty="0" smtClean="0">
                <a:solidFill>
                  <a:schemeClr val="tx1"/>
                </a:solidFill>
              </a:rPr>
              <a:t>!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explain the difference between structural arguments and context arguments</a:t>
            </a:r>
          </a:p>
          <a:p>
            <a:pPr lvl="1"/>
            <a:r>
              <a:rPr lang="en-US" dirty="0"/>
              <a:t>understand how context arguments represent contexts</a:t>
            </a:r>
          </a:p>
          <a:p>
            <a:pPr lvl="1"/>
            <a:r>
              <a:rPr lang="en-US" dirty="0"/>
              <a:t>document this representation as an invariant in the purpose statement</a:t>
            </a:r>
          </a:p>
          <a:p>
            <a:pPr lvl="1"/>
            <a:r>
              <a:rPr lang="en-US" dirty="0"/>
              <a:t>use these ideas to solve problems for lists, trees, and mutually-recursive data definitions.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</a:t>
            </a:r>
            <a:r>
              <a:rPr lang="en-US" smtClean="0"/>
              <a:t>Practice 7.1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Lesson 7.1, we introduced context arguments and invariants to solve problems involving lists</a:t>
            </a:r>
          </a:p>
          <a:p>
            <a:r>
              <a:rPr lang="en-US" dirty="0" smtClean="0"/>
              <a:t>In this lesson, we'll use these ideas to </a:t>
            </a:r>
            <a:r>
              <a:rPr lang="en-US" dirty="0"/>
              <a:t>solve </a:t>
            </a:r>
            <a:r>
              <a:rPr lang="en-US" dirty="0" smtClean="0"/>
              <a:t>problems involving trees and </a:t>
            </a:r>
            <a:r>
              <a:rPr lang="en-US" dirty="0"/>
              <a:t>mutually-recursive data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mark-depth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(left data right))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191000"/>
            <a:ext cx="35052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 err="1" smtClean="0">
                <a:solidFill>
                  <a:schemeClr val="tx1"/>
                </a:solidFill>
              </a:rPr>
              <a:t>BintreeOfX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binary tree with a value of type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each of its nodes.  </a:t>
            </a:r>
            <a:r>
              <a:rPr lang="en-US" dirty="0" smtClean="0">
                <a:solidFill>
                  <a:schemeClr val="tx1"/>
                </a:solidFill>
              </a:rPr>
              <a:t>For example, you might have  </a:t>
            </a:r>
            <a:r>
              <a:rPr lang="en-US" b="1" dirty="0" err="1" smtClean="0">
                <a:solidFill>
                  <a:schemeClr val="tx1"/>
                </a:solidFill>
              </a:rPr>
              <a:t>BintreeOfSardines</a:t>
            </a:r>
            <a:r>
              <a:rPr lang="en-US" dirty="0" smtClean="0">
                <a:solidFill>
                  <a:schemeClr val="tx1"/>
                </a:solidFill>
              </a:rPr>
              <a:t>. This </a:t>
            </a:r>
            <a:r>
              <a:rPr lang="en-US" dirty="0">
                <a:solidFill>
                  <a:schemeClr val="tx1"/>
                </a:solidFill>
              </a:rPr>
              <a:t>is, of course, a different notion of binary tree than we saw last week.  </a:t>
            </a:r>
          </a:p>
        </p:txBody>
      </p:sp>
    </p:spTree>
    <p:extLst>
      <p:ext uri="{BB962C8B-B14F-4D97-AF65-F5344CB8AC3E}">
        <p14:creationId xmlns:p14="http://schemas.microsoft.com/office/powerpoint/2010/main" val="2567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mark-depth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mark-depth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BintreeOfNumber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RETURNS: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like the original, but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with each node labeled by its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876800" y="1638300"/>
            <a:ext cx="3912348" cy="2895600"/>
            <a:chOff x="381000" y="1600200"/>
            <a:chExt cx="3912348" cy="2895600"/>
          </a:xfrm>
        </p:grpSpPr>
        <p:sp>
          <p:nvSpPr>
            <p:cNvPr id="35" name="Oval 34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2098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" name="Group 11"/>
            <p:cNvGrpSpPr/>
            <p:nvPr/>
          </p:nvGrpSpPr>
          <p:grpSpPr>
            <a:xfrm>
              <a:off x="1295400" y="2647950"/>
              <a:ext cx="2971800" cy="762000"/>
              <a:chOff x="1295400" y="2667000"/>
              <a:chExt cx="2971800" cy="7620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480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Straight Arrow Connector 38"/>
            <p:cNvCxnSpPr>
              <a:stCxn id="38" idx="3"/>
              <a:endCxn id="49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5"/>
              <a:endCxn id="50" idx="0"/>
            </p:cNvCxnSpPr>
            <p:nvPr/>
          </p:nvCxnSpPr>
          <p:spPr>
            <a:xfrm rot="16200000" flipH="1">
              <a:off x="3236305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9" idx="3"/>
              <a:endCxn id="35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0" idx="3"/>
              <a:endCxn id="36" idx="0"/>
            </p:cNvCxnSpPr>
            <p:nvPr/>
          </p:nvCxnSpPr>
          <p:spPr>
            <a:xfrm rot="5400000">
              <a:off x="28243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9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>
            <a:off x="4572000" y="2843784"/>
            <a:ext cx="914400" cy="48463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38300"/>
            <a:ext cx="3962400" cy="2895600"/>
            <a:chOff x="381000" y="1600200"/>
            <a:chExt cx="3962400" cy="2895600"/>
          </a:xfrm>
        </p:grpSpPr>
        <p:sp>
          <p:nvSpPr>
            <p:cNvPr id="70" name="Oval 69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"bar"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057400" y="3695700"/>
              <a:ext cx="15240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"</a:t>
              </a:r>
              <a:r>
                <a:rPr lang="en-US" sz="2400" dirty="0" err="1" smtClean="0">
                  <a:solidFill>
                    <a:prstClr val="black"/>
                  </a:solidFill>
                </a:rPr>
                <a:t>quux</a:t>
              </a:r>
              <a:r>
                <a:rPr lang="en-US" sz="2400" dirty="0" smtClean="0">
                  <a:solidFill>
                    <a:prstClr val="black"/>
                  </a:solidFill>
                </a:rPr>
                <a:t>"</a:t>
              </a:r>
            </a:p>
          </p:txBody>
        </p:sp>
        <p:grpSp>
          <p:nvGrpSpPr>
            <p:cNvPr id="72" name="Group 11"/>
            <p:cNvGrpSpPr/>
            <p:nvPr/>
          </p:nvGrpSpPr>
          <p:grpSpPr>
            <a:xfrm>
              <a:off x="1295400" y="2647950"/>
              <a:ext cx="3048000" cy="762000"/>
              <a:chOff x="1295400" y="2667000"/>
              <a:chExt cx="3048000" cy="7620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foo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"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971800" y="2667000"/>
                <a:ext cx="13716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frob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"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"</a:t>
              </a:r>
              <a:r>
                <a:rPr lang="en-US" sz="2400" dirty="0" err="1" smtClean="0">
                  <a:solidFill>
                    <a:prstClr val="black"/>
                  </a:solidFill>
                </a:rPr>
                <a:t>baz</a:t>
              </a:r>
              <a:r>
                <a:rPr lang="en-US" sz="2400" dirty="0" smtClean="0">
                  <a:solidFill>
                    <a:prstClr val="black"/>
                  </a:solidFill>
                </a:rPr>
                <a:t>"</a:t>
              </a:r>
            </a:p>
          </p:txBody>
        </p:sp>
        <p:cxnSp>
          <p:nvCxnSpPr>
            <p:cNvPr id="74" name="Straight Arrow Connector 73"/>
            <p:cNvCxnSpPr>
              <a:stCxn id="73" idx="3"/>
              <a:endCxn id="84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3" idx="5"/>
              <a:endCxn id="85" idx="0"/>
            </p:cNvCxnSpPr>
            <p:nvPr/>
          </p:nvCxnSpPr>
          <p:spPr>
            <a:xfrm>
              <a:off x="3212352" y="2250608"/>
              <a:ext cx="445248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4" idx="3"/>
              <a:endCxn id="70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5" idx="3"/>
              <a:endCxn id="71" idx="0"/>
            </p:cNvCxnSpPr>
            <p:nvPr/>
          </p:nvCxnSpPr>
          <p:spPr>
            <a:xfrm flipH="1">
              <a:off x="2819400" y="3298358"/>
              <a:ext cx="353266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84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362200" y="5334000"/>
            <a:ext cx="5029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an example of the argument and result of </a:t>
            </a:r>
            <a:r>
              <a:rPr lang="en-US" b="1" dirty="0">
                <a:solidFill>
                  <a:schemeClr val="tx1"/>
                </a:solidFill>
              </a:rPr>
              <a:t>mark-depth</a:t>
            </a:r>
            <a:r>
              <a:rPr lang="en-US" dirty="0">
                <a:solidFill>
                  <a:schemeClr val="tx1"/>
                </a:solidFill>
              </a:rPr>
              <a:t>.  The argument is a </a:t>
            </a:r>
            <a:r>
              <a:rPr lang="en-US" b="1" dirty="0" err="1" smtClean="0">
                <a:solidFill>
                  <a:schemeClr val="tx1"/>
                </a:solidFill>
              </a:rPr>
              <a:t>BintreeOfString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the result is a </a:t>
            </a:r>
            <a:r>
              <a:rPr lang="en-US" b="1" dirty="0" err="1" smtClean="0">
                <a:solidFill>
                  <a:schemeClr val="tx1"/>
                </a:solidFill>
              </a:rPr>
              <a:t>BintreeOfNumber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just like the contract says.</a:t>
            </a:r>
          </a:p>
        </p:txBody>
      </p:sp>
    </p:spTree>
    <p:extLst>
      <p:ext uri="{BB962C8B-B14F-4D97-AF65-F5344CB8AC3E}">
        <p14:creationId xmlns:p14="http://schemas.microsoft.com/office/powerpoint/2010/main" val="38393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</a:t>
            </a:r>
            <a:r>
              <a:rPr lang="en-US" dirty="0" err="1" smtClean="0"/>
              <a:t>BinTreeOfX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-fn tree)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-data tree)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-fn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1447800"/>
            <a:ext cx="28956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If we follow the recipe for writing a template, this is what we get for </a:t>
            </a:r>
            <a:r>
              <a:rPr lang="en-US" b="1" dirty="0" err="1" smtClean="0">
                <a:solidFill>
                  <a:schemeClr val="tx1"/>
                </a:solidFill>
              </a:rPr>
              <a:t>BintreeOfX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in the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(mark-depth tree)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-left tree))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(mark-depth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5257800"/>
            <a:ext cx="4572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But how do we know the depth?</a:t>
            </a:r>
          </a:p>
        </p:txBody>
      </p:sp>
      <p:sp>
        <p:nvSpPr>
          <p:cNvPr id="7" name="Freeform 6"/>
          <p:cNvSpPr/>
          <p:nvPr/>
        </p:nvSpPr>
        <p:spPr>
          <a:xfrm>
            <a:off x="669236" y="3979412"/>
            <a:ext cx="2073964" cy="1746831"/>
          </a:xfrm>
          <a:custGeom>
            <a:avLst/>
            <a:gdLst>
              <a:gd name="connsiteX0" fmla="*/ 2073964 w 2073964"/>
              <a:gd name="connsiteY0" fmla="*/ 1746831 h 1746831"/>
              <a:gd name="connsiteX1" fmla="*/ 5321 w 2073964"/>
              <a:gd name="connsiteY1" fmla="*/ 157873 h 1746831"/>
              <a:gd name="connsiteX2" fmla="*/ 1594279 w 2073964"/>
              <a:gd name="connsiteY2" fmla="*/ 142883 h 174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964" h="1746831">
                <a:moveTo>
                  <a:pt x="2073964" y="1746831"/>
                </a:moveTo>
                <a:cubicBezTo>
                  <a:pt x="1079616" y="1086014"/>
                  <a:pt x="85268" y="425198"/>
                  <a:pt x="5321" y="157873"/>
                </a:cubicBezTo>
                <a:cubicBezTo>
                  <a:pt x="-74627" y="-109452"/>
                  <a:pt x="759826" y="16715"/>
                  <a:pt x="1594279" y="1428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let's add a context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BinTreeOfNumber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GIVEN: a subtree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of some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tree, and a non-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neg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n 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occurs at depth n in the tree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RETURNS: a tree the same shape as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each node is marked with its distance from the top of the tree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BinTreeOfX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on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(define (mark-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) (+ n 1))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n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(mark-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subtree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stree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) (+ n 1)))]))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3260" y="1630363"/>
            <a:ext cx="1905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invariant tells us where we are in the whole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9860" y="3733800"/>
            <a:ext cx="2438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RETURNS clause tells us how our answer fits into the original problem.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81800" y="3276600"/>
            <a:ext cx="93726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81600" y="2895600"/>
            <a:ext cx="3200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3600" y="48768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05144" y="5562600"/>
            <a:ext cx="914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5943600"/>
            <a:ext cx="3657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b="1" dirty="0" err="1" smtClean="0">
                <a:solidFill>
                  <a:schemeClr val="tx1"/>
                </a:solidFill>
              </a:rPr>
              <a:t>stree</a:t>
            </a:r>
            <a:r>
              <a:rPr lang="en-US" dirty="0" smtClean="0">
                <a:solidFill>
                  <a:schemeClr val="tx1"/>
                </a:solidFill>
              </a:rPr>
              <a:t> is at depth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, then its sons are depth </a:t>
            </a:r>
            <a:r>
              <a:rPr lang="en-US" b="1" dirty="0" smtClean="0">
                <a:solidFill>
                  <a:schemeClr val="tx1"/>
                </a:solidFill>
              </a:rPr>
              <a:t>n+1</a:t>
            </a:r>
            <a:r>
              <a:rPr lang="en-US" dirty="0" smtClean="0">
                <a:solidFill>
                  <a:schemeClr val="tx1"/>
                </a:solidFill>
              </a:rPr>
              <a:t>.  So the WHERE clause is satisfied at each recursive call.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5334000" y="5257800"/>
            <a:ext cx="609600" cy="1143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5334000" y="5943600"/>
            <a:ext cx="771144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62344" y="2103439"/>
            <a:ext cx="470916" cy="2738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we need to reconstruct the original function, as usual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000" dirty="0"/>
              <a:t>;; </a:t>
            </a:r>
            <a:r>
              <a:rPr lang="en-US" sz="2000" dirty="0" smtClean="0"/>
              <a:t>mark-tree </a:t>
            </a:r>
            <a:r>
              <a:rPr lang="en-US" sz="2000" dirty="0"/>
              <a:t>: </a:t>
            </a:r>
            <a:r>
              <a:rPr lang="en-US" sz="2000" dirty="0" err="1" smtClean="0"/>
              <a:t>BinTreeOfX</a:t>
            </a:r>
            <a:r>
              <a:rPr lang="en-US" sz="2000" dirty="0" smtClean="0"/>
              <a:t> </a:t>
            </a:r>
            <a:r>
              <a:rPr lang="en-US" sz="2000" dirty="0" smtClean="0"/>
              <a:t>-&gt; </a:t>
            </a:r>
            <a:r>
              <a:rPr lang="en-US" sz="2000" dirty="0" err="1" smtClean="0"/>
              <a:t>BinTreeOfNumber</a:t>
            </a:r>
            <a:endParaRPr lang="en-US" sz="2000" dirty="0"/>
          </a:p>
          <a:p>
            <a:pPr marL="0" indent="0"/>
            <a:r>
              <a:rPr lang="en-US" sz="2000" dirty="0"/>
              <a:t>;; GIVEN: a </a:t>
            </a:r>
            <a:r>
              <a:rPr lang="en-US" sz="2000" dirty="0" smtClean="0"/>
              <a:t>binary tree</a:t>
            </a:r>
            <a:endParaRPr lang="en-US" sz="2000" dirty="0"/>
          </a:p>
          <a:p>
            <a:pPr marL="0" indent="0"/>
            <a:r>
              <a:rPr lang="en-US" sz="2000" dirty="0" smtClean="0"/>
              <a:t>;; </a:t>
            </a:r>
            <a:r>
              <a:rPr lang="en-US" sz="2000" dirty="0"/>
              <a:t>RETURNS: a tree the same shape as </a:t>
            </a:r>
            <a:r>
              <a:rPr lang="en-US" sz="2000" dirty="0" smtClean="0"/>
              <a:t>tree</a:t>
            </a:r>
            <a:r>
              <a:rPr lang="en-US" sz="2000" dirty="0"/>
              <a:t>, but in which </a:t>
            </a:r>
          </a:p>
          <a:p>
            <a:pPr marL="0" indent="0"/>
            <a:r>
              <a:rPr lang="en-US" sz="2000" dirty="0"/>
              <a:t>;; each node is marked with its distance from the top of </a:t>
            </a:r>
            <a:endParaRPr lang="en-US" sz="2000" dirty="0" smtClean="0"/>
          </a:p>
          <a:p>
            <a:pPr marL="0" indent="0"/>
            <a:r>
              <a:rPr lang="en-US" sz="2000" dirty="0" smtClean="0"/>
              <a:t>;; the tree</a:t>
            </a:r>
          </a:p>
          <a:p>
            <a:pPr marL="0" indent="0"/>
            <a:r>
              <a:rPr lang="en-US" sz="2000" dirty="0" smtClean="0"/>
              <a:t>;; STRATEGY: call a more general function</a:t>
            </a:r>
          </a:p>
          <a:p>
            <a:pPr marL="0" indent="0"/>
            <a:r>
              <a:rPr lang="en-US" sz="2000" dirty="0" smtClean="0"/>
              <a:t>(define (mark-tree tree)</a:t>
            </a:r>
          </a:p>
          <a:p>
            <a:pPr marL="0" indent="0"/>
            <a:r>
              <a:rPr lang="en-US" sz="2000" dirty="0"/>
              <a:t> </a:t>
            </a:r>
            <a:r>
              <a:rPr lang="en-US" sz="2000" dirty="0" smtClean="0"/>
              <a:t> (mark-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tree 0))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5029200"/>
            <a:ext cx="34290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whole tree is a </a:t>
            </a:r>
            <a:r>
              <a:rPr lang="en-US" dirty="0" err="1" smtClean="0">
                <a:solidFill>
                  <a:schemeClr val="tx1"/>
                </a:solidFill>
              </a:rPr>
              <a:t>subtree</a:t>
            </a:r>
            <a:r>
              <a:rPr lang="en-US" dirty="0" smtClean="0">
                <a:solidFill>
                  <a:schemeClr val="tx1"/>
                </a:solidFill>
              </a:rPr>
              <a:t>, and its top node is at depth 0, so the invariant of mark-</a:t>
            </a:r>
            <a:r>
              <a:rPr lang="en-US" dirty="0" err="1" smtClean="0">
                <a:solidFill>
                  <a:schemeClr val="tx1"/>
                </a:solidFill>
              </a:rPr>
              <a:t>subtree</a:t>
            </a:r>
            <a:r>
              <a:rPr lang="en-US" dirty="0" smtClean="0">
                <a:solidFill>
                  <a:schemeClr val="tx1"/>
                </a:solidFill>
              </a:rPr>
              <a:t> is satisfied.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ed8e5f86a24a618b135fd687619d7df3b832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</TotalTime>
  <Words>1107</Words>
  <Application>Microsoft Office PowerPoint</Application>
  <PresentationFormat>On-screen Show (4:3)</PresentationFormat>
  <Paragraphs>151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More examples of invariants</vt:lpstr>
      <vt:lpstr>Lesson Introduction</vt:lpstr>
      <vt:lpstr>Example 2: mark-depth</vt:lpstr>
      <vt:lpstr>Example 2: mark-depth (2)</vt:lpstr>
      <vt:lpstr>Example</vt:lpstr>
      <vt:lpstr>Template for BinTreeOfX</vt:lpstr>
      <vt:lpstr>Filling in the template</vt:lpstr>
      <vt:lpstr>So let's add a context argument</vt:lpstr>
      <vt:lpstr>And we need to reconstruct the original function, as usual</vt:lpstr>
      <vt:lpstr>What about mutually recursive data definitions?</vt:lpstr>
      <vt:lpstr>Template for SoS and LoSS, with context argument (part 1)</vt:lpstr>
      <vt:lpstr>Template for SoS and LoSS, with context argument (part 2)</vt:lpstr>
      <vt:lpstr>Template for SoS and LoSS, with context argument (part 3)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Wand</dc:creator>
  <cp:lastModifiedBy>Mitchell Wand</cp:lastModifiedBy>
  <cp:revision>35</cp:revision>
  <dcterms:created xsi:type="dcterms:W3CDTF">2013-10-11T15:09:54Z</dcterms:created>
  <dcterms:modified xsi:type="dcterms:W3CDTF">2015-09-28T19:22:08Z</dcterms:modified>
</cp:coreProperties>
</file>