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6" r:id="rId2"/>
  </p:sldMasterIdLst>
  <p:notesMasterIdLst>
    <p:notesMasterId r:id="rId18"/>
  </p:notesMasterIdLst>
  <p:sldIdLst>
    <p:sldId id="271" r:id="rId3"/>
    <p:sldId id="356" r:id="rId4"/>
    <p:sldId id="364" r:id="rId5"/>
    <p:sldId id="365" r:id="rId6"/>
    <p:sldId id="366" r:id="rId7"/>
    <p:sldId id="382" r:id="rId8"/>
    <p:sldId id="367" r:id="rId9"/>
    <p:sldId id="368" r:id="rId10"/>
    <p:sldId id="381" r:id="rId11"/>
    <p:sldId id="370" r:id="rId12"/>
    <p:sldId id="371" r:id="rId13"/>
    <p:sldId id="383" r:id="rId14"/>
    <p:sldId id="372" r:id="rId15"/>
    <p:sldId id="373" r:id="rId16"/>
    <p:sldId id="379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4678" autoAdjust="0"/>
  </p:normalViewPr>
  <p:slideViewPr>
    <p:cSldViewPr>
      <p:cViewPr varScale="1">
        <p:scale>
          <a:sx n="77" d="100"/>
          <a:sy n="77" d="100"/>
        </p:scale>
        <p:origin x="1248" y="90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8EAF-233A-46F1-B677-2AEB0E9C38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1E17-C3BB-4D7A-BAA6-D27B1128A6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7C6F-5888-4550-BF95-C01921AC67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27BB-15CD-4F2F-B5E7-2D4A83DA613A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77A2-CE04-4F68-BDA1-0DF8D20160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49D7-0542-4136-AFBE-293741DC7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Free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happens as </a:t>
            </a:r>
            <a:r>
              <a:rPr lang="en-US" dirty="0" smtClean="0"/>
              <a:t>we descend into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lose information about which lambda-variables are above us.</a:t>
            </a:r>
          </a:p>
          <a:p>
            <a:r>
              <a:rPr lang="en-US" dirty="0" smtClean="0"/>
              <a:t>So we'll add a context variable to keep track of the lambda-variables above us</a:t>
            </a:r>
          </a:p>
          <a:p>
            <a:pPr lvl="1"/>
            <a:r>
              <a:rPr lang="en-US" dirty="0" smtClean="0"/>
              <a:t>when we hit a variable, see if it's already in this list.  If so, it's not free in the whole expression. </a:t>
            </a:r>
          </a:p>
          <a:p>
            <a:pPr lvl="1"/>
            <a:r>
              <a:rPr lang="en-US" dirty="0" smtClean="0"/>
              <a:t>This is like </a:t>
            </a:r>
            <a:r>
              <a:rPr lang="en-US" dirty="0" smtClean="0"/>
              <a:t>the counter in </a:t>
            </a:r>
            <a:r>
              <a:rPr lang="en-US" b="1" dirty="0" smtClean="0"/>
              <a:t>mark-depth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5797" y="4038600"/>
            <a:ext cx="3657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(</a:t>
            </a:r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clause) gives an interpretation for the context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don’t know what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 is.  We only know that </a:t>
            </a:r>
            <a:r>
              <a:rPr lang="en-US" b="1" dirty="0" err="1" smtClean="0">
                <a:solidFill>
                  <a:schemeClr val="tx1"/>
                </a:solidFill>
              </a:rPr>
              <a:t>bvars</a:t>
            </a:r>
            <a:r>
              <a:rPr lang="en-US" dirty="0" smtClean="0">
                <a:solidFill>
                  <a:schemeClr val="tx1"/>
                </a:solidFill>
              </a:rPr>
              <a:t> is the list of symbols that occur above 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. (See Lesson 7.1, Slide 27)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;; STRATEGY: Struct </a:t>
            </a:r>
            <a:r>
              <a:rPr lang="en-US" sz="2000" dirty="0" err="1"/>
              <a:t>Decomp</a:t>
            </a:r>
            <a:r>
              <a:rPr lang="en-US" sz="2000" dirty="0"/>
              <a:t> on f : </a:t>
            </a:r>
            <a:r>
              <a:rPr lang="en-US" sz="2000" dirty="0" err="1"/>
              <a:t>FredExp</a:t>
            </a:r>
            <a:endParaRPr lang="en-US" sz="2000" dirty="0"/>
          </a:p>
          <a:p>
            <a:r>
              <a:rPr lang="en-US" sz="2000" dirty="0"/>
              <a:t>(define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f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</a:t>
            </a:r>
            <a:r>
              <a:rPr lang="en-US" sz="2000" dirty="0" err="1"/>
              <a:t>var</a:t>
            </a:r>
            <a:r>
              <a:rPr lang="en-US" sz="2000" dirty="0"/>
              <a:t>? f) (if (my-member? (</a:t>
            </a:r>
            <a:r>
              <a:rPr lang="en-US" sz="2000" dirty="0" err="1"/>
              <a:t>var</a:t>
            </a:r>
            <a:r>
              <a:rPr lang="en-US" sz="2000" dirty="0"/>
              <a:t>-name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empty</a:t>
            </a:r>
          </a:p>
          <a:p>
            <a:r>
              <a:rPr lang="en-US" sz="2000" dirty="0"/>
              <a:t>                (list (</a:t>
            </a:r>
            <a:r>
              <a:rPr lang="en-US" sz="2000" dirty="0" err="1"/>
              <a:t>var</a:t>
            </a:r>
            <a:r>
              <a:rPr lang="en-US" sz="2000" dirty="0"/>
              <a:t>-name f)))]     </a:t>
            </a:r>
          </a:p>
          <a:p>
            <a:r>
              <a:rPr lang="en-US" sz="2000" dirty="0"/>
              <a:t>    [(lam? f)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(lam-body f)</a:t>
            </a:r>
          </a:p>
          <a:p>
            <a:r>
              <a:rPr lang="en-US" sz="2000" dirty="0"/>
              <a:t>                   (cons (lam-</a:t>
            </a:r>
            <a:r>
              <a:rPr lang="en-US" sz="2000" dirty="0" err="1"/>
              <a:t>var</a:t>
            </a:r>
            <a:r>
              <a:rPr lang="en-US" sz="2000" dirty="0"/>
              <a:t> f</a:t>
            </a:r>
            <a:r>
              <a:rPr lang="en-US" sz="2000" dirty="0" smtClean="0"/>
              <a:t>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                                           </a:t>
            </a:r>
            <a:endParaRPr lang="en-US" sz="2000" dirty="0"/>
          </a:p>
          <a:p>
            <a:r>
              <a:rPr lang="en-US" sz="2000" dirty="0"/>
              <a:t>    [(app? f) (set-union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fn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arg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))]))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1000" y="5749131"/>
            <a:ext cx="44196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the lambda-variable to the list of bound variables in the body, so the called function's WHERE clause will become true.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648200" y="1704125"/>
            <a:ext cx="2514600" cy="1039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590800" y="4529931"/>
            <a:ext cx="990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1246925"/>
            <a:ext cx="17145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variable already bound? </a:t>
            </a:r>
          </a:p>
        </p:txBody>
      </p:sp>
    </p:spTree>
    <p:extLst>
      <p:ext uri="{BB962C8B-B14F-4D97-AF65-F5344CB8AC3E}">
        <p14:creationId xmlns:p14="http://schemas.microsoft.com/office/powerpoint/2010/main" val="29476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Definition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</a:t>
            </a:r>
          </a:p>
          <a:p>
            <a:r>
              <a:rPr lang="en-US" sz="2400" dirty="0" smtClean="0"/>
              <a:t>;;  = {y, z}</a:t>
            </a:r>
          </a:p>
          <a:p>
            <a:endParaRPr lang="en-US" sz="2400" dirty="0" smtClean="0"/>
          </a:p>
          <a:p>
            <a:r>
              <a:rPr lang="en-US" sz="2400" dirty="0" smtClean="0"/>
              <a:t>;; Strategy: call a more general function</a:t>
            </a:r>
          </a:p>
          <a:p>
            <a:r>
              <a:rPr lang="en-US" sz="2400" dirty="0" smtClean="0"/>
              <a:t>(define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f)</a:t>
            </a:r>
          </a:p>
          <a:p>
            <a:r>
              <a:rPr lang="en-US" sz="2400" dirty="0" smtClean="0"/>
              <a:t>  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-in-</a:t>
            </a:r>
            <a:r>
              <a:rPr lang="en-US" sz="2400" dirty="0" err="1" smtClean="0"/>
              <a:t>subexp</a:t>
            </a:r>
            <a:r>
              <a:rPr lang="en-US" sz="2400" dirty="0" smtClean="0"/>
              <a:t> f empty))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3352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are no variables bound above the top.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4572000"/>
            <a:ext cx="1752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7.2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the student should be able to:</a:t>
            </a:r>
          </a:p>
          <a:p>
            <a:pPr lvl="1"/>
            <a:r>
              <a:rPr lang="en-US" dirty="0" smtClean="0"/>
              <a:t>explain the notion of a free variable</a:t>
            </a:r>
          </a:p>
          <a:p>
            <a:pPr lvl="1"/>
            <a:r>
              <a:rPr lang="en-US" dirty="0" smtClean="0"/>
              <a:t>identify the free variables in the expressions of a simple programming language</a:t>
            </a:r>
          </a:p>
          <a:p>
            <a:pPr lvl="1"/>
            <a:r>
              <a:rPr lang="en-US" dirty="0" smtClean="0"/>
              <a:t>explain two algorithms for finding the free variables of an expression in a simple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Tiny Programming Language: 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Variable | (lambda (Variable)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|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Variable = x | y | z | ... | xx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yy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zz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...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581400"/>
            <a:ext cx="5867400" cy="297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setting is that we are writing a compiler for a tiny programming </a:t>
            </a:r>
            <a:r>
              <a:rPr lang="en-US" dirty="0" smtClean="0">
                <a:solidFill>
                  <a:schemeClr val="tx1"/>
                </a:solidFill>
              </a:rPr>
              <a:t>language, </a:t>
            </a:r>
            <a:r>
              <a:rPr lang="en-US" dirty="0">
                <a:solidFill>
                  <a:schemeClr val="tx1"/>
                </a:solidFill>
              </a:rPr>
              <a:t>called </a:t>
            </a:r>
            <a:r>
              <a:rPr lang="en-US" dirty="0" smtClean="0">
                <a:solidFill>
                  <a:schemeClr val="tx1"/>
                </a:solidFill>
              </a:rPr>
              <a:t>Fred.   </a:t>
            </a:r>
            <a:r>
              <a:rPr lang="en-US" dirty="0">
                <a:solidFill>
                  <a:schemeClr val="tx1"/>
                </a:solidFill>
              </a:rPr>
              <a:t>Here is some information about </a:t>
            </a:r>
            <a:r>
              <a:rPr lang="en-US" dirty="0" smtClean="0">
                <a:solidFill>
                  <a:schemeClr val="tx1"/>
                </a:solidFill>
              </a:rPr>
              <a:t>expressions in </a:t>
            </a:r>
            <a:r>
              <a:rPr lang="en-US" dirty="0" smtClean="0">
                <a:solidFill>
                  <a:schemeClr val="tx1"/>
                </a:solidFill>
              </a:rPr>
              <a:t>Fred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Fred-expression  </a:t>
            </a:r>
            <a:r>
              <a:rPr lang="en-US" dirty="0">
                <a:solidFill>
                  <a:schemeClr val="tx1"/>
                </a:solidFill>
              </a:rPr>
              <a:t>is either a variable, or a </a:t>
            </a:r>
            <a:r>
              <a:rPr lang="en-US" dirty="0" smtClean="0">
                <a:solidFill>
                  <a:schemeClr val="tx1"/>
                </a:solidFill>
              </a:rPr>
              <a:t>lambda expression, </a:t>
            </a:r>
            <a:r>
              <a:rPr lang="en-US" dirty="0">
                <a:solidFill>
                  <a:schemeClr val="tx1"/>
                </a:solidFill>
              </a:rPr>
              <a:t>or an </a:t>
            </a:r>
            <a:r>
              <a:rPr lang="en-US" dirty="0" smtClean="0">
                <a:solidFill>
                  <a:schemeClr val="tx1"/>
                </a:solidFill>
              </a:rPr>
              <a:t>application.  </a:t>
            </a:r>
            <a:r>
              <a:rPr lang="en-US" dirty="0">
                <a:solidFill>
                  <a:schemeClr val="tx1"/>
                </a:solidFill>
              </a:rPr>
              <a:t>We've written down some suggestive notation here, but we're not specifying exactly </a:t>
            </a:r>
            <a:r>
              <a:rPr lang="en-US" dirty="0" smtClean="0">
                <a:solidFill>
                  <a:schemeClr val="tx1"/>
                </a:solidFill>
              </a:rPr>
              <a:t>how these expressions are </a:t>
            </a:r>
            <a:r>
              <a:rPr lang="en-US" dirty="0">
                <a:solidFill>
                  <a:schemeClr val="tx1"/>
                </a:solidFill>
              </a:rPr>
              <a:t>going to be written down; we're only saying what kind of </a:t>
            </a:r>
            <a:r>
              <a:rPr lang="en-US" dirty="0" smtClean="0">
                <a:solidFill>
                  <a:schemeClr val="tx1"/>
                </a:solidFill>
              </a:rPr>
              <a:t>expressions  </a:t>
            </a:r>
            <a:r>
              <a:rPr lang="en-US" dirty="0">
                <a:solidFill>
                  <a:schemeClr val="tx1"/>
                </a:solidFill>
              </a:rPr>
              <a:t>there are and what they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 (repeat,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) look like.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Free-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dirty="0" smtClean="0">
                <a:cs typeface="Courier New" pitchFamily="49" charset="0"/>
              </a:rPr>
              <a:t>A variable is </a:t>
            </a:r>
            <a:r>
              <a:rPr lang="en-US" sz="4600" dirty="0" smtClean="0">
                <a:solidFill>
                  <a:srgbClr val="FF0000"/>
                </a:solidFill>
                <a:cs typeface="Courier New" pitchFamily="49" charset="0"/>
              </a:rPr>
              <a:t>free</a:t>
            </a:r>
            <a:r>
              <a:rPr lang="en-US" sz="4600" dirty="0" smtClean="0">
                <a:cs typeface="Courier New" pitchFamily="49" charset="0"/>
              </a:rPr>
              <a:t> if it occurs in a place that is not inside a lambda with the same  name.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&lt;Variable&gt;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examples (in terms of information, not data):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=&gt; (list x)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x)) =&gt;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y)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z y)  {(list y z) would be ok}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x y)  {(list y x) would be ok}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1981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For clarity, we've written the examples in terms of our hypothetical notation for </a:t>
            </a:r>
            <a:r>
              <a:rPr lang="en-US" sz="1400" dirty="0" err="1" smtClean="0">
                <a:solidFill>
                  <a:schemeClr val="tx1"/>
                </a:solidFill>
              </a:rPr>
              <a:t>FredExps</a:t>
            </a:r>
            <a:r>
              <a:rPr lang="en-US" sz="1400" dirty="0" smtClean="0">
                <a:solidFill>
                  <a:schemeClr val="tx1"/>
                </a:solidFill>
              </a:rPr>
              <a:t>.  </a:t>
            </a:r>
            <a:r>
              <a:rPr lang="en-US" sz="1400" dirty="0">
                <a:solidFill>
                  <a:schemeClr val="tx1"/>
                </a:solidFill>
              </a:rPr>
              <a:t>So we wouldn't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(lambda (x) x))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Instead, we would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>
                <a:solidFill>
                  <a:schemeClr val="tx1"/>
                </a:solidFill>
              </a:rPr>
              <a:t>some Racket code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that </a:t>
            </a:r>
            <a:r>
              <a:rPr lang="en-US" sz="1400" b="1" dirty="0">
                <a:solidFill>
                  <a:schemeClr val="tx1"/>
                </a:solidFill>
              </a:rPr>
              <a:t>constructs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representation of </a:t>
            </a:r>
            <a:r>
              <a:rPr lang="en-US" sz="1400" b="1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Fred-expression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>
                <a:solidFill>
                  <a:schemeClr val="tx1"/>
                </a:solidFill>
              </a:rPr>
              <a:t>(lambda (x) x)&gt;)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(define-struct </a:t>
            </a:r>
            <a:r>
              <a:rPr lang="en-US" sz="2400" dirty="0" err="1"/>
              <a:t>var</a:t>
            </a:r>
            <a:r>
              <a:rPr lang="en-US" sz="2400" dirty="0"/>
              <a:t> (name))</a:t>
            </a:r>
          </a:p>
          <a:p>
            <a:r>
              <a:rPr lang="en-US" sz="2400" dirty="0"/>
              <a:t>(define-struct lam (</a:t>
            </a:r>
            <a:r>
              <a:rPr lang="en-US" sz="2400" dirty="0" err="1"/>
              <a:t>var</a:t>
            </a:r>
            <a:r>
              <a:rPr lang="en-US" sz="2400" dirty="0"/>
              <a:t> body))</a:t>
            </a:r>
          </a:p>
          <a:p>
            <a:r>
              <a:rPr lang="en-US" sz="2400" dirty="0"/>
              <a:t>(define-struct app (</a:t>
            </a:r>
            <a:r>
              <a:rPr lang="en-US" sz="2400" dirty="0" err="1"/>
              <a:t>fn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;; A </a:t>
            </a:r>
            <a:r>
              <a:rPr lang="en-US" sz="2400" dirty="0" err="1"/>
              <a:t>FredExp</a:t>
            </a:r>
            <a:r>
              <a:rPr lang="en-US" sz="2400" dirty="0"/>
              <a:t> is one of</a:t>
            </a:r>
          </a:p>
          <a:p>
            <a:r>
              <a:rPr lang="en-US" sz="2400" dirty="0"/>
              <a:t>;; (make-</a:t>
            </a:r>
            <a:r>
              <a:rPr lang="en-US" sz="2400" dirty="0" err="1"/>
              <a:t>var</a:t>
            </a:r>
            <a:r>
              <a:rPr lang="en-US" sz="2400" dirty="0"/>
              <a:t> Symbol)     </a:t>
            </a:r>
          </a:p>
          <a:p>
            <a:r>
              <a:rPr lang="en-US" sz="2400" dirty="0"/>
              <a:t>;; (make-lam Symbol </a:t>
            </a:r>
            <a:r>
              <a:rPr lang="en-US" sz="2400" dirty="0" err="1"/>
              <a:t>FredExp</a:t>
            </a:r>
            <a:r>
              <a:rPr lang="en-US" sz="2400" dirty="0"/>
              <a:t>)  </a:t>
            </a:r>
          </a:p>
          <a:p>
            <a:r>
              <a:rPr lang="en-US" sz="2400" dirty="0"/>
              <a:t>;; (make-app </a:t>
            </a:r>
            <a:r>
              <a:rPr lang="en-US" sz="2400" dirty="0" err="1"/>
              <a:t>FredExp</a:t>
            </a:r>
            <a:r>
              <a:rPr lang="en-US" sz="2400" dirty="0"/>
              <a:t> </a:t>
            </a:r>
            <a:r>
              <a:rPr lang="en-US" sz="2400" dirty="0" err="1"/>
              <a:t>FredExp</a:t>
            </a:r>
            <a:r>
              <a:rPr lang="en-US" sz="2400" dirty="0"/>
              <a:t>)</a:t>
            </a:r>
          </a:p>
          <a:p>
            <a:r>
              <a:rPr lang="en-US" sz="2400" dirty="0"/>
              <a:t>;; </a:t>
            </a:r>
            <a:r>
              <a:rPr lang="en-US" sz="2400" dirty="0" smtClean="0"/>
              <a:t>INTERPRETATION: </a:t>
            </a:r>
            <a:r>
              <a:rPr lang="en-US" sz="2400" dirty="0"/>
              <a:t>the cases </a:t>
            </a:r>
            <a:r>
              <a:rPr lang="en-US" sz="2400" dirty="0" smtClean="0"/>
              <a:t>represent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variables, lambdas, </a:t>
            </a:r>
            <a:r>
              <a:rPr lang="en-US" sz="2400" dirty="0" smtClean="0"/>
              <a:t>and </a:t>
            </a:r>
            <a:r>
              <a:rPr lang="en-US" sz="2400" dirty="0"/>
              <a:t>applications, </a:t>
            </a:r>
            <a:endParaRPr lang="en-US" sz="2400" dirty="0" smtClean="0"/>
          </a:p>
          <a:p>
            <a:r>
              <a:rPr lang="en-US" sz="2400" dirty="0" smtClean="0"/>
              <a:t>;; </a:t>
            </a:r>
            <a:r>
              <a:rPr lang="en-US" sz="2400" dirty="0" err="1" smtClean="0"/>
              <a:t>repectively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2667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will represent </a:t>
            </a:r>
            <a:r>
              <a:rPr lang="en-US" dirty="0" err="1" smtClean="0">
                <a:solidFill>
                  <a:schemeClr val="tx1"/>
                </a:solidFill>
              </a:rPr>
              <a:t>FredExps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as recursive structures. This is our first-choice representation for information in Racket—you can almost never go wrong choosing </a:t>
            </a:r>
            <a:r>
              <a:rPr lang="en-US" dirty="0" smtClean="0">
                <a:solidFill>
                  <a:schemeClr val="tx1"/>
                </a:solidFill>
              </a:rPr>
              <a:t>that representation.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(z (lambda (x) (x y</a:t>
            </a:r>
            <a:r>
              <a:rPr lang="en-US" dirty="0" smtClean="0"/>
              <a:t>)))</a:t>
            </a:r>
          </a:p>
          <a:p>
            <a:r>
              <a:rPr lang="en-US" dirty="0"/>
              <a:t>i</a:t>
            </a:r>
            <a:r>
              <a:rPr lang="en-US" dirty="0" smtClean="0"/>
              <a:t>s represented by</a:t>
            </a:r>
          </a:p>
          <a:p>
            <a:r>
              <a:rPr lang="en-US" dirty="0" smtClean="0"/>
              <a:t>(make-app</a:t>
            </a:r>
          </a:p>
          <a:p>
            <a:r>
              <a:rPr lang="en-US" dirty="0"/>
              <a:t> </a:t>
            </a:r>
            <a:r>
              <a:rPr lang="en-US" dirty="0" smtClean="0"/>
              <a:t> (make-</a:t>
            </a:r>
            <a:r>
              <a:rPr lang="en-US" dirty="0" err="1" smtClean="0"/>
              <a:t>var</a:t>
            </a:r>
            <a:r>
              <a:rPr lang="en-US" dirty="0" smtClean="0"/>
              <a:t> 'z)</a:t>
            </a:r>
          </a:p>
          <a:p>
            <a:r>
              <a:rPr lang="en-US" dirty="0"/>
              <a:t> </a:t>
            </a:r>
            <a:r>
              <a:rPr lang="en-US" dirty="0" smtClean="0"/>
              <a:t> (make-lam 'x</a:t>
            </a:r>
          </a:p>
          <a:p>
            <a:r>
              <a:rPr lang="en-US" dirty="0"/>
              <a:t> </a:t>
            </a:r>
            <a:r>
              <a:rPr lang="en-US" dirty="0" smtClean="0"/>
              <a:t>   (make-app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'x)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'y))))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Template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4600" y="1066800"/>
            <a:ext cx="22860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#; marks the next S-expression as a comment.  So this definition  is actually a comment.  This is handy for templates.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1943100"/>
            <a:ext cx="5181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&amp;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= {y, z}</a:t>
            </a:r>
          </a:p>
          <a:p>
            <a:r>
              <a:rPr lang="en-US" sz="2400" dirty="0" smtClean="0"/>
              <a:t>;; strategy: Use template for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b="0" dirty="0" smtClean="0">
                <a:latin typeface="+mn-lt"/>
              </a:rPr>
              <a:t>We will represent sets as lists without duplication, as in sets.rkt.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the template again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2133600"/>
            <a:ext cx="2362200" cy="16017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 smtClean="0">
                <a:solidFill>
                  <a:schemeClr val="tx1"/>
                </a:solidFill>
              </a:rPr>
              <a:t>happens as </a:t>
            </a:r>
            <a:r>
              <a:rPr lang="en-US" sz="2400" dirty="0" smtClean="0">
                <a:solidFill>
                  <a:schemeClr val="tx1"/>
                </a:solidFill>
              </a:rPr>
              <a:t>we descend into the structure?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1306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11_Office Theme</vt:lpstr>
      <vt:lpstr>14_Office Theme</vt:lpstr>
      <vt:lpstr>Case Study: Free Variables</vt:lpstr>
      <vt:lpstr>Learning Objectives</vt:lpstr>
      <vt:lpstr>A Tiny Programming Language: Fred</vt:lpstr>
      <vt:lpstr>The Problem: Free-Vars</vt:lpstr>
      <vt:lpstr>Data Design</vt:lpstr>
      <vt:lpstr>Data Design (2)</vt:lpstr>
      <vt:lpstr>Destructor Template</vt:lpstr>
      <vt:lpstr>Contract &amp; purpose statement</vt:lpstr>
      <vt:lpstr>Here's the template again</vt:lpstr>
      <vt:lpstr>What happens as we descend into the structure?</vt:lpstr>
      <vt:lpstr>With context variable</vt:lpstr>
      <vt:lpstr>With context variable</vt:lpstr>
      <vt:lpstr>Function Definition</vt:lpstr>
      <vt:lpstr>Function Definition  (part 2)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86</cp:revision>
  <dcterms:created xsi:type="dcterms:W3CDTF">2011-10-13T14:59:47Z</dcterms:created>
  <dcterms:modified xsi:type="dcterms:W3CDTF">2015-09-28T18:09:53Z</dcterms:modified>
</cp:coreProperties>
</file>