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257" r:id="rId2"/>
    <p:sldId id="332" r:id="rId3"/>
    <p:sldId id="331" r:id="rId4"/>
    <p:sldId id="341" r:id="rId5"/>
    <p:sldId id="355" r:id="rId6"/>
    <p:sldId id="342" r:id="rId7"/>
    <p:sldId id="351" r:id="rId8"/>
    <p:sldId id="352" r:id="rId9"/>
    <p:sldId id="353" r:id="rId10"/>
    <p:sldId id="354" r:id="rId11"/>
    <p:sldId id="356" r:id="rId12"/>
    <p:sldId id="357" r:id="rId13"/>
    <p:sldId id="360" r:id="rId14"/>
    <p:sldId id="363" r:id="rId15"/>
    <p:sldId id="358" r:id="rId16"/>
    <p:sldId id="359" r:id="rId17"/>
    <p:sldId id="339" r:id="rId18"/>
    <p:sldId id="340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99571" autoAdjust="0"/>
  </p:normalViewPr>
  <p:slideViewPr>
    <p:cSldViewPr>
      <p:cViewPr varScale="1">
        <p:scale>
          <a:sx n="91" d="100"/>
          <a:sy n="91" d="100"/>
        </p:scale>
        <p:origin x="780" y="84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Week 3, Lesson 2: Recursive Data Definitions Everywhere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lesson, we will see some of the many ways in which recursive data definitions can arise.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test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number-list-with-stress-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tests.rkt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you can find in the Examples section. [CLIP] [Capture demo from sp12 lecture 5]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8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60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8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Invariants and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stress-test it...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42852"/>
              </p:ext>
            </p:extLst>
          </p:nvPr>
        </p:nvGraphicFramePr>
        <p:xfrm>
          <a:off x="2286000" y="3048000"/>
          <a:ext cx="4572000" cy="2768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context argument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context argument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8196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34907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run both versions on lengths of different lengths and see how long they take to run.  Code for this is 07-1-number-list-with-stress-tests.rkt.</a:t>
            </a:r>
          </a:p>
          <a:p>
            <a:endParaRPr lang="en-US" dirty="0"/>
          </a:p>
          <a:p>
            <a:r>
              <a:rPr lang="en-US" dirty="0" smtClean="0"/>
              <a:t>Times in milliseconds: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observe?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length of list doubles,</a:t>
            </a:r>
          </a:p>
          <a:p>
            <a:pPr lvl="1"/>
            <a:r>
              <a:rPr lang="en-US" dirty="0" smtClean="0"/>
              <a:t>the time with the context argument approximately doubles</a:t>
            </a:r>
          </a:p>
          <a:p>
            <a:pPr lvl="1"/>
            <a:r>
              <a:rPr lang="en-US" dirty="0" smtClean="0"/>
              <a:t>the time without the context argument approximately quadruples (4x)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 smtClean="0"/>
              <a:t> has length </a:t>
            </a:r>
            <a:r>
              <a:rPr lang="en-US" i="1" dirty="0" smtClean="0"/>
              <a:t>N</a:t>
            </a:r>
            <a:r>
              <a:rPr lang="en-US" dirty="0" smtClean="0"/>
              <a:t>, then without an accumulator: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(number-list-combiner 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/>
              <a:t>takes time proportional to </a:t>
            </a:r>
            <a:r>
              <a:rPr lang="en-US" i="1" dirty="0" smtClean="0"/>
              <a:t>N</a:t>
            </a:r>
            <a:r>
              <a:rPr lang="en-US" dirty="0" smtClean="0"/>
              <a:t> (we say it is </a:t>
            </a:r>
            <a:r>
              <a:rPr lang="en-US" b="1" i="1" dirty="0" smtClean="0"/>
              <a:t>O(N) 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(number-list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/>
              <a:t>calls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number-list-helper</a:t>
            </a:r>
            <a:r>
              <a:rPr lang="en-US" dirty="0" smtClean="0"/>
              <a:t> </a:t>
            </a:r>
            <a:r>
              <a:rPr lang="en-US" i="1" dirty="0" smtClean="0"/>
              <a:t>O(N)</a:t>
            </a:r>
            <a:r>
              <a:rPr lang="en-US" dirty="0" smtClean="0"/>
              <a:t> times.</a:t>
            </a:r>
          </a:p>
          <a:p>
            <a:pPr lvl="1"/>
            <a:r>
              <a:rPr lang="en-US" dirty="0" smtClean="0"/>
              <a:t>So the whole thing takes </a:t>
            </a:r>
            <a:r>
              <a:rPr lang="en-US" b="1" i="1" dirty="0" smtClean="0"/>
              <a:t>O(N^2)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version with accumulator runs in time </a:t>
            </a:r>
            <a:r>
              <a:rPr lang="en-US" b="1" i="1" dirty="0" smtClean="0"/>
              <a:t>O(N)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much, much faster!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could do the same thing with Fred-expressions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adding new bound variables on the way down, subtract them on the way up: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;; STRATEGY: Use template for </a:t>
            </a:r>
            <a:r>
              <a:rPr lang="en-US" sz="1800" dirty="0" err="1" smtClean="0"/>
              <a:t>FredExp</a:t>
            </a:r>
            <a:r>
              <a:rPr lang="en-US" sz="1800" dirty="0" smtClean="0"/>
              <a:t> on f</a:t>
            </a:r>
          </a:p>
          <a:p>
            <a:endParaRPr lang="en-US" sz="1800" dirty="0" smtClean="0"/>
          </a:p>
          <a:p>
            <a:r>
              <a:rPr lang="en-US" sz="1800" dirty="0" smtClean="0"/>
              <a:t>(</a:t>
            </a:r>
            <a:r>
              <a:rPr lang="en-US" sz="1800" dirty="0"/>
              <a:t>define (free-</a:t>
            </a:r>
            <a:r>
              <a:rPr lang="en-US" sz="1800" dirty="0" err="1"/>
              <a:t>vars</a:t>
            </a:r>
            <a:r>
              <a:rPr lang="en-US" sz="1800" dirty="0"/>
              <a:t> f) </a:t>
            </a:r>
          </a:p>
          <a:p>
            <a:r>
              <a:rPr lang="en-US" sz="1800" dirty="0"/>
              <a:t>  (</a:t>
            </a:r>
            <a:r>
              <a:rPr lang="en-US" sz="1800" dirty="0" err="1"/>
              <a:t>cond</a:t>
            </a:r>
            <a:endParaRPr lang="en-US" sz="1800" dirty="0"/>
          </a:p>
          <a:p>
            <a:r>
              <a:rPr lang="en-US" sz="1800" dirty="0"/>
              <a:t>    [(</a:t>
            </a:r>
            <a:r>
              <a:rPr lang="en-US" sz="1800" dirty="0" err="1"/>
              <a:t>var</a:t>
            </a:r>
            <a:r>
              <a:rPr lang="en-US" sz="1800" dirty="0"/>
              <a:t>? f) (list (</a:t>
            </a:r>
            <a:r>
              <a:rPr lang="en-US" sz="1800" dirty="0" err="1"/>
              <a:t>var</a:t>
            </a:r>
            <a:r>
              <a:rPr lang="en-US" sz="1800" dirty="0"/>
              <a:t>-name f))]</a:t>
            </a:r>
          </a:p>
          <a:p>
            <a:r>
              <a:rPr lang="en-US" sz="1800" dirty="0"/>
              <a:t>    [(lam? f) (set-minus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(lam-body f))</a:t>
            </a:r>
          </a:p>
          <a:p>
            <a:r>
              <a:rPr lang="en-US" sz="1800" dirty="0"/>
              <a:t>                (lam-</a:t>
            </a:r>
            <a:r>
              <a:rPr lang="en-US" sz="1800" dirty="0" err="1"/>
              <a:t>var</a:t>
            </a:r>
            <a:r>
              <a:rPr lang="en-US" sz="1800" dirty="0"/>
              <a:t> f))]</a:t>
            </a:r>
          </a:p>
          <a:p>
            <a:r>
              <a:rPr lang="en-US" sz="1800" dirty="0"/>
              <a:t>    [(app? f) (set-union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(app-</a:t>
            </a:r>
            <a:r>
              <a:rPr lang="en-US" sz="1800" dirty="0" err="1"/>
              <a:t>fn</a:t>
            </a:r>
            <a:r>
              <a:rPr lang="en-US" sz="1800" dirty="0"/>
              <a:t> f))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(app-</a:t>
            </a:r>
            <a:r>
              <a:rPr lang="en-US" sz="1800" dirty="0" err="1"/>
              <a:t>arg</a:t>
            </a:r>
            <a:r>
              <a:rPr lang="en-US" sz="1800" dirty="0"/>
              <a:t> f)))]))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600200"/>
            <a:ext cx="27432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can write </a:t>
            </a:r>
            <a:r>
              <a:rPr lang="en-US" sz="1400" b="1" dirty="0">
                <a:solidFill>
                  <a:schemeClr val="tx1"/>
                </a:solidFill>
              </a:rPr>
              <a:t>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dirty="0">
                <a:solidFill>
                  <a:schemeClr val="tx1"/>
                </a:solidFill>
              </a:rPr>
              <a:t> as a straightforward structural decomposition, using the set operations from </a:t>
            </a:r>
            <a:r>
              <a:rPr lang="en-US" sz="1400" b="1" dirty="0" err="1">
                <a:solidFill>
                  <a:schemeClr val="tx1"/>
                </a:solidFill>
              </a:rPr>
              <a:t>sets.rkt</a:t>
            </a:r>
            <a:r>
              <a:rPr lang="en-US" sz="1400" dirty="0">
                <a:solidFill>
                  <a:schemeClr val="tx1"/>
                </a:solidFill>
              </a:rPr>
              <a:t>.  At each </a:t>
            </a:r>
            <a:r>
              <a:rPr lang="en-US" sz="1400" b="1" dirty="0" smtClean="0">
                <a:solidFill>
                  <a:schemeClr val="tx1"/>
                </a:solidFill>
              </a:rPr>
              <a:t>lam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we </a:t>
            </a:r>
            <a:r>
              <a:rPr lang="en-US" sz="1400" dirty="0" smtClean="0">
                <a:solidFill>
                  <a:schemeClr val="tx1"/>
                </a:solidFill>
              </a:rPr>
              <a:t>find all the variables in the body, and then remove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smtClean="0">
                <a:solidFill>
                  <a:schemeClr val="tx1"/>
                </a:solidFill>
              </a:rPr>
              <a:t>lambda-variable from that set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We </a:t>
            </a:r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b="1" dirty="0">
                <a:solidFill>
                  <a:schemeClr val="tx1"/>
                </a:solidFill>
              </a:rPr>
              <a:t>set-union</a:t>
            </a:r>
            <a:r>
              <a:rPr lang="en-US" sz="1400" dirty="0">
                <a:solidFill>
                  <a:schemeClr val="tx1"/>
                </a:solidFill>
              </a:rPr>
              <a:t>, rather than </a:t>
            </a:r>
            <a:r>
              <a:rPr lang="en-US" sz="1400" b="1" dirty="0">
                <a:solidFill>
                  <a:schemeClr val="tx1"/>
                </a:solidFill>
              </a:rPr>
              <a:t>append</a:t>
            </a:r>
            <a:r>
              <a:rPr lang="en-US" sz="1400" dirty="0">
                <a:solidFill>
                  <a:schemeClr val="tx1"/>
                </a:solidFill>
              </a:rPr>
              <a:t> or something like it, because we are supposed to return a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Fred-expressions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71549"/>
              </p:ext>
            </p:extLst>
          </p:nvPr>
        </p:nvGraphicFramePr>
        <p:xfrm>
          <a:off x="2133600" y="1663700"/>
          <a:ext cx="47625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  <a:gridCol w="16764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no context </a:t>
                      </a:r>
                      <a:r>
                        <a:rPr lang="en-US" b="1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with</a:t>
                      </a:r>
                      <a:r>
                        <a:rPr lang="en-US" b="1" baseline="0" dirty="0" smtClean="0"/>
                        <a:t> context </a:t>
                      </a:r>
                      <a:r>
                        <a:rPr lang="en-US" b="1" baseline="0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81,919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655,358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2,621,439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2400" y="3962400"/>
            <a:ext cx="39624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saw similar speedups with the </a:t>
            </a:r>
            <a:r>
              <a:rPr lang="en-US" dirty="0" err="1" smtClean="0">
                <a:solidFill>
                  <a:schemeClr val="tx1"/>
                </a:solidFill>
              </a:rPr>
              <a:t>FredExp</a:t>
            </a:r>
            <a:r>
              <a:rPr lang="en-US" dirty="0" smtClean="0">
                <a:solidFill>
                  <a:schemeClr val="tx1"/>
                </a:solidFill>
              </a:rPr>
              <a:t> example. From this evidence, it's clear the version with the context argument runs much faster, but there's not enough data here to see whether there's an asymptotic speedup 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 O(n)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O(n^2))</a:t>
            </a:r>
          </a:p>
        </p:txBody>
      </p:sp>
    </p:spTree>
    <p:extLst>
      <p:ext uri="{BB962C8B-B14F-4D97-AF65-F5344CB8AC3E}">
        <p14:creationId xmlns:p14="http://schemas.microsoft.com/office/powerpoint/2010/main" val="1554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performance really isn't the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real point of invariants is to </a:t>
            </a:r>
            <a:r>
              <a:rPr lang="en-US" i="1" dirty="0" smtClean="0">
                <a:solidFill>
                  <a:srgbClr val="FF0000"/>
                </a:solidFill>
              </a:rPr>
              <a:t>document the assumptions</a:t>
            </a:r>
            <a:r>
              <a:rPr lang="en-US" dirty="0" smtClean="0"/>
              <a:t> that a function makes about the world it lives in.</a:t>
            </a:r>
          </a:p>
          <a:p>
            <a:r>
              <a:rPr lang="en-US" dirty="0" smtClean="0"/>
              <a:t>Many times, those assumptions are things the function cannot check except with great difficulty</a:t>
            </a:r>
          </a:p>
          <a:p>
            <a:pPr lvl="1"/>
            <a:r>
              <a:rPr lang="en-US" dirty="0" smtClean="0"/>
              <a:t>e.g., the order contains no duplicates</a:t>
            </a:r>
          </a:p>
          <a:p>
            <a:pPr lvl="1"/>
            <a:r>
              <a:rPr lang="en-US" dirty="0" smtClean="0"/>
              <a:t>e.g., the inventory is sorted</a:t>
            </a:r>
          </a:p>
          <a:p>
            <a:r>
              <a:rPr lang="en-US" dirty="0" smtClean="0"/>
              <a:t>You want to check these things once, and then the other functions can rely on them.</a:t>
            </a:r>
          </a:p>
          <a:p>
            <a:r>
              <a:rPr lang="en-US" dirty="0" smtClean="0"/>
              <a:t>This also means you have a single point of control for these checks</a:t>
            </a:r>
          </a:p>
          <a:p>
            <a:pPr lvl="1"/>
            <a:r>
              <a:rPr lang="en-US" dirty="0" smtClean="0"/>
              <a:t>this leads to a better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</a:t>
            </a:r>
            <a:r>
              <a:rPr lang="en-US" dirty="0"/>
              <a:t>able to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two examples of functions that can be written either with context arguments or without them</a:t>
            </a:r>
          </a:p>
          <a:p>
            <a:pPr lvl="1"/>
            <a:r>
              <a:rPr lang="en-US" dirty="0"/>
              <a:t>explain why the version with context arguments are far more efficient</a:t>
            </a:r>
          </a:p>
          <a:p>
            <a:pPr lvl="1"/>
            <a:r>
              <a:rPr lang="en-US" dirty="0"/>
              <a:t>explain how context arguments and invariants can lead to better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</a:t>
            </a:r>
            <a:r>
              <a:rPr lang="en-US" smtClean="0"/>
              <a:t>Set </a:t>
            </a:r>
            <a:r>
              <a:rPr lang="en-US" smtClean="0"/>
              <a:t>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can rely on an invariant, it can more efficient, because it doesn't need to re-create the information carried by the invariant.</a:t>
            </a:r>
          </a:p>
          <a:p>
            <a:r>
              <a:rPr lang="en-US" dirty="0" smtClean="0"/>
              <a:t>Many functions are O(n) with a context argument, but O(n^2) without one.</a:t>
            </a:r>
          </a:p>
          <a:p>
            <a:r>
              <a:rPr lang="en-US" dirty="0" smtClean="0"/>
              <a:t>We'll look at some illustrative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the student should be able to</a:t>
            </a:r>
          </a:p>
          <a:p>
            <a:pPr lvl="1"/>
            <a:r>
              <a:rPr lang="en-US" dirty="0" smtClean="0"/>
              <a:t>show two examples of functions that can be written either with context arguments or without them</a:t>
            </a:r>
          </a:p>
          <a:p>
            <a:pPr lvl="1"/>
            <a:r>
              <a:rPr lang="en-US" dirty="0" smtClean="0"/>
              <a:t>explain why the version with context arguments are far more efficient</a:t>
            </a:r>
          </a:p>
          <a:p>
            <a:pPr lvl="1"/>
            <a:r>
              <a:rPr lang="en-US" dirty="0" smtClean="0"/>
              <a:t>explain how context arguments and invariants can lead to better designs.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number-list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NumberedX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 (list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NumberedListOfX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ListOfNumberedX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number-list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NumberedListOfX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a list like the original, but with the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elements numbered consecutively, starting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from 1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(number-list (list 22 44 33))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= (list (list 1 22) (list 2 44) (list 3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(number-list    (list 44 33))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= (list (list 1 44) (list 2 33))</a:t>
            </a: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6399" y="6019800"/>
            <a:ext cx="329312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Here's the example we looked at back in Lesson 7.1.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was our solution, with a context argument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r>
              <a:rPr lang="en-US" dirty="0"/>
              <a:t>;; number-list-from </a:t>
            </a:r>
          </a:p>
          <a:p>
            <a:pPr marL="0" indent="0"/>
            <a:r>
              <a:rPr lang="en-US" dirty="0"/>
              <a:t>;;   :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Number -&gt; </a:t>
            </a:r>
            <a:r>
              <a:rPr lang="en-US" dirty="0" err="1" smtClean="0"/>
              <a:t>NumberedListOfX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err="1"/>
              <a:t>slst</a:t>
            </a:r>
            <a:endParaRPr lang="en-US" dirty="0"/>
          </a:p>
          <a:p>
            <a:r>
              <a:rPr lang="en-US" dirty="0"/>
              <a:t>;; WHERE: </a:t>
            </a:r>
            <a:r>
              <a:rPr lang="en-US" dirty="0" err="1"/>
              <a:t>slst</a:t>
            </a:r>
            <a:r>
              <a:rPr lang="en-US" dirty="0"/>
              <a:t> is 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sublist</a:t>
            </a:r>
            <a:r>
              <a:rPr lang="en-US" dirty="0"/>
              <a:t> of some list lst0</a:t>
            </a:r>
          </a:p>
          <a:p>
            <a:r>
              <a:rPr lang="en-US" dirty="0"/>
              <a:t>;; RETURNS: a copy of </a:t>
            </a:r>
            <a:r>
              <a:rPr lang="en-US" dirty="0" err="1"/>
              <a:t>slst</a:t>
            </a:r>
            <a:r>
              <a:rPr lang="en-US" dirty="0"/>
              <a:t> numbered according to its</a:t>
            </a:r>
          </a:p>
          <a:p>
            <a:r>
              <a:rPr lang="en-US" dirty="0"/>
              <a:t>;;  position in lst0.</a:t>
            </a:r>
          </a:p>
          <a:p>
            <a:r>
              <a:rPr lang="en-US" dirty="0"/>
              <a:t>;; </a:t>
            </a:r>
            <a:r>
              <a:rPr lang="en-US" dirty="0" smtClean="0"/>
              <a:t>STRATEGY: </a:t>
            </a:r>
            <a:r>
              <a:rPr lang="en-US" dirty="0"/>
              <a:t>struct </a:t>
            </a:r>
            <a:r>
              <a:rPr lang="en-US" dirty="0" err="1"/>
              <a:t>decomp</a:t>
            </a:r>
            <a:r>
              <a:rPr lang="en-US" dirty="0"/>
              <a:t>  on </a:t>
            </a:r>
            <a:r>
              <a:rPr lang="en-US" dirty="0" err="1"/>
              <a:t>slst</a:t>
            </a:r>
            <a:r>
              <a:rPr lang="en-US" dirty="0"/>
              <a:t> : </a:t>
            </a:r>
            <a:r>
              <a:rPr lang="en-US" dirty="0" err="1"/>
              <a:t>ListOf</a:t>
            </a:r>
            <a:r>
              <a:rPr lang="en-US" dirty="0"/>
              <a:t>&lt;X&gt; </a:t>
            </a:r>
            <a:endParaRPr lang="en-US" dirty="0" smtClean="0"/>
          </a:p>
          <a:p>
            <a:pPr marL="0" indent="0"/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pPr marL="0" indent="0"/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pPr marL="0" indent="0"/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pPr marL="0" indent="0"/>
            <a:r>
              <a:rPr lang="en-US" dirty="0"/>
              <a:t>    [else</a:t>
            </a:r>
          </a:p>
          <a:p>
            <a:pPr marL="0" indent="0"/>
            <a:r>
              <a:rPr lang="en-US" dirty="0"/>
              <a:t>      (cons</a:t>
            </a:r>
          </a:p>
          <a:p>
            <a:pPr marL="0" indent="0"/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pPr marL="0" indent="0"/>
            <a:r>
              <a:rPr lang="en-US" dirty="0"/>
              <a:t>        (number-list-from (rest </a:t>
            </a:r>
            <a:r>
              <a:rPr lang="en-US" dirty="0" err="1"/>
              <a:t>lst</a:t>
            </a:r>
            <a:r>
              <a:rPr lang="en-US" dirty="0"/>
              <a:t>) (+ n 1)))]))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we do this directly?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(number-list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(number-list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What must </a:t>
            </a:r>
            <a:r>
              <a:rPr lang="en-US" sz="2400" b="1" dirty="0" smtClean="0">
                <a:cs typeface="Courier New" pitchFamily="49" charset="0"/>
              </a:rPr>
              <a:t>number-list-combiner</a:t>
            </a:r>
            <a:r>
              <a:rPr lang="en-US" sz="2400" dirty="0" smtClean="0">
                <a:cs typeface="Courier New" pitchFamily="49" charset="0"/>
              </a:rPr>
              <a:t> do?  Let's look at our example.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must number-list-combiner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 (list 22 44 33))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22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(number-list (list 44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22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(list (list 1 44) (list 2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(list (list 1 22) (list 2 44) (list 3 33))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1066800" y="4724400"/>
            <a:ext cx="2057400" cy="6858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magic!</a:t>
            </a:r>
          </a:p>
        </p:txBody>
      </p:sp>
    </p:spTree>
    <p:extLst>
      <p:ext uri="{BB962C8B-B14F-4D97-AF65-F5344CB8AC3E}">
        <p14:creationId xmlns:p14="http://schemas.microsoft.com/office/powerpoint/2010/main" val="38969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must number-list-combiner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165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(number-list-combiner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22  (list (list 1 44) (list 2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= (list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(list 1 22) (list 2 44) (list 3 33))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 rot="20047436">
            <a:off x="1874590" y="2336728"/>
            <a:ext cx="381000" cy="64656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43400" y="2438400"/>
            <a:ext cx="3810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24600" y="2438400"/>
            <a:ext cx="3810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 flipH="1" flipV="1">
            <a:off x="4958675" y="1780429"/>
            <a:ext cx="443834" cy="3740977"/>
          </a:xfrm>
          <a:prstGeom prst="rightBrace">
            <a:avLst>
              <a:gd name="adj1" fmla="val 34085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2420" y="3960167"/>
            <a:ext cx="2240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see a map here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4038600" y="1905000"/>
            <a:ext cx="457200" cy="5943600"/>
          </a:xfrm>
          <a:prstGeom prst="rightBrace">
            <a:avLst>
              <a:gd name="adj1" fmla="val 30208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4689" y="5410199"/>
            <a:ext cx="21850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a cons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34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we can write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number-list-combiner : 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   X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NumberedListOfX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NumberedListOfX</a:t>
            </a:r>
            <a:endParaRPr lang="en-US" sz="15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GIVEN: x1 and ((1 x2) (2 x3) ...), 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RETURNS: the list ((1 x1) (2 x2) (3 x3) ...)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Use HOFC map on numbered-list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(number-list-combiner first-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numbered-list)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(cons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(list 1 first-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(map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(list Number X) -&gt; (list Number X)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RETURNS: a list like the original, 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but with the first element incremented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(lambda (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(list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  (+ 1 (first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  (second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numbered-list)))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584851334177d479d8338d759815458323f656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1264</Words>
  <Application>Microsoft Office PowerPoint</Application>
  <PresentationFormat>On-screen Show (4:3)</PresentationFormat>
  <Paragraphs>197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Invariants and Performance</vt:lpstr>
      <vt:lpstr>Lesson Introduction</vt:lpstr>
      <vt:lpstr>Learning Objectives</vt:lpstr>
      <vt:lpstr>Example 1: number-list</vt:lpstr>
      <vt:lpstr>Here was our solution, with a context argument</vt:lpstr>
      <vt:lpstr>Could we do this directly?</vt:lpstr>
      <vt:lpstr>What must number-list-combiner do?</vt:lpstr>
      <vt:lpstr>What must number-list-combiner do?</vt:lpstr>
      <vt:lpstr>So now we can write the code</vt:lpstr>
      <vt:lpstr>Let's stress-test it...</vt:lpstr>
      <vt:lpstr>What do we observe?</vt:lpstr>
      <vt:lpstr>What happened here?</vt:lpstr>
      <vt:lpstr>You could do the same thing with Fred-expressions</vt:lpstr>
      <vt:lpstr>Function Definition</vt:lpstr>
      <vt:lpstr>Fred-expressions</vt:lpstr>
      <vt:lpstr>But performance really isn't the point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128</cp:revision>
  <dcterms:created xsi:type="dcterms:W3CDTF">2010-06-24T16:22:15Z</dcterms:created>
  <dcterms:modified xsi:type="dcterms:W3CDTF">2015-09-28T18:36:34Z</dcterms:modified>
</cp:coreProperties>
</file>