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325" r:id="rId3"/>
    <p:sldId id="327" r:id="rId4"/>
    <p:sldId id="333" r:id="rId5"/>
    <p:sldId id="323" r:id="rId6"/>
    <p:sldId id="307" r:id="rId7"/>
    <p:sldId id="308" r:id="rId8"/>
    <p:sldId id="309" r:id="rId9"/>
    <p:sldId id="310" r:id="rId10"/>
    <p:sldId id="311" r:id="rId11"/>
    <p:sldId id="318" r:id="rId12"/>
    <p:sldId id="312" r:id="rId13"/>
    <p:sldId id="313" r:id="rId14"/>
    <p:sldId id="314" r:id="rId15"/>
    <p:sldId id="315" r:id="rId16"/>
    <p:sldId id="316" r:id="rId17"/>
    <p:sldId id="321" r:id="rId18"/>
    <p:sldId id="319" r:id="rId19"/>
    <p:sldId id="322" r:id="rId20"/>
    <p:sldId id="294" r:id="rId21"/>
    <p:sldId id="295" r:id="rId22"/>
    <p:sldId id="329" r:id="rId23"/>
    <p:sldId id="330" r:id="rId24"/>
    <p:sldId id="297" r:id="rId25"/>
    <p:sldId id="331" r:id="rId26"/>
    <p:sldId id="332"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4129CF-02A1-456F-873B-DA08CD455D24}">
          <p14:sldIdLst>
            <p14:sldId id="257"/>
            <p14:sldId id="325"/>
            <p14:sldId id="327"/>
            <p14:sldId id="333"/>
            <p14:sldId id="323"/>
            <p14:sldId id="307"/>
            <p14:sldId id="308"/>
            <p14:sldId id="309"/>
            <p14:sldId id="310"/>
            <p14:sldId id="311"/>
            <p14:sldId id="318"/>
            <p14:sldId id="312"/>
            <p14:sldId id="313"/>
            <p14:sldId id="314"/>
            <p14:sldId id="315"/>
            <p14:sldId id="316"/>
            <p14:sldId id="321"/>
            <p14:sldId id="319"/>
            <p14:sldId id="322"/>
            <p14:sldId id="294"/>
            <p14:sldId id="295"/>
            <p14:sldId id="329"/>
            <p14:sldId id="330"/>
            <p14:sldId id="297"/>
            <p14:sldId id="331"/>
            <p14:sldId id="3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891" autoAdjust="0"/>
    <p:restoredTop sz="93383" autoAdjust="0"/>
  </p:normalViewPr>
  <p:slideViewPr>
    <p:cSldViewPr>
      <p:cViewPr varScale="1">
        <p:scale>
          <a:sx n="85" d="100"/>
          <a:sy n="85" d="100"/>
        </p:scale>
        <p:origin x="96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6"/>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9/30/2015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958294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6511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180744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1268494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3673284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139185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146205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write a</a:t>
            </a:r>
            <a:r>
              <a:rPr lang="en-US" baseline="0" dirty="0" smtClean="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29998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506775-EE30-4E22-A4E9-3B39D878CF4F}" type="datetime1">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5C0EF-4C1C-49B8-A929-E453BB40AA18}" type="datetime1">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70519-E106-4A06-883A-14CD40355CFA}" type="datetime1">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B319D-8753-44E5-85BA-F77377D862C9}" type="datetime1">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0ACC5-F90B-4272-8B0D-C08ECE1CC233}" type="datetime1">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5953F0-5F76-4C4A-AC89-A8BA349703FB}" type="datetime1">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987BC3-8650-4729-8E01-7F7385E67B24}" type="datetime1">
              <a:rPr lang="en-US" smtClean="0"/>
              <a:t>9/30/2015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9989BE-671E-4713-A5A1-3146697DBB00}" type="datetime1">
              <a:rPr lang="en-US" smtClean="0"/>
              <a:t>9/30/2015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DCD0E-EDBC-4069-B977-22E0BDC82A55}" type="datetime1">
              <a:rPr lang="en-US" smtClean="0"/>
              <a:t>9/30/2015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D871E-A82E-44C5-BED2-4BE4B6B6017B}" type="datetime1">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ACD60-540B-4F0A-AA44-99F85D495D34}" type="datetime1">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F06AB-4636-4168-A93A-7B7D41B341DF}" type="datetime1">
              <a:rPr lang="en-US" smtClean="0"/>
              <a:t>9/30/2015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92BD-6A9C-48FC-AC76-0B4FE1119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Sometimes Structural Recursion Isn't Enough</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8.1</a:t>
            </a:r>
          </a:p>
          <a:p>
            <a:endParaRPr lang="en-US" dirty="0" smtClean="0"/>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2012-2013</a:t>
              </a:r>
            </a:p>
            <a:p>
              <a:r>
                <a:rPr lang="en-US" sz="1000" dirty="0" smtClean="0"/>
                <a:t>This work is licensed under a </a:t>
              </a:r>
              <a:r>
                <a:rPr lang="en-US" sz="1000" dirty="0" smtClean="0">
                  <a:hlinkClick r:id="rId5"/>
                </a:rPr>
                <a:t>Creative Commons Attribution-</a:t>
              </a:r>
              <a:r>
                <a:rPr lang="en-US" sz="1000" dirty="0" err="1" smtClean="0">
                  <a:hlinkClick r:id="rId5"/>
                </a:rPr>
                <a:t>NonCommercial</a:t>
              </a:r>
              <a:r>
                <a:rPr lang="en-US" sz="1000" dirty="0" smtClean="0">
                  <a:hlinkClick r:id="rId5"/>
                </a:rPr>
                <a:t> 3.0 </a:t>
              </a:r>
              <a:r>
                <a:rPr lang="en-US" sz="1000" dirty="0" err="1" smtClean="0">
                  <a:hlinkClick r:id="rId5"/>
                </a:rPr>
                <a:t>Unported</a:t>
              </a:r>
              <a:r>
                <a:rPr lang="en-US" sz="1000" dirty="0" smtClean="0">
                  <a:hlinkClick r:id="rId5"/>
                </a:rPr>
                <a:t>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An Atom is one of</a:t>
            </a:r>
          </a:p>
          <a:p>
            <a:pPr>
              <a:buNone/>
            </a:pPr>
            <a:r>
              <a:rPr lang="en-US" b="1" dirty="0" smtClean="0">
                <a:latin typeface="Consolas" pitchFamily="49" charset="0"/>
                <a:cs typeface="Consolas" pitchFamily="49" charset="0"/>
              </a:rPr>
              <a:t>;; -- a Number</a:t>
            </a:r>
          </a:p>
          <a:p>
            <a:pPr>
              <a:buNone/>
            </a:pPr>
            <a:r>
              <a:rPr lang="en-US" b="1" dirty="0" smtClean="0">
                <a:latin typeface="Consolas" pitchFamily="49" charset="0"/>
                <a:cs typeface="Consolas" pitchFamily="49" charset="0"/>
              </a:rPr>
              <a:t>;; -- a Symbol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An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an Atom</a:t>
            </a:r>
          </a:p>
          <a:p>
            <a:pPr>
              <a:buNone/>
            </a:pPr>
            <a:r>
              <a:rPr lang="en-US" b="1" dirty="0" smtClean="0">
                <a:latin typeface="Consolas" pitchFamily="49" charset="0"/>
                <a:cs typeface="Consolas" pitchFamily="49" charset="0"/>
              </a:rPr>
              <a:t>;; -- a </a:t>
            </a:r>
            <a:r>
              <a:rPr lang="en-US" b="1" dirty="0" err="1" smtClean="0">
                <a:latin typeface="Consolas" pitchFamily="49" charset="0"/>
                <a:cs typeface="Consolas" pitchFamily="49" charset="0"/>
              </a:rPr>
              <a:t>ListOfSexpOfAtom</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empty</a:t>
            </a:r>
          </a:p>
          <a:p>
            <a:pPr>
              <a:buNone/>
            </a:pPr>
            <a:r>
              <a:rPr lang="en-US" b="1" dirty="0" smtClean="0">
                <a:latin typeface="Consolas" pitchFamily="49" charset="0"/>
                <a:cs typeface="Consolas" pitchFamily="49" charset="0"/>
              </a:rPr>
              <a:t>;; -- (cons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4" name="Rectangle 3"/>
          <p:cNvSpPr/>
          <p:nvPr/>
        </p:nvSpPr>
        <p:spPr>
          <a:xfrm>
            <a:off x="5943600" y="1371600"/>
            <a:ext cx="24384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(define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[(atom?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[else (... (los-fn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(los-fn los)</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los)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(first los))</a:t>
            </a:r>
          </a:p>
          <a:p>
            <a:pPr>
              <a:buNone/>
            </a:pPr>
            <a:r>
              <a:rPr lang="en-US" b="1" dirty="0" smtClean="0">
                <a:latin typeface="Consolas" pitchFamily="49" charset="0"/>
                <a:cs typeface="Consolas" pitchFamily="49" charset="0"/>
              </a:rPr>
              <a:t>               (los-fn (rest los)))]))</a:t>
            </a:r>
            <a:endParaRPr lang="en-US" b="1" dirty="0">
              <a:latin typeface="Consolas" pitchFamily="49" charset="0"/>
              <a:cs typeface="Consolas" pitchFamily="49" charset="0"/>
            </a:endParaRPr>
          </a:p>
        </p:txBody>
      </p:sp>
      <p:sp>
        <p:nvSpPr>
          <p:cNvPr id="4" name="Rectangle 3"/>
          <p:cNvSpPr/>
          <p:nvPr/>
        </p:nvSpPr>
        <p:spPr>
          <a:xfrm>
            <a:off x="6400800" y="12192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t>And </a:t>
            </a:r>
            <a:r>
              <a:rPr lang="en-US" sz="2000" dirty="0"/>
              <a:t>the templates to go with it.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Examples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2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(- 2 4) (- 3 5)) </a:t>
            </a:r>
          </a:p>
          <a:p>
            <a:pPr>
              <a:buNone/>
            </a:pPr>
            <a:r>
              <a:rPr lang="en-US" b="1" dirty="0" smtClean="0">
                <a:latin typeface="Consolas" pitchFamily="49" charset="0"/>
                <a:cs typeface="Consolas" pitchFamily="49" charset="0"/>
              </a:rPr>
              <a:t>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2 4)</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Umm, but not every </a:t>
            </a:r>
            <a:r>
              <a:rPr lang="en-US" dirty="0" err="1" smtClean="0"/>
              <a:t>SexpOfAtom</a:t>
            </a:r>
            <a:r>
              <a:rPr lang="en-US" dirty="0" smtClean="0"/>
              <a:t> corresponds to a </a:t>
            </a:r>
            <a:r>
              <a:rPr lang="en-US" dirty="0" err="1" smtClean="0"/>
              <a:t>diffexp</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(- 3)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(+ 3 5)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((1))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((- 2 3) (- 1 0))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7)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4" name="Rectangle 3"/>
          <p:cNvSpPr/>
          <p:nvPr/>
        </p:nvSpPr>
        <p:spPr>
          <a:xfrm>
            <a:off x="4343400" y="4495800"/>
            <a:ext cx="4038600" cy="1371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according to our contract.  None of these is the human-friendly representation of any diff-exp.</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Contract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MaybeX</a:t>
            </a:r>
            <a:r>
              <a:rPr lang="en-US" b="1" dirty="0" smtClean="0">
                <a:latin typeface="Consolas" pitchFamily="49" charset="0"/>
                <a:cs typeface="Consolas" pitchFamily="49" charset="0"/>
              </a:rPr>
              <a:t> </a:t>
            </a:r>
            <a:r>
              <a:rPr lang="en-US" b="1" dirty="0" smtClean="0">
                <a:latin typeface="Consolas" pitchFamily="49" charset="0"/>
                <a:cs typeface="Consolas" pitchFamily="49" charset="0"/>
              </a:rPr>
              <a:t>is one of</a:t>
            </a:r>
          </a:p>
          <a:p>
            <a:pPr>
              <a:buNone/>
            </a:pPr>
            <a:r>
              <a:rPr lang="en-US" b="1" dirty="0" smtClean="0">
                <a:latin typeface="Consolas" pitchFamily="49" charset="0"/>
                <a:cs typeface="Consolas" pitchFamily="49" charset="0"/>
              </a:rPr>
              <a:t>;; -- false</a:t>
            </a:r>
          </a:p>
          <a:p>
            <a:pPr>
              <a:buNone/>
            </a:pPr>
            <a:r>
              <a:rPr lang="en-US" b="1" dirty="0" smtClean="0">
                <a:latin typeface="Consolas" pitchFamily="49" charset="0"/>
                <a:cs typeface="Consolas" pitchFamily="49" charset="0"/>
              </a:rPr>
              <a:t>;; -- X</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(maybe-x-fn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[(false?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decode </a:t>
            </a:r>
          </a:p>
          <a:p>
            <a:pPr>
              <a:buNone/>
            </a:pP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solidFill>
                  <a:srgbClr val="FF0000"/>
                </a:solidFill>
                <a:latin typeface="Consolas" pitchFamily="49" charset="0"/>
                <a:cs typeface="Consolas" pitchFamily="49" charset="0"/>
              </a:rPr>
              <a:t>MaybeDiffExp</a:t>
            </a:r>
            <a:endParaRPr lang="en-US" b="1" dirty="0" smtClean="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Rectangle 3"/>
          <p:cNvSpPr/>
          <p:nvPr/>
        </p:nvSpPr>
        <p:spPr>
          <a:xfrm>
            <a:off x="5562600" y="1905000"/>
            <a:ext cx="2895600" cy="3200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smtClean="0"/>
              <a:t>MaybeDiffExp</a:t>
            </a:r>
            <a:r>
              <a:rPr lang="en-US" sz="2000" dirty="0" smtClean="0"/>
              <a:t> </a:t>
            </a:r>
            <a:r>
              <a:rPr lang="en-US" sz="2000" dirty="0"/>
              <a:t>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smtClean="0"/>
              <a:t>DiffExp</a:t>
            </a:r>
            <a:r>
              <a:rPr lang="en-US" sz="2000" dirty="0"/>
              <a:t>, we'll have our decode function return </a:t>
            </a:r>
            <a:r>
              <a:rPr lang="en-US" sz="2000" b="1" dirty="0"/>
              <a:t>false</a:t>
            </a:r>
            <a:r>
              <a:rPr lang="en-US" sz="2000" dirty="0"/>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(1)</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Algorithm: if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looks like a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the top level,</a:t>
            </a:r>
          </a:p>
          <a:p>
            <a:pPr>
              <a:buNone/>
            </a:pPr>
            <a:r>
              <a:rPr lang="en-US" b="1" dirty="0" smtClean="0">
                <a:latin typeface="Consolas" pitchFamily="49" charset="0"/>
                <a:cs typeface="Consolas" pitchFamily="49" charset="0"/>
              </a:rPr>
              <a:t>;; recur, otherwise return false.  If either recursion fails, return</a:t>
            </a:r>
          </a:p>
          <a:p>
            <a:pPr>
              <a:buNone/>
            </a:pPr>
            <a:r>
              <a:rPr lang="en-US" b="1" dirty="0" smtClean="0">
                <a:latin typeface="Consolas" pitchFamily="49" charset="0"/>
                <a:cs typeface="Consolas" pitchFamily="49" charset="0"/>
              </a:rPr>
              <a:t>;; false.  If both recursions succeed, return the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(decode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[(number?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(local</a:t>
            </a:r>
          </a:p>
          <a:p>
            <a:pPr>
              <a:buNone/>
            </a:pPr>
            <a:r>
              <a:rPr lang="en-US" b="1" dirty="0" smtClean="0">
                <a:latin typeface="Consolas" pitchFamily="49" charset="0"/>
                <a:cs typeface="Consolas" pitchFamily="49" charset="0"/>
              </a:rPr>
              <a:t>       ((define operand1 (decode (second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(define operand2 (decode (third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(if (and (succeeded? operand1)</a:t>
            </a:r>
          </a:p>
          <a:p>
            <a:pPr>
              <a:buNone/>
            </a:pPr>
            <a:r>
              <a:rPr lang="en-US" b="1" dirty="0" smtClean="0">
                <a:latin typeface="Consolas" pitchFamily="49" charset="0"/>
                <a:cs typeface="Consolas" pitchFamily="49" charset="0"/>
              </a:rPr>
              <a:t>                (succeeded? operand2))</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operand1 operand2)</a:t>
            </a:r>
          </a:p>
          <a:p>
            <a:pPr>
              <a:buNone/>
            </a:pPr>
            <a:r>
              <a:rPr lang="en-US" b="1" dirty="0" smtClean="0">
                <a:latin typeface="Consolas" pitchFamily="49" charset="0"/>
                <a:cs typeface="Consolas" pitchFamily="49" charset="0"/>
              </a:rPr>
              <a:t>           false))]</a:t>
            </a:r>
          </a:p>
          <a:p>
            <a:pPr>
              <a:buNone/>
            </a:pPr>
            <a:r>
              <a:rPr lang="en-US" b="1" dirty="0" smtClean="0">
                <a:latin typeface="Consolas" pitchFamily="49" charset="0"/>
                <a:cs typeface="Consolas" pitchFamily="49" charset="0"/>
              </a:rPr>
              <a:t>    [else false]))</a:t>
            </a:r>
            <a:endParaRPr lang="en-US" b="1" dirty="0">
              <a:latin typeface="Consolas" pitchFamily="49" charset="0"/>
              <a:cs typeface="Consolas" pitchFamily="49" charset="0"/>
            </a:endParaRPr>
          </a:p>
        </p:txBody>
      </p:sp>
      <p:sp>
        <p:nvSpPr>
          <p:cNvPr id="4" name="Rectangle 3"/>
          <p:cNvSpPr/>
          <p:nvPr/>
        </p:nvSpPr>
        <p:spPr>
          <a:xfrm>
            <a:off x="4343400" y="5791200"/>
            <a:ext cx="4495800" cy="457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(2)</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Boolean</a:t>
            </a:r>
          </a:p>
          <a:p>
            <a:pPr>
              <a:buNone/>
            </a:pPr>
            <a:r>
              <a:rPr lang="en-US" b="1" dirty="0" smtClean="0">
                <a:latin typeface="Consolas" pitchFamily="49" charset="0"/>
                <a:cs typeface="Consolas" pitchFamily="49" charset="0"/>
              </a:rPr>
              <a:t>;; WHERE: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not a number.</a:t>
            </a:r>
          </a:p>
          <a:p>
            <a:pPr>
              <a:buNone/>
            </a:pPr>
            <a:r>
              <a:rPr lang="en-US" b="1" dirty="0" smtClean="0">
                <a:latin typeface="Consolas" pitchFamily="49" charset="0"/>
                <a:cs typeface="Consolas" pitchFamily="49" charset="0"/>
              </a:rPr>
              <a:t>;; RETURNS: true </a:t>
            </a:r>
            <a:r>
              <a:rPr lang="en-US" b="1" dirty="0" err="1" smtClean="0">
                <a:latin typeface="Consolas" pitchFamily="49" charset="0"/>
                <a:cs typeface="Consolas" pitchFamily="49" charset="0"/>
              </a:rPr>
              <a:t>iff</a:t>
            </a:r>
            <a:r>
              <a:rPr lang="en-US" b="1" dirty="0" smtClean="0">
                <a:latin typeface="Consolas" pitchFamily="49" charset="0"/>
                <a:cs typeface="Consolas" pitchFamily="49" charset="0"/>
              </a:rPr>
              <a:t> the top level of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looks like</a:t>
            </a: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the top level, a representation of a </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must be either a number or a list of</a:t>
            </a:r>
          </a:p>
          <a:p>
            <a:pPr>
              <a:buNone/>
            </a:pPr>
            <a:r>
              <a:rPr lang="en-US" b="1" dirty="0" smtClean="0">
                <a:latin typeface="Consolas" pitchFamily="49" charset="0"/>
                <a:cs typeface="Consolas" pitchFamily="49" charset="0"/>
              </a:rPr>
              <a:t>;; exactly 3 elements, beginning with the symbol -</a:t>
            </a:r>
          </a:p>
          <a:p>
            <a:pPr>
              <a:buNone/>
            </a:pPr>
            <a:r>
              <a:rPr lang="en-US" b="1" dirty="0" smtClean="0">
                <a:latin typeface="Consolas" pitchFamily="49" charset="0"/>
                <a:cs typeface="Consolas" pitchFamily="49" charset="0"/>
              </a:rPr>
              <a:t>;; STRATEGY: function composition</a:t>
            </a:r>
          </a:p>
          <a:p>
            <a:pPr>
              <a:buNone/>
            </a:pPr>
            <a:r>
              <a:rPr lang="en-US" b="1" dirty="0" smtClean="0">
                <a:latin typeface="Consolas" pitchFamily="49" charset="0"/>
                <a:cs typeface="Consolas" pitchFamily="49" charset="0"/>
              </a:rPr>
              <a:t>(define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(and</a:t>
            </a:r>
          </a:p>
          <a:p>
            <a:pPr>
              <a:buNone/>
            </a:pPr>
            <a:r>
              <a:rPr lang="en-US" b="1" dirty="0" smtClean="0">
                <a:latin typeface="Consolas" pitchFamily="49" charset="0"/>
                <a:cs typeface="Consolas" pitchFamily="49" charset="0"/>
              </a:rPr>
              <a:t>   (list?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 at this point we know that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a list</a:t>
            </a:r>
          </a:p>
          <a:p>
            <a:pPr>
              <a:buNone/>
            </a:pPr>
            <a:r>
              <a:rPr lang="en-US" b="1" dirty="0" smtClean="0">
                <a:latin typeface="Consolas" pitchFamily="49" charset="0"/>
                <a:cs typeface="Consolas" pitchFamily="49" charset="0"/>
              </a:rPr>
              <a:t>   (= (length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3)</a:t>
            </a:r>
          </a:p>
          <a:p>
            <a:pPr>
              <a:buNone/>
            </a:pPr>
            <a:r>
              <a:rPr lang="en-US" b="1" dirty="0" smtClean="0">
                <a:latin typeface="Consolas" pitchFamily="49" charset="0"/>
                <a:cs typeface="Consolas" pitchFamily="49" charset="0"/>
              </a:rPr>
              <a:t>   (equal? (first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4" name="Rectangle 3"/>
          <p:cNvSpPr/>
          <p:nvPr/>
        </p:nvSpPr>
        <p:spPr>
          <a:xfrm>
            <a:off x="5715000" y="3886200"/>
            <a:ext cx="30480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this function definition, we add an invariant (the </a:t>
            </a:r>
            <a:r>
              <a:rPr lang="en-US" sz="1600" b="1" dirty="0"/>
              <a:t>WHERE</a:t>
            </a:r>
            <a:r>
              <a:rPr lang="en-US" sz="1600" dirty="0"/>
              <a:t> clause) to record the assumption that our input is not merely an </a:t>
            </a:r>
            <a:r>
              <a:rPr lang="en-US" sz="1600" b="1" dirty="0" err="1"/>
              <a:t>SexpOfAtom</a:t>
            </a:r>
            <a:r>
              <a:rPr lang="en-US" sz="1600" dirty="0"/>
              <a:t>, but is rather an </a:t>
            </a:r>
            <a:r>
              <a:rPr lang="en-US" sz="1600" b="1" dirty="0" err="1"/>
              <a:t>SexpOfAtom</a:t>
            </a:r>
            <a:r>
              <a:rPr lang="en-US" sz="1600" dirty="0"/>
              <a:t> that is not a number.  We know this assumption is true, because </a:t>
            </a:r>
            <a:r>
              <a:rPr lang="en-US" sz="1600" b="1" dirty="0"/>
              <a:t>looks-like-</a:t>
            </a:r>
            <a:r>
              <a:rPr lang="en-US" sz="1600" b="1" dirty="0" err="1"/>
              <a:t>diffexp</a:t>
            </a:r>
            <a:r>
              <a:rPr lang="en-US" sz="1600" b="1" dirty="0"/>
              <a:t>?</a:t>
            </a:r>
            <a:r>
              <a:rPr lang="en-US" sz="1600" dirty="0"/>
              <a:t> is only called after </a:t>
            </a:r>
            <a:r>
              <a:rPr lang="en-US" sz="1600" b="1" dirty="0"/>
              <a:t>number? </a:t>
            </a:r>
            <a:r>
              <a:rPr lang="en-US" sz="1600" dirty="0"/>
              <a:t>fails.</a:t>
            </a:r>
            <a:endParaRPr lang="en-US" sz="1600" dirty="0" smtClean="0">
              <a:solidFill>
                <a:schemeClr val="tx1"/>
              </a:solidFill>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(3)</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 succeeded? : </a:t>
            </a:r>
            <a:r>
              <a:rPr lang="en-US" sz="2400" b="1" dirty="0" err="1" smtClean="0">
                <a:latin typeface="Consolas" pitchFamily="49" charset="0"/>
                <a:cs typeface="Consolas" pitchFamily="49" charset="0"/>
              </a:rPr>
              <a:t>MaybeX</a:t>
            </a:r>
            <a:r>
              <a:rPr lang="en-US" sz="2400" b="1" dirty="0" smtClean="0">
                <a:latin typeface="Consolas" pitchFamily="49" charset="0"/>
                <a:cs typeface="Consolas" pitchFamily="49" charset="0"/>
              </a:rPr>
              <a:t> </a:t>
            </a:r>
            <a:r>
              <a:rPr lang="en-US" sz="2400" b="1" dirty="0" smtClean="0">
                <a:latin typeface="Consolas" pitchFamily="49" charset="0"/>
                <a:cs typeface="Consolas" pitchFamily="49" charset="0"/>
              </a:rPr>
              <a:t>-&gt; Boolean</a:t>
            </a:r>
          </a:p>
          <a:p>
            <a:pPr>
              <a:buNone/>
            </a:pPr>
            <a:r>
              <a:rPr lang="en-US" sz="2400" b="1" dirty="0" smtClean="0">
                <a:latin typeface="Consolas" pitchFamily="49" charset="0"/>
                <a:cs typeface="Consolas" pitchFamily="49" charset="0"/>
              </a:rPr>
              <a:t>;; RETURNS: Is the argument an X?</a:t>
            </a:r>
          </a:p>
          <a:p>
            <a:pPr>
              <a:buNone/>
            </a:pPr>
            <a:r>
              <a:rPr lang="en-US" sz="2400" b="1" dirty="0" smtClean="0">
                <a:latin typeface="Consolas" pitchFamily="49" charset="0"/>
                <a:cs typeface="Consolas" pitchFamily="49" charset="0"/>
              </a:rPr>
              <a:t>;; strategy: </a:t>
            </a:r>
            <a:r>
              <a:rPr lang="en-US" sz="2400" b="1" dirty="0" smtClean="0">
                <a:latin typeface="Consolas" pitchFamily="49" charset="0"/>
                <a:cs typeface="Consolas" pitchFamily="49" charset="0"/>
              </a:rPr>
              <a:t>Use the template for </a:t>
            </a:r>
            <a:r>
              <a:rPr lang="en-US" sz="2400" b="1" dirty="0" err="1" smtClean="0">
                <a:latin typeface="Consolas" pitchFamily="49" charset="0"/>
                <a:cs typeface="Consolas" pitchFamily="49" charset="0"/>
              </a:rPr>
              <a:t>MaybeX</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(succeeded?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[(false?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 false]</a:t>
            </a:r>
          </a:p>
          <a:p>
            <a:pPr>
              <a:buNone/>
            </a:pPr>
            <a:r>
              <a:rPr lang="en-US" sz="2400" b="1" dirty="0" smtClean="0">
                <a:latin typeface="Consolas" pitchFamily="49" charset="0"/>
                <a:cs typeface="Consolas" pitchFamily="49" charset="0"/>
              </a:rPr>
              <a:t>    [else true]))</a:t>
            </a:r>
            <a:endParaRPr lang="en-US" sz="2400" b="1" dirty="0">
              <a:latin typeface="Consolas" pitchFamily="49" charset="0"/>
              <a:cs typeface="Consolas" pitchFamily="49" charset="0"/>
            </a:endParaRPr>
          </a:p>
        </p:txBody>
      </p:sp>
      <p:sp>
        <p:nvSpPr>
          <p:cNvPr id="4" name="Rectangle 3"/>
          <p:cNvSpPr/>
          <p:nvPr/>
        </p:nvSpPr>
        <p:spPr>
          <a:xfrm>
            <a:off x="4876800" y="5029200"/>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what's the strategy?</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Algorithm: if the </a:t>
            </a:r>
            <a:r>
              <a:rPr lang="en-US" b="1" dirty="0" err="1">
                <a:latin typeface="Consolas" pitchFamily="49" charset="0"/>
                <a:cs typeface="Consolas" pitchFamily="49" charset="0"/>
              </a:rPr>
              <a:t>sexp</a:t>
            </a:r>
            <a:r>
              <a:rPr lang="en-US" b="1" dirty="0">
                <a:latin typeface="Consolas" pitchFamily="49" charset="0"/>
                <a:cs typeface="Consolas" pitchFamily="49" charset="0"/>
              </a:rPr>
              <a:t> looks like a </a:t>
            </a:r>
            <a:r>
              <a:rPr lang="en-US" b="1" dirty="0" err="1">
                <a:latin typeface="Consolas" pitchFamily="49" charset="0"/>
                <a:cs typeface="Consolas" pitchFamily="49" charset="0"/>
              </a:rPr>
              <a:t>diffexp</a:t>
            </a:r>
            <a:r>
              <a:rPr lang="en-US" b="1" dirty="0">
                <a:latin typeface="Consolas" pitchFamily="49" charset="0"/>
                <a:cs typeface="Consolas" pitchFamily="49" charset="0"/>
              </a:rPr>
              <a:t> at the top level,</a:t>
            </a:r>
          </a:p>
          <a:p>
            <a:pPr>
              <a:buNone/>
            </a:pPr>
            <a:r>
              <a:rPr lang="en-US" b="1" dirty="0">
                <a:latin typeface="Consolas" pitchFamily="49" charset="0"/>
                <a:cs typeface="Consolas" pitchFamily="49" charset="0"/>
              </a:rPr>
              <a:t>;; recur, otherwise return false.  If either recursion fails, return</a:t>
            </a:r>
          </a:p>
          <a:p>
            <a:pPr>
              <a:buNone/>
            </a:pPr>
            <a:r>
              <a:rPr lang="en-US" b="1" dirty="0">
                <a:latin typeface="Consolas" pitchFamily="49" charset="0"/>
                <a:cs typeface="Consolas" pitchFamily="49" charset="0"/>
              </a:rPr>
              <a:t>;;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[(looks-like-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[else false]))</a:t>
            </a:r>
          </a:p>
          <a:p>
            <a:pPr>
              <a:buNone/>
            </a:pPr>
            <a:endParaRPr lang="en-US" b="1" dirty="0">
              <a:latin typeface="Consolas" pitchFamily="49" charset="0"/>
              <a:cs typeface="Consolas" pitchFamily="49" charset="0"/>
            </a:endParaRPr>
          </a:p>
        </p:txBody>
      </p:sp>
      <p:sp>
        <p:nvSpPr>
          <p:cNvPr id="5" name="Rectangle 4"/>
          <p:cNvSpPr/>
          <p:nvPr/>
        </p:nvSpPr>
        <p:spPr>
          <a:xfrm>
            <a:off x="5334000" y="4953000"/>
            <a:ext cx="35052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what strategy is this?  It doesn’t fit the template for </a:t>
            </a:r>
            <a:r>
              <a:rPr lang="en-US" sz="2000" dirty="0" err="1"/>
              <a:t>SexpOfAtom</a:t>
            </a:r>
            <a:r>
              <a:rPr lang="en-US" sz="2000" dirty="0"/>
              <a:t>.  It’s not even close.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lstStyle/>
          <a:p>
            <a:r>
              <a:rPr lang="en-US" dirty="0" smtClean="0"/>
              <a:t>We recurred on the </a:t>
            </a:r>
            <a:r>
              <a:rPr lang="en-US" dirty="0" err="1" smtClean="0"/>
              <a:t>subpieces</a:t>
            </a:r>
            <a:r>
              <a:rPr lang="en-US" dirty="0" smtClean="0"/>
              <a:t>, </a:t>
            </a:r>
            <a:r>
              <a:rPr lang="en-US" dirty="0" smtClean="0">
                <a:solidFill>
                  <a:srgbClr val="FF0000"/>
                </a:solidFill>
              </a:rPr>
              <a:t>but</a:t>
            </a:r>
          </a:p>
          <a:p>
            <a:pPr lvl="1"/>
            <a:r>
              <a:rPr lang="en-US" dirty="0" smtClean="0"/>
              <a:t>we didn't use the structural predicates</a:t>
            </a:r>
          </a:p>
          <a:p>
            <a:pPr lvl="1"/>
            <a:r>
              <a:rPr lang="en-US" dirty="0" smtClean="0"/>
              <a:t>we didn't recur on all of the </a:t>
            </a:r>
            <a:r>
              <a:rPr lang="en-US" dirty="0" err="1" smtClean="0"/>
              <a:t>subpieces</a:t>
            </a:r>
            <a:endParaRPr lang="en-US" dirty="0" smtClean="0"/>
          </a:p>
          <a:p>
            <a:r>
              <a:rPr lang="en-US" dirty="0" smtClean="0"/>
              <a:t>This is not structural decomposition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691238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a:bodyPr>
          <a:lstStyle/>
          <a:p>
            <a:r>
              <a:rPr lang="en-US" dirty="0" smtClean="0"/>
              <a:t>Sometimes problems don't fit neatly into the pattern of recursion on the sub-pieces of the data.</a:t>
            </a:r>
          </a:p>
          <a:p>
            <a:r>
              <a:rPr lang="en-US" dirty="0" smtClean="0"/>
              <a:t>In this module, we'll see some examples of problems like this, and introduce a new design strategy, </a:t>
            </a:r>
            <a:r>
              <a:rPr lang="en-US" i="1" dirty="0" smtClean="0">
                <a:solidFill>
                  <a:srgbClr val="FF0000"/>
                </a:solidFill>
              </a:rPr>
              <a:t>general recursion</a:t>
            </a:r>
            <a:r>
              <a:rPr lang="en-US" dirty="0" smtClean="0"/>
              <a:t>, to handle this.</a:t>
            </a:r>
          </a:p>
          <a:p>
            <a:r>
              <a:rPr lang="en-US" dirty="0" smtClean="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merge-sort</a:t>
            </a:r>
            <a:endParaRPr lang="en-US" dirty="0"/>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smtClean="0"/>
              <a:t>Divide the list in half, sort each half, and then</a:t>
            </a:r>
            <a:r>
              <a:rPr lang="en-US" dirty="0"/>
              <a:t> </a:t>
            </a:r>
            <a:r>
              <a:rPr lang="en-US" dirty="0" smtClean="0"/>
              <a:t>merge two sorted lists.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latin typeface="Consolas" pitchFamily="49" charset="0"/>
                <a:cs typeface="Consolas" pitchFamily="49" charset="0"/>
              </a:rPr>
              <a:t>;; merge :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SortedList</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merges its two arguments</a:t>
            </a:r>
          </a:p>
          <a:p>
            <a:pPr>
              <a:buNone/>
            </a:pPr>
            <a:r>
              <a:rPr lang="en-US" b="1" dirty="0" smtClean="0">
                <a:latin typeface="Consolas" pitchFamily="49" charset="0"/>
                <a:cs typeface="Consolas" pitchFamily="49" charset="0"/>
              </a:rPr>
              <a:t>;; strategy: structural decomposition on both arguments</a:t>
            </a:r>
          </a:p>
          <a:p>
            <a:pPr>
              <a:buNone/>
            </a:pPr>
            <a:r>
              <a:rPr lang="en-US" b="1" dirty="0" smtClean="0">
                <a:latin typeface="Consolas" pitchFamily="49" charset="0"/>
                <a:cs typeface="Consolas" pitchFamily="49" charset="0"/>
              </a:rPr>
              <a:t>;; (see book)</a:t>
            </a:r>
          </a:p>
          <a:p>
            <a:pPr>
              <a:buNone/>
            </a:pPr>
            <a:r>
              <a:rPr lang="en-US" b="1" dirty="0" smtClean="0">
                <a:latin typeface="Consolas" pitchFamily="49" charset="0"/>
                <a:cs typeface="Consolas" pitchFamily="49" charset="0"/>
              </a:rPr>
              <a:t>(define (merge lst1 lst2)</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lst1) lst2]</a:t>
            </a:r>
          </a:p>
          <a:p>
            <a:pPr>
              <a:buNone/>
            </a:pPr>
            <a:r>
              <a:rPr lang="en-US" b="1" dirty="0" smtClean="0">
                <a:latin typeface="Consolas" pitchFamily="49" charset="0"/>
                <a:cs typeface="Consolas" pitchFamily="49" charset="0"/>
              </a:rPr>
              <a:t>    [(empty? lst2) lst1]</a:t>
            </a:r>
          </a:p>
          <a:p>
            <a:pPr>
              <a:buNone/>
            </a:pPr>
            <a:r>
              <a:rPr lang="en-US" b="1" dirty="0" smtClean="0">
                <a:latin typeface="Consolas" pitchFamily="49" charset="0"/>
                <a:cs typeface="Consolas" pitchFamily="49" charset="0"/>
              </a:rPr>
              <a:t>    [else</a:t>
            </a:r>
          </a:p>
          <a:p>
            <a:pPr>
              <a:buNone/>
            </a:pPr>
            <a:r>
              <a:rPr lang="en-US" b="1" dirty="0" smtClean="0">
                <a:latin typeface="Consolas" pitchFamily="49" charset="0"/>
                <a:cs typeface="Consolas" pitchFamily="49" charset="0"/>
              </a:rPr>
              <a:t>     (if (&lt; (first lst1) (first lst2))</a:t>
            </a:r>
          </a:p>
          <a:p>
            <a:pPr>
              <a:buNone/>
            </a:pPr>
            <a:r>
              <a:rPr lang="en-US" b="1" dirty="0" smtClean="0">
                <a:latin typeface="Consolas" pitchFamily="49" charset="0"/>
                <a:cs typeface="Consolas" pitchFamily="49" charset="0"/>
              </a:rPr>
              <a:t>         (cons (first lst1)</a:t>
            </a:r>
          </a:p>
          <a:p>
            <a:pPr>
              <a:buNone/>
            </a:pPr>
            <a:r>
              <a:rPr lang="en-US" b="1" dirty="0" smtClean="0">
                <a:latin typeface="Consolas" pitchFamily="49" charset="0"/>
                <a:cs typeface="Consolas" pitchFamily="49" charset="0"/>
              </a:rPr>
              <a:t>               (merge (rest lst1) lst2))</a:t>
            </a:r>
          </a:p>
          <a:p>
            <a:pPr>
              <a:buNone/>
            </a:pPr>
            <a:r>
              <a:rPr lang="en-US" b="1" dirty="0" smtClean="0">
                <a:latin typeface="Consolas" pitchFamily="49" charset="0"/>
                <a:cs typeface="Consolas" pitchFamily="49" charset="0"/>
              </a:rPr>
              <a:t>         (cons (first lst2)</a:t>
            </a:r>
          </a:p>
          <a:p>
            <a:pPr>
              <a:buNone/>
            </a:pPr>
            <a:r>
              <a:rPr lang="en-US" b="1" dirty="0" smtClean="0">
                <a:latin typeface="Consolas" pitchFamily="49" charset="0"/>
                <a:cs typeface="Consolas" pitchFamily="49" charset="0"/>
              </a:rPr>
              <a:t>               (merge lst1 (rest lst2))))]))</a:t>
            </a:r>
            <a:endParaRPr lang="en-US" b="1" dirty="0">
              <a:latin typeface="Consolas" pitchFamily="49" charset="0"/>
              <a:cs typeface="Consolas" pitchFamily="49" charset="0"/>
            </a:endParaRPr>
          </a:p>
        </p:txBody>
      </p:sp>
      <p:sp>
        <p:nvSpPr>
          <p:cNvPr id="5" name="Rectangle 4"/>
          <p:cNvSpPr/>
          <p:nvPr/>
        </p:nvSpPr>
        <p:spPr>
          <a:xfrm>
            <a:off x="6248400" y="2514600"/>
            <a:ext cx="2781300" cy="2895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To define merge-sort, we start with </a:t>
            </a:r>
            <a:r>
              <a:rPr lang="en-US" b="1" dirty="0"/>
              <a:t>merge</a:t>
            </a:r>
            <a:r>
              <a:rPr lang="en-US" dirty="0"/>
              <a:t>, which merges two sorted lists of numbers.  This is one of the few places where we really need structural decomposition on two lists at once.  The textbook contains more information on this topic.</a:t>
            </a:r>
          </a:p>
        </p:txBody>
      </p:sp>
      <p:sp>
        <p:nvSpPr>
          <p:cNvPr id="6" name="Rectangle 5"/>
          <p:cNvSpPr/>
          <p:nvPr/>
        </p:nvSpPr>
        <p:spPr>
          <a:xfrm>
            <a:off x="4572000" y="5943600"/>
            <a:ext cx="4038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If the lists are of length n, this function takes time proportional to n.  We say that the time is 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merge-sort</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merge-sort : </a:t>
            </a:r>
            <a:r>
              <a:rPr lang="en-US" sz="2000" b="1" dirty="0" err="1" smtClean="0">
                <a:latin typeface="Consolas" pitchFamily="49" charset="0"/>
                <a:cs typeface="Consolas" pitchFamily="49" charset="0"/>
              </a:rPr>
              <a:t>ListOfNumber</a:t>
            </a:r>
            <a:r>
              <a:rPr lang="en-US" sz="2000" b="1" dirty="0" smtClean="0">
                <a:latin typeface="Consolas" pitchFamily="49" charset="0"/>
                <a:cs typeface="Consolas" pitchFamily="49" charset="0"/>
              </a:rPr>
              <a:t> -&gt; </a:t>
            </a:r>
            <a:r>
              <a:rPr lang="en-US" sz="2000" b="1" dirty="0" err="1" smtClean="0">
                <a:latin typeface="Consolas" pitchFamily="49" charset="0"/>
                <a:cs typeface="Consolas" pitchFamily="49" charset="0"/>
              </a:rPr>
              <a:t>SortedList</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(merge-sort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[(empty? (rest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a:t>
            </a:r>
          </a:p>
          <a:p>
            <a:pPr>
              <a:buNone/>
            </a:pPr>
            <a:r>
              <a:rPr lang="en-US" sz="2000" b="1" dirty="0" smtClean="0">
                <a:latin typeface="Consolas" pitchFamily="49" charset="0"/>
                <a:cs typeface="Consolas" pitchFamily="49" charset="0"/>
              </a:rPr>
              <a:t>      (local</a:t>
            </a:r>
          </a:p>
          <a:p>
            <a:pPr>
              <a:buNone/>
            </a:pPr>
            <a:r>
              <a:rPr lang="en-US" sz="2000" b="1" dirty="0" smtClean="0">
                <a:latin typeface="Consolas" pitchFamily="49" charset="0"/>
                <a:cs typeface="Consolas" pitchFamily="49" charset="0"/>
              </a:rPr>
              <a:t>       ((define evens (even-elements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(define odds  (odd-elements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(merge </a:t>
            </a:r>
          </a:p>
          <a:p>
            <a:pPr>
              <a:buNone/>
            </a:pPr>
            <a:r>
              <a:rPr lang="en-US" sz="2000" b="1" dirty="0" smtClean="0">
                <a:latin typeface="Consolas" pitchFamily="49" charset="0"/>
                <a:cs typeface="Consolas" pitchFamily="49" charset="0"/>
              </a:rPr>
              <a:t>        (merge-sort evens)</a:t>
            </a:r>
          </a:p>
          <a:p>
            <a:pPr>
              <a:buNone/>
            </a:pPr>
            <a:r>
              <a:rPr lang="en-US" sz="2000" b="1" dirty="0" smtClean="0">
                <a:latin typeface="Consolas" pitchFamily="49" charset="0"/>
                <a:cs typeface="Consolas" pitchFamily="49" charset="0"/>
              </a:rPr>
              <a:t>        (merge-sort odds)))]))</a:t>
            </a:r>
          </a:p>
          <a:p>
            <a:pPr>
              <a:buNone/>
            </a:pPr>
            <a:endParaRPr lang="en-US" sz="2000" b="1" dirty="0" smtClean="0">
              <a:latin typeface="Courier New" pitchFamily="49" charset="0"/>
              <a:cs typeface="Courier New" pitchFamily="49" charset="0"/>
            </a:endParaRPr>
          </a:p>
        </p:txBody>
      </p:sp>
      <p:sp>
        <p:nvSpPr>
          <p:cNvPr id="6" name="Rectangle 5"/>
          <p:cNvSpPr/>
          <p:nvPr/>
        </p:nvSpPr>
        <p:spPr>
          <a:xfrm>
            <a:off x="6477000" y="1981200"/>
            <a:ext cx="2743200" cy="3810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endParaRPr lang="en-US" sz="1600" dirty="0" smtClean="0"/>
          </a:p>
          <a:p>
            <a:endParaRPr lang="en-US" sz="1600" dirty="0" smtClean="0"/>
          </a:p>
          <a:p>
            <a:r>
              <a:rPr lang="en-US" sz="1600" dirty="0" smtClean="0"/>
              <a:t>Depending </a:t>
            </a:r>
            <a:r>
              <a:rPr lang="en-US" sz="1600" dirty="0"/>
              <a:t>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smtClean="0"/>
              <a:t>.</a:t>
            </a:r>
          </a:p>
          <a:p>
            <a:endParaRPr lang="en-US" sz="1600" dirty="0" smtClean="0"/>
          </a:p>
        </p:txBody>
      </p:sp>
      <p:sp>
        <p:nvSpPr>
          <p:cNvPr id="7" name="Rectangle 6"/>
          <p:cNvSpPr/>
          <p:nvPr/>
        </p:nvSpPr>
        <p:spPr>
          <a:xfrm>
            <a:off x="6477000" y="5943600"/>
            <a:ext cx="2667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a:t>
            </a:r>
            <a:r>
              <a:rPr lang="en-US" sz="1600" dirty="0" smtClean="0"/>
              <a:t>sorted results</a:t>
            </a: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3636176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for merge sort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b="1" dirty="0" smtClean="0"/>
              <a:t>)</a:t>
            </a:r>
            <a:r>
              <a:rPr lang="en-US" dirty="0" smtClean="0"/>
              <a:t>.</a:t>
            </a:r>
            <a:endParaRPr lang="en-US" dirty="0"/>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a:t>
            </a:r>
            <a:r>
              <a:rPr lang="en-US" dirty="0" smtClean="0"/>
              <a:t>the two </a:t>
            </a:r>
            <a:r>
              <a:rPr lang="en-US" dirty="0" err="1" smtClean="0"/>
              <a:t>sublists</a:t>
            </a:r>
            <a:r>
              <a:rPr lang="en-US" dirty="0"/>
              <a:t>, plus the </a:t>
            </a:r>
            <a:r>
              <a:rPr lang="en-US" dirty="0" smtClean="0"/>
              <a:t>time </a:t>
            </a:r>
            <a:r>
              <a:rPr lang="en-US" b="1" dirty="0" smtClean="0"/>
              <a:t>O(n</a:t>
            </a:r>
            <a:r>
              <a:rPr lang="en-US" b="1" dirty="0"/>
              <a:t>) </a:t>
            </a:r>
            <a:r>
              <a:rPr lang="en-US" dirty="0"/>
              <a:t>of splitting the list and merging the two results</a:t>
            </a:r>
            <a:r>
              <a:rPr lang="en-US" dirty="0" smtClean="0"/>
              <a:t>:</a:t>
            </a:r>
            <a:endParaRPr lang="en-US" dirty="0"/>
          </a:p>
          <a:p>
            <a:r>
              <a:rPr lang="en-US" dirty="0" smtClean="0"/>
              <a:t>So the overall time is</a:t>
            </a:r>
          </a:p>
          <a:p>
            <a:pPr marL="0" indent="0" algn="ctr">
              <a:buNone/>
            </a:pPr>
            <a:r>
              <a:rPr lang="en-US" b="1" dirty="0" smtClean="0"/>
              <a:t>T(n</a:t>
            </a:r>
            <a:r>
              <a:rPr lang="en-US" b="1" dirty="0"/>
              <a:t>) = 2*T(n/2) + O(n</a:t>
            </a:r>
            <a:r>
              <a:rPr lang="en-US" b="1" dirty="0" smtClean="0"/>
              <a:t>)</a:t>
            </a:r>
            <a:endParaRPr lang="en-US" b="1" dirty="0"/>
          </a:p>
          <a:p>
            <a:r>
              <a:rPr lang="en-US" dirty="0"/>
              <a:t>When you take algorithms, you will learn that all this implies that </a:t>
            </a:r>
            <a:r>
              <a:rPr lang="en-US" b="1" dirty="0"/>
              <a:t>T(n) = O(n log n).  </a:t>
            </a:r>
            <a:r>
              <a:rPr lang="en-US" dirty="0"/>
              <a:t>This is better than an insertion sort, which takes </a:t>
            </a:r>
            <a:r>
              <a:rPr lang="en-US" b="1" dirty="0"/>
              <a:t>O(n^2</a:t>
            </a:r>
            <a:r>
              <a:rPr lang="en-US" b="1" dirty="0" smtClean="0"/>
              <a:t>)</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23158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normAutofit/>
          </a:bodyPr>
          <a:lstStyle/>
          <a:p>
            <a:r>
              <a:rPr lang="en-US" dirty="0" smtClean="0"/>
              <a:t>Merge-sort did something very different: it recurs on two things, neither of which is </a:t>
            </a:r>
            <a:r>
              <a:rPr lang="en-US" b="1" dirty="0" smtClean="0"/>
              <a:t>(rest </a:t>
            </a:r>
            <a:r>
              <a:rPr lang="en-US" b="1" dirty="0" err="1" smtClean="0"/>
              <a:t>lon</a:t>
            </a:r>
            <a:r>
              <a:rPr lang="en-US" b="1" dirty="0" smtClean="0"/>
              <a:t>)</a:t>
            </a:r>
            <a:r>
              <a:rPr lang="en-US" dirty="0" smtClean="0"/>
              <a:t> .</a:t>
            </a:r>
          </a:p>
          <a:p>
            <a:r>
              <a:rPr lang="en-US" dirty="0" smtClean="0"/>
              <a:t>We recurred on </a:t>
            </a:r>
          </a:p>
          <a:p>
            <a:pPr lvl="1"/>
            <a:r>
              <a:rPr lang="en-US" b="1" dirty="0" smtClean="0">
                <a:latin typeface="Consolas" pitchFamily="49" charset="0"/>
                <a:cs typeface="Consolas" pitchFamily="49" charset="0"/>
              </a:rPr>
              <a:t>(even-elements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lvl="1"/>
            <a:r>
              <a:rPr lang="en-US" b="1" dirty="0" smtClean="0">
                <a:latin typeface="Consolas" pitchFamily="49" charset="0"/>
                <a:cs typeface="Consolas" pitchFamily="49" charset="0"/>
              </a:rPr>
              <a:t>(odd-elements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r>
              <a:rPr lang="en-US" dirty="0" smtClean="0"/>
              <a:t>Neither of these is a </a:t>
            </a:r>
            <a:r>
              <a:rPr lang="en-US" dirty="0" err="1" smtClean="0"/>
              <a:t>sublist</a:t>
            </a:r>
            <a:r>
              <a:rPr lang="en-US" dirty="0" smtClean="0"/>
              <a:t> of </a:t>
            </a:r>
            <a:r>
              <a:rPr lang="en-US" dirty="0" err="1" smtClean="0"/>
              <a:t>lst</a:t>
            </a:r>
            <a:r>
              <a:rPr lang="en-US" dirty="0" smtClean="0"/>
              <a:t> </a:t>
            </a:r>
          </a:p>
          <a:p>
            <a:pPr lvl="1"/>
            <a:r>
              <a:rPr lang="en-US" dirty="0" smtClean="0"/>
              <a:t>We didn't follow the data definition!</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should now be able to</a:t>
            </a:r>
          </a:p>
          <a:p>
            <a:pPr lvl="1"/>
            <a:r>
              <a:rPr lang="en-US" dirty="0" smtClean="0"/>
              <a:t>identify two common algorithms that do not fit into the pattern of structural decomposition + accumulator</a:t>
            </a:r>
          </a:p>
          <a:p>
            <a:pPr lvl="1"/>
            <a:r>
              <a:rPr lang="en-US" dirty="0" smtClean="0"/>
              <a:t>explain why they can't be made to fit the pattern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2714929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dirty="0" smtClean="0"/>
              <a:t>Do the Guided Practice 8.1</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822263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Recursion is more powerful than structural decomposition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Functions written using structural decomposition are guaranteed to halt with an answer, but general recursion allows you to write functions that don't always halt</a:t>
            </a:r>
            <a:r>
              <a:rPr lang="en-US" dirty="0" smtClean="0"/>
              <a:t>.</a:t>
            </a:r>
          </a:p>
          <a:p>
            <a:r>
              <a:rPr lang="en-US" dirty="0" smtClean="0"/>
              <a:t>So every time we write a function using general recursion, we need to provide a </a:t>
            </a:r>
            <a:r>
              <a:rPr lang="en-US" i="1" dirty="0" smtClean="0">
                <a:solidFill>
                  <a:srgbClr val="FF0000"/>
                </a:solidFill>
              </a:rPr>
              <a:t>termination argument</a:t>
            </a:r>
            <a:r>
              <a:rPr lang="en-US" dirty="0" smtClean="0"/>
              <a:t> that explains why the function really does halt</a:t>
            </a:r>
          </a:p>
          <a:p>
            <a:pPr lvl="1"/>
            <a:r>
              <a:rPr lang="en-US" dirty="0" smtClean="0"/>
              <a:t>or else warn the user that it may not halt.</a:t>
            </a:r>
          </a:p>
          <a:p>
            <a:pPr lvl="1"/>
            <a:r>
              <a:rPr lang="en-US" dirty="0" smtClean="0"/>
              <a:t>easiest way to make a termination argument is by supplying a </a:t>
            </a:r>
            <a:r>
              <a:rPr lang="en-US" i="1" dirty="0" smtClean="0">
                <a:solidFill>
                  <a:srgbClr val="FF0000"/>
                </a:solidFill>
              </a:rPr>
              <a:t>halting measure</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115433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6362699" y="4984519"/>
            <a:ext cx="19050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Over Data Representations*</a:t>
            </a:r>
            <a:endParaRPr lang="en-US" dirty="0"/>
          </a:p>
        </p:txBody>
      </p:sp>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 Composition</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Structural Decomposition</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Generalization</a:t>
              </a:r>
              <a:endParaRPr lang="en-US" dirty="0"/>
            </a:p>
          </p:txBody>
        </p:sp>
        <p:sp>
          <p:nvSpPr>
            <p:cNvPr id="38" name="Rounded Rectangle 37"/>
            <p:cNvSpPr/>
            <p:nvPr/>
          </p:nvSpPr>
          <p:spPr>
            <a:xfrm>
              <a:off x="2598691" y="478284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General Recursion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Communication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49" idx="0"/>
          </p:cNvCxnSpPr>
          <p:nvPr/>
        </p:nvCxnSpPr>
        <p:spPr>
          <a:xfrm flipH="1">
            <a:off x="7315199" y="4711236"/>
            <a:ext cx="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9" idx="2"/>
            <a:endCxn id="44" idx="0"/>
          </p:cNvCxnSpPr>
          <p:nvPr/>
        </p:nvCxnSpPr>
        <p:spPr>
          <a:xfrm>
            <a:off x="7315199" y="5517919"/>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28" idx="3"/>
            <a:endCxn id="7" idx="1"/>
          </p:cNvCxnSpPr>
          <p:nvPr/>
        </p:nvCxnSpPr>
        <p:spPr>
          <a:xfrm flipV="1">
            <a:off x="5486400" y="2024487"/>
            <a:ext cx="914400" cy="20167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
        <p:nvSpPr>
          <p:cNvPr id="10" name="TextBox 9"/>
          <p:cNvSpPr txBox="1"/>
          <p:nvPr/>
        </p:nvSpPr>
        <p:spPr>
          <a:xfrm>
            <a:off x="4876800" y="6348968"/>
            <a:ext cx="3515129" cy="369332"/>
          </a:xfrm>
          <a:prstGeom prst="rect">
            <a:avLst/>
          </a:prstGeom>
          <a:noFill/>
        </p:spPr>
        <p:txBody>
          <a:bodyPr wrap="none" rtlCol="0">
            <a:spAutoFit/>
          </a:bodyPr>
          <a:lstStyle/>
          <a:p>
            <a:r>
              <a:rPr lang="en-US" dirty="0" smtClean="0"/>
              <a:t>* we’ll touch on these topics briefly</a:t>
            </a:r>
            <a:endParaRPr lang="en-US" dirty="0"/>
          </a:p>
        </p:txBody>
      </p:sp>
    </p:spTree>
    <p:extLst>
      <p:ext uri="{BB962C8B-B14F-4D97-AF65-F5344CB8AC3E}">
        <p14:creationId xmlns:p14="http://schemas.microsoft.com/office/powerpoint/2010/main" val="1633958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the student should be able to</a:t>
            </a:r>
          </a:p>
          <a:p>
            <a:pPr lvl="1"/>
            <a:r>
              <a:rPr lang="en-US" dirty="0" smtClean="0"/>
              <a:t>identify two common algorithms that do not fit into the pattern of structural decomposition + accumulator</a:t>
            </a:r>
          </a:p>
          <a:p>
            <a:pPr lvl="1"/>
            <a:r>
              <a:rPr lang="en-US" dirty="0" smtClean="0"/>
              <a:t>explain why they can't be made to fit the pattern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122417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decode</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pPr>
              <a:buNone/>
            </a:pPr>
            <a:r>
              <a:rPr lang="en-US" sz="2800" b="1" dirty="0" smtClean="0">
                <a:latin typeface="Consolas" pitchFamily="49" charset="0"/>
                <a:cs typeface="Consolas" pitchFamily="49" charset="0"/>
              </a:rPr>
              <a:t>(define-</a:t>
            </a:r>
            <a:r>
              <a:rPr lang="en-US" sz="2800" b="1" dirty="0" err="1" smtClean="0">
                <a:latin typeface="Consolas" pitchFamily="49" charset="0"/>
                <a:cs typeface="Consolas" pitchFamily="49" charset="0"/>
              </a:rPr>
              <a:t>struct</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(exp1 exp2))</a:t>
            </a:r>
          </a:p>
          <a:p>
            <a:pPr>
              <a:buNone/>
            </a:pP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A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is either</a:t>
            </a:r>
          </a:p>
          <a:p>
            <a:pPr>
              <a:buNone/>
            </a:pPr>
            <a:r>
              <a:rPr lang="en-US" sz="2800" b="1" dirty="0" smtClean="0">
                <a:latin typeface="Consolas" pitchFamily="49" charset="0"/>
                <a:cs typeface="Consolas" pitchFamily="49" charset="0"/>
              </a:rPr>
              <a:t>;; -- a Number</a:t>
            </a:r>
          </a:p>
          <a:p>
            <a:pPr>
              <a:buNone/>
            </a:pPr>
            <a:r>
              <a:rPr lang="en-US" sz="2800" b="1" dirty="0" smtClean="0">
                <a:latin typeface="Consolas" pitchFamily="49" charset="0"/>
                <a:cs typeface="Consolas" pitchFamily="49" charset="0"/>
              </a:rPr>
              <a:t>;; -- (make-</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4" name="Rectangle 3"/>
          <p:cNvSpPr/>
          <p:nvPr/>
        </p:nvSpPr>
        <p:spPr>
          <a:xfrm>
            <a:off x="4608286" y="4648200"/>
            <a:ext cx="4234544" cy="179977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2 4)</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endParaRPr lang="en-US" sz="2400" b="1" dirty="0">
              <a:latin typeface="Consolas" pitchFamily="49" charset="0"/>
              <a:cs typeface="Consolas" pitchFamily="49" charset="0"/>
            </a:endParaRPr>
          </a:p>
        </p:txBody>
      </p:sp>
      <p:sp>
        <p:nvSpPr>
          <p:cNvPr id="4" name="Rectangle 3"/>
          <p:cNvSpPr/>
          <p:nvPr/>
        </p:nvSpPr>
        <p:spPr>
          <a:xfrm>
            <a:off x="3962400" y="4981074"/>
            <a:ext cx="43434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a:t>
            </a:r>
            <a:r>
              <a:rPr lang="en-US" sz="2000" dirty="0" smtClean="0"/>
              <a:t>is </a:t>
            </a:r>
            <a:r>
              <a:rPr lang="en-US" sz="2000" dirty="0"/>
              <a:t>tedious at best.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very human-friendly...</a:t>
            </a:r>
            <a:endParaRPr lang="en-US" dirty="0"/>
          </a:p>
        </p:txBody>
      </p:sp>
      <p:sp>
        <p:nvSpPr>
          <p:cNvPr id="3" name="Content Placeholder 2"/>
          <p:cNvSpPr>
            <a:spLocks noGrp="1"/>
          </p:cNvSpPr>
          <p:nvPr>
            <p:ph idx="1"/>
          </p:nvPr>
        </p:nvSpPr>
        <p:spPr/>
        <p:txBody>
          <a:bodyPr/>
          <a:lstStyle/>
          <a:p>
            <a:r>
              <a:rPr lang="en-US" dirty="0" smtClean="0"/>
              <a:t>How about using more  Scheme-like notation,  </a:t>
            </a:r>
            <a:r>
              <a:rPr lang="en-US" dirty="0" err="1" smtClean="0"/>
              <a:t>eg</a:t>
            </a:r>
            <a:r>
              <a:rPr lang="en-US" dirty="0" smtClean="0"/>
              <a:t>:</a:t>
            </a:r>
          </a:p>
          <a:p>
            <a:endParaRPr lang="en-US" dirty="0" smtClean="0"/>
          </a:p>
          <a:p>
            <a:pPr>
              <a:buNone/>
            </a:pP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a:t>
            </a:r>
          </a:p>
          <a:p>
            <a:pPr>
              <a:buNone/>
            </a:pPr>
            <a:r>
              <a:rPr lang="en-US" b="1" dirty="0" smtClean="0">
                <a:latin typeface="Consolas" pitchFamily="49" charset="0"/>
                <a:cs typeface="Consolas" pitchFamily="49" charset="0"/>
              </a:rPr>
              <a:t>(- (- 2 4) (- 3 5))</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convert from human-friendly notation to </a:t>
            </a:r>
            <a:r>
              <a:rPr lang="en-US" dirty="0" err="1" smtClean="0"/>
              <a:t>diffexps</a:t>
            </a:r>
            <a:r>
              <a:rPr lang="en-US" dirty="0" smtClean="0"/>
              <a:t>.</a:t>
            </a:r>
            <a:endParaRPr lang="en-US" dirty="0"/>
          </a:p>
        </p:txBody>
      </p:sp>
      <p:sp>
        <p:nvSpPr>
          <p:cNvPr id="3" name="Content Placeholder 2"/>
          <p:cNvSpPr>
            <a:spLocks noGrp="1"/>
          </p:cNvSpPr>
          <p:nvPr>
            <p:ph idx="1"/>
          </p:nvPr>
        </p:nvSpPr>
        <p:spPr/>
        <p:txBody>
          <a:bodyPr/>
          <a:lstStyle/>
          <a:p>
            <a:r>
              <a:rPr lang="en-US" dirty="0" smtClean="0"/>
              <a:t>Info analysis:</a:t>
            </a:r>
          </a:p>
          <a:p>
            <a:pPr lvl="1"/>
            <a:r>
              <a:rPr lang="en-US" dirty="0" smtClean="0"/>
              <a:t>what's  the input?   </a:t>
            </a:r>
          </a:p>
          <a:p>
            <a:pPr lvl="1"/>
            <a:r>
              <a:rPr lang="en-US" dirty="0" smtClean="0"/>
              <a:t>answer: S-expressions containing numbers and symbols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10422</TotalTime>
  <Words>2022</Words>
  <Application>Microsoft Office PowerPoint</Application>
  <PresentationFormat>On-screen Show (4:3)</PresentationFormat>
  <Paragraphs>297</Paragraphs>
  <Slides>26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CMMI10</vt:lpstr>
      <vt:lpstr>CMR10</vt:lpstr>
      <vt:lpstr>CMSY10ORIG</vt:lpstr>
      <vt:lpstr>Consolas</vt:lpstr>
      <vt:lpstr>Courier New</vt:lpstr>
      <vt:lpstr>Office Theme</vt:lpstr>
      <vt:lpstr>Sometimes Structural Recursion Isn't Enough</vt:lpstr>
      <vt:lpstr>Module Introduction</vt:lpstr>
      <vt:lpstr>General Recursion is more powerful than structural decomposition</vt:lpstr>
      <vt:lpstr>PowerPoint Presentation</vt:lpstr>
      <vt:lpstr>Learning Objectives</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But wait: what's the strategy?</vt:lpstr>
      <vt:lpstr>Something new happened here</vt:lpstr>
      <vt:lpstr>Another example: merge-sort</vt:lpstr>
      <vt:lpstr>merge</vt:lpstr>
      <vt:lpstr>merge-sort</vt:lpstr>
      <vt:lpstr>Running time for merge sort</vt:lpstr>
      <vt:lpstr>Something new happened here</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138</cp:revision>
  <dcterms:created xsi:type="dcterms:W3CDTF">2010-06-24T16:22:15Z</dcterms:created>
  <dcterms:modified xsi:type="dcterms:W3CDTF">2015-09-30T21:19:31Z</dcterms:modified>
</cp:coreProperties>
</file>