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5" r:id="rId3"/>
    <p:sldId id="329" r:id="rId4"/>
    <p:sldId id="330" r:id="rId5"/>
    <p:sldId id="298" r:id="rId6"/>
    <p:sldId id="331" r:id="rId7"/>
    <p:sldId id="332" r:id="rId8"/>
    <p:sldId id="322" r:id="rId9"/>
    <p:sldId id="323" r:id="rId10"/>
    <p:sldId id="324" r:id="rId11"/>
    <p:sldId id="325" r:id="rId12"/>
    <p:sldId id="326" r:id="rId13"/>
    <p:sldId id="327" r:id="rId14"/>
    <p:sldId id="328" r:id="rId15"/>
    <p:sldId id="333" r:id="rId16"/>
    <p:sldId id="334" r:id="rId17"/>
    <p:sldId id="335" r:id="rId18"/>
    <p:sldId id="337" r:id="rId19"/>
    <p:sldId id="338" r:id="rId20"/>
    <p:sldId id="301" r:id="rId21"/>
    <p:sldId id="306" r:id="rId22"/>
    <p:sldId id="290" r:id="rId23"/>
    <p:sldId id="339" r:id="rId24"/>
    <p:sldId id="340" r:id="rId25"/>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1" autoAdjust="0"/>
    <p:restoredTop sz="80702" autoAdjust="0"/>
  </p:normalViewPr>
  <p:slideViewPr>
    <p:cSldViewPr>
      <p:cViewPr varScale="1">
        <p:scale>
          <a:sx n="95" d="100"/>
          <a:sy n="95" d="100"/>
        </p:scale>
        <p:origin x="181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1524762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1922615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392579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2283689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1253102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a:t>
            </a:fld>
            <a:endParaRPr lang="en-US"/>
          </a:p>
        </p:txBody>
      </p:sp>
    </p:spTree>
    <p:extLst>
      <p:ext uri="{BB962C8B-B14F-4D97-AF65-F5344CB8AC3E}">
        <p14:creationId xmlns:p14="http://schemas.microsoft.com/office/powerpoint/2010/main" val="125310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164488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a:t>
            </a:fld>
            <a:endParaRPr lang="en-US"/>
          </a:p>
        </p:txBody>
      </p:sp>
    </p:spTree>
    <p:extLst>
      <p:ext uri="{BB962C8B-B14F-4D97-AF65-F5344CB8AC3E}">
        <p14:creationId xmlns:p14="http://schemas.microsoft.com/office/powerpoint/2010/main" val="730332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730332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4005879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1408616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1797769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1668130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CC7955-ABF6-4231-9900-E4F8E50D5A33}" type="datetime1">
              <a:rPr lang="en-US" smtClean="0"/>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0AC4F-D116-4FA5-9360-094BEBCBDE84}" type="datetime1">
              <a:rPr lang="en-US" smtClean="0"/>
              <a:t>10/19/2014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7B36F-DEEB-461F-8BEF-F7DCC38C94C6}" type="datetime1">
              <a:rPr lang="en-US" smtClean="0"/>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324921-14A4-4AFE-A7D9-2B8552710897}" type="datetime1">
              <a:rPr lang="en-US" smtClean="0"/>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8BD31B-4FB0-49A1-9E75-8C5C1E7BA0C8}" type="datetime1">
              <a:rPr lang="en-US" smtClean="0"/>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092839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79989F-F896-42C4-97DC-CFEB37434B60}" type="datetime1">
              <a:rPr lang="en-US" smtClean="0"/>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73EBF7-CF96-42B0-8564-ADA5177DA5C5}" type="datetime1">
              <a:rPr lang="en-US" smtClean="0"/>
              <a:t>10/19/2014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CCCDCB-E14B-4AE8-B8BC-7D27049B4D85}" type="datetime1">
              <a:rPr lang="en-US" smtClean="0"/>
              <a:t>10/19/2014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32F4C3-BF5A-4F54-8592-29997D1A925A}" type="datetime1">
              <a:rPr lang="en-US" smtClean="0"/>
              <a:t>10/19/2014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BE095-9C84-4D06-B148-A1262F576720}" type="datetime1">
              <a:rPr lang="en-US" smtClean="0"/>
              <a:t>10/19/2014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00F81F-B164-4F85-BF16-614775CC63AF}" type="datetime1">
              <a:rPr lang="en-US" smtClean="0"/>
              <a:t>10/19/2014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DA73FC-8A94-4316-86F4-13D2A3F38FA1}" type="datetime1">
              <a:rPr lang="en-US" smtClean="0"/>
              <a:t>10/19/2014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492BD-6A9C-48FC-AC76-0B4FE11194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Introducing General Recursion</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8.2</a:t>
            </a:r>
          </a:p>
          <a:p>
            <a:endParaRPr lang="en-US" dirty="0" smtClean="0"/>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6" name="Group 5"/>
          <p:cNvGrpSpPr/>
          <p:nvPr/>
        </p:nvGrpSpPr>
        <p:grpSpPr>
          <a:xfrm>
            <a:off x="120650" y="6314759"/>
            <a:ext cx="8902700" cy="400110"/>
            <a:chOff x="120650" y="6314759"/>
            <a:chExt cx="8902700" cy="400110"/>
          </a:xfrm>
        </p:grpSpPr>
        <p:pic>
          <p:nvPicPr>
            <p:cNvPr id="7" name="Picture 6"/>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8" name="TextBox 7"/>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for a list of </a:t>
            </a:r>
            <a:r>
              <a:rPr lang="en-US" dirty="0" err="1" smtClean="0"/>
              <a:t>subproblems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latin typeface="Consolas" pitchFamily="49" charset="0"/>
                <a:cs typeface="Consolas" pitchFamily="49" charset="0"/>
              </a:rPr>
              <a:t>;; solve : Problem -&gt; Solution</a:t>
            </a:r>
          </a:p>
          <a:p>
            <a:pPr marL="0" indent="0">
              <a:buNone/>
            </a:pPr>
            <a:r>
              <a:rPr lang="en-US" b="1" dirty="0">
                <a:latin typeface="Consolas" pitchFamily="49" charset="0"/>
                <a:cs typeface="Consolas" pitchFamily="49" charset="0"/>
              </a:rPr>
              <a:t>;; purpose statement...</a:t>
            </a:r>
          </a:p>
          <a:p>
            <a:pPr marL="0" indent="0">
              <a:buNone/>
            </a:pPr>
            <a:r>
              <a:rPr lang="en-US" b="1" dirty="0">
                <a:latin typeface="Consolas" pitchFamily="49" charset="0"/>
                <a:cs typeface="Consolas" pitchFamily="49" charset="0"/>
              </a:rPr>
              <a:t>;; examples ...</a:t>
            </a:r>
          </a:p>
          <a:p>
            <a:pPr marL="0" indent="0">
              <a:buNone/>
            </a:pPr>
            <a:r>
              <a:rPr lang="en-US" b="1" dirty="0">
                <a:solidFill>
                  <a:srgbClr val="FF0000"/>
                </a:solidFill>
                <a:latin typeface="Consolas" pitchFamily="49" charset="0"/>
                <a:cs typeface="Consolas" pitchFamily="49" charset="0"/>
              </a:rPr>
              <a:t>;; TERMINATION ARGUMENT: explain how each of the problems in</a:t>
            </a:r>
          </a:p>
          <a:p>
            <a:pPr marL="0" indent="0">
              <a:buNone/>
            </a:pPr>
            <a:r>
              <a:rPr lang="en-US" b="1" dirty="0">
                <a:solidFill>
                  <a:srgbClr val="FF0000"/>
                </a:solidFill>
                <a:latin typeface="Consolas" pitchFamily="49" charset="0"/>
                <a:cs typeface="Consolas" pitchFamily="49" charset="0"/>
              </a:rPr>
              <a:t>;; new-problems is easier than problem </a:t>
            </a:r>
          </a:p>
          <a:p>
            <a:pPr marL="0" indent="0">
              <a:buNone/>
            </a:pPr>
            <a:r>
              <a:rPr lang="en-US" b="1" dirty="0">
                <a:latin typeface="Consolas" pitchFamily="49" charset="0"/>
                <a:cs typeface="Consolas" pitchFamily="49" charset="0"/>
              </a:rPr>
              <a:t>(define (solve problem)</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    [(trivial1? problem) (trivial-solution1 problem)]</a:t>
            </a:r>
          </a:p>
          <a:p>
            <a:pPr marL="0" indent="0">
              <a:buNone/>
            </a:pPr>
            <a:r>
              <a:rPr lang="en-US" b="1" dirty="0">
                <a:latin typeface="Consolas" pitchFamily="49" charset="0"/>
                <a:cs typeface="Consolas" pitchFamily="49" charset="0"/>
              </a:rPr>
              <a:t>    [(trivial2? problem) (trivial-solution2 problem)]</a:t>
            </a:r>
          </a:p>
          <a:p>
            <a:pPr marL="0" indent="0">
              <a:buNone/>
            </a:pPr>
            <a:r>
              <a:rPr lang="en-US" b="1" dirty="0">
                <a:latin typeface="Consolas" pitchFamily="49" charset="0"/>
                <a:cs typeface="Consolas" pitchFamily="49" charset="0"/>
              </a:rPr>
              <a:t>    [(difficult? problem)</a:t>
            </a:r>
          </a:p>
          <a:p>
            <a:pPr marL="0" indent="0">
              <a:buNone/>
            </a:pPr>
            <a:r>
              <a:rPr lang="en-US" b="1" dirty="0">
                <a:latin typeface="Consolas" pitchFamily="49" charset="0"/>
                <a:cs typeface="Consolas" pitchFamily="49" charset="0"/>
              </a:rPr>
              <a:t>     (local</a:t>
            </a:r>
          </a:p>
          <a:p>
            <a:pPr marL="0" indent="0">
              <a:buNone/>
            </a:pPr>
            <a:r>
              <a:rPr lang="en-US" b="1" dirty="0">
                <a:latin typeface="Consolas" pitchFamily="49" charset="0"/>
                <a:cs typeface="Consolas" pitchFamily="49" charset="0"/>
              </a:rPr>
              <a:t>       ((define new-problems (generate-</a:t>
            </a:r>
            <a:r>
              <a:rPr lang="en-US" b="1" dirty="0" err="1">
                <a:latin typeface="Consolas" pitchFamily="49" charset="0"/>
                <a:cs typeface="Consolas" pitchFamily="49" charset="0"/>
              </a:rPr>
              <a:t>subproblems</a:t>
            </a:r>
            <a:r>
              <a:rPr lang="en-US" b="1" dirty="0">
                <a:latin typeface="Consolas" pitchFamily="49" charset="0"/>
                <a:cs typeface="Consolas" pitchFamily="49" charset="0"/>
              </a:rPr>
              <a:t> problem)))</a:t>
            </a:r>
          </a:p>
          <a:p>
            <a:pPr marL="0" indent="0">
              <a:buNone/>
            </a:pPr>
            <a:r>
              <a:rPr lang="en-US" b="1" dirty="0">
                <a:latin typeface="Consolas" pitchFamily="49" charset="0"/>
                <a:cs typeface="Consolas" pitchFamily="49" charset="0"/>
              </a:rPr>
              <a:t>       (combine-list-of-solutions</a:t>
            </a:r>
          </a:p>
          <a:p>
            <a:pPr marL="0" indent="0">
              <a:buNone/>
            </a:pPr>
            <a:r>
              <a:rPr lang="en-US" b="1" dirty="0">
                <a:latin typeface="Consolas" pitchFamily="49" charset="0"/>
                <a:cs typeface="Consolas" pitchFamily="49" charset="0"/>
              </a:rPr>
              <a:t>        (map solve new-problems)))]))</a:t>
            </a:r>
          </a:p>
        </p:txBody>
      </p:sp>
      <p:sp>
        <p:nvSpPr>
          <p:cNvPr id="4" name="Rectangle 3"/>
          <p:cNvSpPr/>
          <p:nvPr/>
        </p:nvSpPr>
        <p:spPr>
          <a:xfrm>
            <a:off x="3581400" y="5791200"/>
            <a:ext cx="5562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 variation in which we divide our original problem into a whole list of </a:t>
            </a:r>
            <a:r>
              <a:rPr lang="en-US" dirty="0" err="1"/>
              <a:t>subproblems</a:t>
            </a:r>
            <a:r>
              <a:rPr lang="en-US" dirty="0"/>
              <a:t>, and combine the list of solutions to get a solution to the original problem.</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3542880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Termination Argument</a:t>
            </a:r>
            <a:endParaRPr lang="en-US" dirty="0"/>
          </a:p>
        </p:txBody>
      </p:sp>
      <p:sp>
        <p:nvSpPr>
          <p:cNvPr id="3" name="Content Placeholder 2"/>
          <p:cNvSpPr>
            <a:spLocks noGrp="1"/>
          </p:cNvSpPr>
          <p:nvPr>
            <p:ph idx="1"/>
          </p:nvPr>
        </p:nvSpPr>
        <p:spPr/>
        <p:txBody>
          <a:bodyPr>
            <a:normAutofit/>
          </a:bodyPr>
          <a:lstStyle/>
          <a:p>
            <a:r>
              <a:rPr lang="en-US" dirty="0" smtClean="0"/>
              <a:t>New required piece of the function header.</a:t>
            </a:r>
          </a:p>
          <a:p>
            <a:r>
              <a:rPr lang="en-US" dirty="0" smtClean="0"/>
              <a:t>Explains how each of the </a:t>
            </a:r>
            <a:r>
              <a:rPr lang="en-US" dirty="0" err="1" smtClean="0"/>
              <a:t>subproblems</a:t>
            </a:r>
            <a:r>
              <a:rPr lang="en-US" dirty="0" smtClean="0"/>
              <a:t> are easier than the original</a:t>
            </a:r>
          </a:p>
          <a:p>
            <a:pPr lvl="1"/>
            <a:r>
              <a:rPr lang="en-US" dirty="0" smtClean="0"/>
              <a:t>You get to say what “easier” means</a:t>
            </a:r>
          </a:p>
          <a:p>
            <a:r>
              <a:rPr lang="en-US" dirty="0" smtClean="0"/>
              <a:t>But how do you explain this?</a:t>
            </a:r>
          </a:p>
          <a:p>
            <a:r>
              <a:rPr lang="en-US" dirty="0" smtClean="0"/>
              <a:t>Usually this takes the form of a </a:t>
            </a:r>
            <a:r>
              <a:rPr lang="en-US" i="1" dirty="0" smtClean="0">
                <a:solidFill>
                  <a:srgbClr val="FF0000"/>
                </a:solidFill>
              </a:rPr>
              <a:t>halting measure</a:t>
            </a:r>
            <a:r>
              <a:rPr lang="en-US" i="1" dirty="0" smtClean="0"/>
              <a:t>.</a:t>
            </a:r>
            <a:endParaRPr lang="en-US" i="1" dirty="0" smtClean="0">
              <a:solidFill>
                <a:srgbClr val="FF0000"/>
              </a:solidFill>
            </a:endParaRPr>
          </a:p>
          <a:p>
            <a:pPr>
              <a:buNone/>
            </a:pP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1265750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Halting Measure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halting measure is an integer-valued quantity that can't be less than zero, and which </a:t>
            </a:r>
            <a:r>
              <a:rPr lang="en-US" dirty="0">
                <a:solidFill>
                  <a:srgbClr val="FF0000"/>
                </a:solidFill>
              </a:rPr>
              <a:t>decreases</a:t>
            </a:r>
            <a:r>
              <a:rPr lang="en-US" dirty="0"/>
              <a:t> at each recursive call in your function</a:t>
            </a:r>
            <a:r>
              <a:rPr lang="en-US" dirty="0" smtClean="0"/>
              <a:t>.</a:t>
            </a:r>
          </a:p>
          <a:p>
            <a:r>
              <a:rPr lang="en-US" dirty="0" smtClean="0"/>
              <a:t>Since the measure is integer-valued, and it decreases at every recursive call, your function can't do more recursive calls than what the halting measure says.</a:t>
            </a:r>
          </a:p>
          <a:p>
            <a:r>
              <a:rPr lang="en-US" dirty="0" smtClean="0"/>
              <a:t>In particular, it must halt!</a:t>
            </a:r>
          </a:p>
          <a:p>
            <a:r>
              <a:rPr lang="en-US" dirty="0" smtClean="0"/>
              <a:t>Possible halting measures:</a:t>
            </a:r>
          </a:p>
          <a:p>
            <a:pPr lvl="1"/>
            <a:r>
              <a:rPr lang="en-US" dirty="0" smtClean="0"/>
              <a:t>the value of a </a:t>
            </a:r>
            <a:r>
              <a:rPr lang="en-US" dirty="0" err="1" smtClean="0"/>
              <a:t>NonNegInt</a:t>
            </a:r>
            <a:r>
              <a:rPr lang="en-US" dirty="0" smtClean="0"/>
              <a:t> argument</a:t>
            </a:r>
          </a:p>
          <a:p>
            <a:pPr lvl="1"/>
            <a:r>
              <a:rPr lang="en-US" dirty="0" smtClean="0"/>
              <a:t>the size of an s-expression</a:t>
            </a:r>
          </a:p>
          <a:p>
            <a:pPr lvl="1"/>
            <a:r>
              <a:rPr lang="en-US" dirty="0" smtClean="0"/>
              <a:t>the length of a list</a:t>
            </a:r>
          </a:p>
          <a:p>
            <a:pPr lvl="1"/>
            <a:r>
              <a:rPr lang="en-US" dirty="0" smtClean="0"/>
              <a:t>the number of elements of some set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3829841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Halting Measure for </a:t>
            </a:r>
            <a:r>
              <a:rPr lang="en-US" b="1" dirty="0" smtClean="0">
                <a:latin typeface="Consolas" pitchFamily="49" charset="0"/>
                <a:cs typeface="Consolas" pitchFamily="49" charset="0"/>
              </a:rPr>
              <a:t>decode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a:bodyPr>
          <a:lstStyle/>
          <a:p>
            <a:r>
              <a:rPr lang="en-US" dirty="0" smtClean="0"/>
              <a:t>the size of an </a:t>
            </a:r>
            <a:r>
              <a:rPr lang="en-US" dirty="0" err="1" smtClean="0"/>
              <a:t>sexp</a:t>
            </a:r>
            <a:r>
              <a:rPr lang="en-US" dirty="0" smtClean="0"/>
              <a:t> is always a non-negative integer</a:t>
            </a:r>
            <a:r>
              <a:rPr lang="en-US" dirty="0" smtClean="0"/>
              <a:t>.</a:t>
            </a:r>
          </a:p>
          <a:p>
            <a:r>
              <a:rPr lang="en-US" dirty="0" smtClean="0">
                <a:solidFill>
                  <a:srgbClr val="FF0000"/>
                </a:solidFill>
              </a:rPr>
              <a:t>If </a:t>
            </a:r>
            <a:r>
              <a:rPr lang="en-US" b="1" dirty="0" err="1" smtClean="0">
                <a:solidFill>
                  <a:srgbClr val="FF0000"/>
                </a:solidFill>
              </a:rPr>
              <a:t>sexp</a:t>
            </a:r>
            <a:r>
              <a:rPr lang="en-US" dirty="0" smtClean="0">
                <a:solidFill>
                  <a:srgbClr val="FF0000"/>
                </a:solidFill>
              </a:rPr>
              <a:t> is not a number, then</a:t>
            </a:r>
            <a:r>
              <a:rPr lang="en-US" dirty="0" smtClean="0">
                <a:solidFill>
                  <a:srgbClr val="FF0000"/>
                </a:solidFill>
              </a:rPr>
              <a:t> </a:t>
            </a:r>
            <a:r>
              <a:rPr lang="en-US" b="1" dirty="0" smtClean="0">
                <a:solidFill>
                  <a:srgbClr val="FF0000"/>
                </a:solidFill>
                <a:cs typeface="Consolas" pitchFamily="49" charset="0"/>
              </a:rPr>
              <a:t>(second </a:t>
            </a:r>
            <a:r>
              <a:rPr lang="en-US" b="1" dirty="0" err="1" smtClean="0">
                <a:solidFill>
                  <a:srgbClr val="FF0000"/>
                </a:solidFill>
                <a:cs typeface="Consolas" pitchFamily="49" charset="0"/>
              </a:rPr>
              <a:t>sexp</a:t>
            </a:r>
            <a:r>
              <a:rPr lang="en-US" b="1" dirty="0" smtClean="0">
                <a:solidFill>
                  <a:srgbClr val="FF0000"/>
                </a:solidFill>
                <a:cs typeface="Consolas" pitchFamily="49" charset="0"/>
              </a:rPr>
              <a:t>) </a:t>
            </a:r>
            <a:r>
              <a:rPr lang="en-US" dirty="0" smtClean="0">
                <a:solidFill>
                  <a:srgbClr val="FF0000"/>
                </a:solidFill>
              </a:rPr>
              <a:t>and </a:t>
            </a:r>
            <a:r>
              <a:rPr lang="en-US" b="1" dirty="0" smtClean="0">
                <a:solidFill>
                  <a:srgbClr val="FF0000"/>
                </a:solidFill>
                <a:cs typeface="Consolas" pitchFamily="49" charset="0"/>
              </a:rPr>
              <a:t>(third </a:t>
            </a:r>
            <a:r>
              <a:rPr lang="en-US" b="1" dirty="0" err="1" smtClean="0">
                <a:solidFill>
                  <a:srgbClr val="FF0000"/>
                </a:solidFill>
                <a:cs typeface="Consolas" pitchFamily="49" charset="0"/>
              </a:rPr>
              <a:t>sexp</a:t>
            </a:r>
            <a:r>
              <a:rPr lang="en-US" b="1" dirty="0" smtClean="0">
                <a:solidFill>
                  <a:srgbClr val="FF0000"/>
                </a:solidFill>
                <a:cs typeface="Consolas" pitchFamily="49" charset="0"/>
              </a:rPr>
              <a:t>) </a:t>
            </a:r>
            <a:r>
              <a:rPr lang="en-US" dirty="0" smtClean="0">
                <a:solidFill>
                  <a:srgbClr val="FF0000"/>
                </a:solidFill>
              </a:rPr>
              <a:t>each have </a:t>
            </a:r>
            <a:r>
              <a:rPr lang="en-US" dirty="0" smtClean="0">
                <a:solidFill>
                  <a:srgbClr val="FF0000"/>
                </a:solidFill>
              </a:rPr>
              <a:t>strictly smaller </a:t>
            </a:r>
            <a:r>
              <a:rPr lang="en-US" dirty="0" smtClean="0">
                <a:solidFill>
                  <a:srgbClr val="FF0000"/>
                </a:solidFill>
              </a:rPr>
              <a:t>size than </a:t>
            </a:r>
            <a:r>
              <a:rPr lang="en-US" b="1" dirty="0" err="1" smtClean="0">
                <a:solidFill>
                  <a:srgbClr val="FF0000"/>
                </a:solidFill>
                <a:latin typeface="Consolas" pitchFamily="49" charset="0"/>
                <a:cs typeface="Consolas" pitchFamily="49" charset="0"/>
              </a:rPr>
              <a:t>sexp</a:t>
            </a:r>
            <a:r>
              <a:rPr lang="en-US" dirty="0" smtClean="0">
                <a:solidFill>
                  <a:srgbClr val="FF0000"/>
                </a:solidFill>
              </a:rPr>
              <a:t>.</a:t>
            </a:r>
          </a:p>
          <a:p>
            <a:r>
              <a:rPr lang="en-US" dirty="0" smtClean="0"/>
              <a:t>So </a:t>
            </a:r>
            <a:r>
              <a:rPr lang="en-US" b="1" dirty="0" smtClean="0">
                <a:latin typeface="+mj-lt"/>
                <a:cs typeface="Consolas" pitchFamily="49" charset="0"/>
              </a:rPr>
              <a:t>(size </a:t>
            </a:r>
            <a:r>
              <a:rPr lang="en-US" b="1" dirty="0" err="1" smtClean="0">
                <a:latin typeface="+mj-lt"/>
                <a:cs typeface="Consolas" pitchFamily="49" charset="0"/>
              </a:rPr>
              <a:t>sexp</a:t>
            </a:r>
            <a:r>
              <a:rPr lang="en-US" b="1" dirty="0" smtClean="0">
                <a:latin typeface="+mj-lt"/>
                <a:cs typeface="Consolas" pitchFamily="49" charset="0"/>
              </a:rPr>
              <a:t>) </a:t>
            </a:r>
            <a:r>
              <a:rPr lang="en-US" dirty="0" smtClean="0"/>
              <a:t>is a halting measure for </a:t>
            </a:r>
            <a:r>
              <a:rPr lang="en-US" b="1" dirty="0" smtClean="0">
                <a:latin typeface="Consolas" pitchFamily="49" charset="0"/>
                <a:cs typeface="Consolas" pitchFamily="49" charset="0"/>
              </a:rPr>
              <a:t>decode</a:t>
            </a:r>
            <a:r>
              <a:rPr lang="en-US" dirty="0" smtClean="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Tree>
    <p:extLst>
      <p:ext uri="{BB962C8B-B14F-4D97-AF65-F5344CB8AC3E}">
        <p14:creationId xmlns:p14="http://schemas.microsoft.com/office/powerpoint/2010/main" val="753987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Halting Measure for </a:t>
            </a:r>
            <a:r>
              <a:rPr lang="en-US" b="1" dirty="0" smtClean="0">
                <a:latin typeface="Consolas" pitchFamily="49" charset="0"/>
                <a:cs typeface="Consolas" pitchFamily="49" charset="0"/>
              </a:rPr>
              <a:t>merge-sort</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fontScale="92500" lnSpcReduction="20000"/>
          </a:bodyPr>
          <a:lstStyle/>
          <a:p>
            <a:r>
              <a:rPr lang="en-US" b="1" dirty="0" smtClean="0">
                <a:latin typeface="Consolas" pitchFamily="49" charset="0"/>
                <a:cs typeface="Consolas" pitchFamily="49" charset="0"/>
              </a:rPr>
              <a:t>(length </a:t>
            </a:r>
            <a:r>
              <a:rPr lang="en-US" b="1" dirty="0" err="1" smtClean="0">
                <a:latin typeface="Consolas" pitchFamily="49" charset="0"/>
                <a:cs typeface="Consolas" pitchFamily="49" charset="0"/>
              </a:rPr>
              <a:t>lst</a:t>
            </a:r>
            <a:r>
              <a:rPr lang="en-US" b="1" dirty="0" smtClean="0">
                <a:latin typeface="Consolas" pitchFamily="49" charset="0"/>
                <a:cs typeface="Consolas" pitchFamily="49" charset="0"/>
              </a:rPr>
              <a:t>) </a:t>
            </a:r>
            <a:r>
              <a:rPr lang="en-US" dirty="0" smtClean="0"/>
              <a:t>is always  a non-negative integer.</a:t>
            </a:r>
          </a:p>
          <a:p>
            <a:r>
              <a:rPr lang="en-US" dirty="0" smtClean="0">
                <a:solidFill>
                  <a:srgbClr val="FF0000"/>
                </a:solidFill>
              </a:rPr>
              <a:t>At each recursive call, </a:t>
            </a:r>
            <a:r>
              <a:rPr lang="en-US" b="1" dirty="0" smtClean="0">
                <a:solidFill>
                  <a:srgbClr val="FF0000"/>
                </a:solidFill>
                <a:latin typeface="Consolas" pitchFamily="49" charset="0"/>
                <a:cs typeface="Consolas" pitchFamily="49" charset="0"/>
              </a:rPr>
              <a:t>(length </a:t>
            </a:r>
            <a:r>
              <a:rPr lang="en-US" b="1" dirty="0" err="1" smtClean="0">
                <a:solidFill>
                  <a:srgbClr val="FF0000"/>
                </a:solidFill>
                <a:latin typeface="Consolas" pitchFamily="49" charset="0"/>
                <a:cs typeface="Consolas" pitchFamily="49" charset="0"/>
              </a:rPr>
              <a:t>lst</a:t>
            </a:r>
            <a:r>
              <a:rPr lang="en-US" b="1" dirty="0" smtClean="0">
                <a:solidFill>
                  <a:srgbClr val="FF0000"/>
                </a:solidFill>
                <a:latin typeface="Consolas" pitchFamily="49" charset="0"/>
                <a:cs typeface="Consolas" pitchFamily="49" charset="0"/>
              </a:rPr>
              <a:t>) </a:t>
            </a:r>
            <a:r>
              <a:rPr lang="en-US" dirty="0" smtClean="0">
                <a:solidFill>
                  <a:srgbClr val="FF0000"/>
                </a:solidFill>
              </a:rPr>
              <a:t>≥ 2</a:t>
            </a:r>
          </a:p>
          <a:p>
            <a:r>
              <a:rPr lang="en-US" dirty="0" smtClean="0">
                <a:solidFill>
                  <a:srgbClr val="FF0000"/>
                </a:solidFill>
              </a:rPr>
              <a:t>If </a:t>
            </a:r>
            <a:r>
              <a:rPr lang="en-US" b="1" dirty="0" smtClean="0">
                <a:solidFill>
                  <a:srgbClr val="FF0000"/>
                </a:solidFill>
                <a:latin typeface="Consolas" pitchFamily="49" charset="0"/>
                <a:cs typeface="Consolas" pitchFamily="49" charset="0"/>
              </a:rPr>
              <a:t>(length </a:t>
            </a:r>
            <a:r>
              <a:rPr lang="en-US" b="1" dirty="0" err="1" smtClean="0">
                <a:solidFill>
                  <a:srgbClr val="FF0000"/>
                </a:solidFill>
                <a:latin typeface="Consolas" pitchFamily="49" charset="0"/>
                <a:cs typeface="Consolas" pitchFamily="49" charset="0"/>
              </a:rPr>
              <a:t>lst</a:t>
            </a:r>
            <a:r>
              <a:rPr lang="en-US" b="1" dirty="0" smtClean="0">
                <a:solidFill>
                  <a:srgbClr val="FF0000"/>
                </a:solidFill>
                <a:latin typeface="Consolas" pitchFamily="49" charset="0"/>
                <a:cs typeface="Consolas" pitchFamily="49" charset="0"/>
              </a:rPr>
              <a:t>) </a:t>
            </a:r>
            <a:r>
              <a:rPr lang="en-US" dirty="0" smtClean="0">
                <a:solidFill>
                  <a:srgbClr val="FF0000"/>
                </a:solidFill>
              </a:rPr>
              <a:t>≥ 2, then </a:t>
            </a:r>
          </a:p>
          <a:p>
            <a:pPr marL="57150" indent="0">
              <a:buNone/>
            </a:pPr>
            <a:r>
              <a:rPr lang="en-US" b="1" dirty="0">
                <a:solidFill>
                  <a:srgbClr val="FF0000"/>
                </a:solidFill>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 (length (even-elements </a:t>
            </a:r>
            <a:r>
              <a:rPr lang="en-US" b="1" dirty="0" err="1" smtClean="0">
                <a:solidFill>
                  <a:srgbClr val="FF0000"/>
                </a:solidFill>
                <a:latin typeface="Consolas" pitchFamily="49" charset="0"/>
                <a:cs typeface="Consolas" pitchFamily="49" charset="0"/>
              </a:rPr>
              <a:t>lst</a:t>
            </a:r>
            <a:r>
              <a:rPr lang="en-US" b="1" dirty="0" smtClean="0">
                <a:solidFill>
                  <a:srgbClr val="FF0000"/>
                </a:solidFill>
                <a:latin typeface="Consolas" pitchFamily="49" charset="0"/>
                <a:cs typeface="Consolas" pitchFamily="49" charset="0"/>
              </a:rPr>
              <a:t>))</a:t>
            </a:r>
            <a:r>
              <a:rPr lang="en-US" dirty="0" smtClean="0">
                <a:solidFill>
                  <a:srgbClr val="FF0000"/>
                </a:solidFill>
              </a:rPr>
              <a:t> and </a:t>
            </a:r>
          </a:p>
          <a:p>
            <a:pPr marL="57150" indent="0">
              <a:buNone/>
            </a:pPr>
            <a:r>
              <a:rPr lang="en-US" b="1" dirty="0">
                <a:solidFill>
                  <a:srgbClr val="FF0000"/>
                </a:solidFill>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 (length (even-elements (rest </a:t>
            </a:r>
            <a:r>
              <a:rPr lang="en-US" b="1" dirty="0" err="1" smtClean="0">
                <a:solidFill>
                  <a:srgbClr val="FF0000"/>
                </a:solidFill>
                <a:latin typeface="Consolas" pitchFamily="49" charset="0"/>
                <a:cs typeface="Consolas" pitchFamily="49" charset="0"/>
              </a:rPr>
              <a:t>lst</a:t>
            </a:r>
            <a:r>
              <a:rPr lang="en-US" b="1" dirty="0" smtClean="0">
                <a:solidFill>
                  <a:srgbClr val="FF0000"/>
                </a:solidFill>
                <a:latin typeface="Consolas" pitchFamily="49" charset="0"/>
                <a:cs typeface="Consolas" pitchFamily="49" charset="0"/>
              </a:rPr>
              <a:t>)))</a:t>
            </a:r>
          </a:p>
          <a:p>
            <a:pPr marL="57150" indent="0">
              <a:buNone/>
            </a:pPr>
            <a:r>
              <a:rPr lang="en-US" dirty="0">
                <a:solidFill>
                  <a:srgbClr val="FF0000"/>
                </a:solidFill>
              </a:rPr>
              <a:t> </a:t>
            </a:r>
            <a:r>
              <a:rPr lang="en-US" dirty="0" smtClean="0">
                <a:solidFill>
                  <a:srgbClr val="FF0000"/>
                </a:solidFill>
              </a:rPr>
              <a:t>  are both  </a:t>
            </a:r>
            <a:r>
              <a:rPr lang="en-US" b="1" i="1" dirty="0" smtClean="0">
                <a:solidFill>
                  <a:schemeClr val="accent3">
                    <a:lumMod val="50000"/>
                  </a:schemeClr>
                </a:solidFill>
              </a:rPr>
              <a:t>strictly less </a:t>
            </a:r>
            <a:r>
              <a:rPr lang="en-US" dirty="0" smtClean="0">
                <a:solidFill>
                  <a:srgbClr val="FF0000"/>
                </a:solidFill>
              </a:rPr>
              <a:t>than </a:t>
            </a:r>
            <a:r>
              <a:rPr lang="en-US" b="1" dirty="0" smtClean="0">
                <a:solidFill>
                  <a:srgbClr val="FF0000"/>
                </a:solidFill>
                <a:latin typeface="Consolas" pitchFamily="49" charset="0"/>
                <a:cs typeface="Consolas" pitchFamily="49" charset="0"/>
              </a:rPr>
              <a:t>(length </a:t>
            </a:r>
            <a:r>
              <a:rPr lang="en-US" b="1" dirty="0" err="1" smtClean="0">
                <a:solidFill>
                  <a:srgbClr val="FF0000"/>
                </a:solidFill>
                <a:latin typeface="Consolas" pitchFamily="49" charset="0"/>
                <a:cs typeface="Consolas" pitchFamily="49" charset="0"/>
              </a:rPr>
              <a:t>lst</a:t>
            </a:r>
            <a:r>
              <a:rPr lang="en-US" b="1" dirty="0" smtClean="0">
                <a:solidFill>
                  <a:srgbClr val="FF0000"/>
                </a:solidFill>
                <a:latin typeface="Consolas" pitchFamily="49" charset="0"/>
                <a:cs typeface="Consolas" pitchFamily="49" charset="0"/>
              </a:rPr>
              <a:t>).</a:t>
            </a:r>
          </a:p>
          <a:p>
            <a:pPr marL="57150" indent="0"/>
            <a:r>
              <a:rPr lang="en-US" b="1" dirty="0" smtClean="0">
                <a:latin typeface="Consolas" pitchFamily="49" charset="0"/>
                <a:cs typeface="Consolas" pitchFamily="49" charset="0"/>
              </a:rPr>
              <a:t> </a:t>
            </a:r>
            <a:r>
              <a:rPr lang="en-US" dirty="0" smtClean="0">
                <a:cs typeface="Consolas" pitchFamily="49" charset="0"/>
              </a:rPr>
              <a:t>So</a:t>
            </a:r>
            <a:r>
              <a:rPr lang="en-US" b="1" dirty="0" smtClean="0">
                <a:latin typeface="Consolas" pitchFamily="49" charset="0"/>
                <a:cs typeface="Consolas" pitchFamily="49" charset="0"/>
              </a:rPr>
              <a:t> (length </a:t>
            </a:r>
            <a:r>
              <a:rPr lang="en-US" b="1" dirty="0" err="1" smtClean="0">
                <a:latin typeface="Consolas" pitchFamily="49" charset="0"/>
                <a:cs typeface="Consolas" pitchFamily="49" charset="0"/>
              </a:rPr>
              <a:t>lst</a:t>
            </a:r>
            <a:r>
              <a:rPr lang="en-US" b="1" dirty="0" smtClean="0">
                <a:latin typeface="Consolas" pitchFamily="49" charset="0"/>
                <a:cs typeface="Consolas" pitchFamily="49" charset="0"/>
              </a:rPr>
              <a:t>) </a:t>
            </a:r>
            <a:r>
              <a:rPr lang="en-US" dirty="0" smtClean="0">
                <a:cs typeface="Consolas" pitchFamily="49" charset="0"/>
              </a:rPr>
              <a:t>is a halting measure for </a:t>
            </a:r>
            <a:r>
              <a:rPr lang="en-US" b="1" dirty="0" smtClean="0">
                <a:latin typeface="Consolas" pitchFamily="49" charset="0"/>
                <a:cs typeface="Consolas" pitchFamily="49" charset="0"/>
              </a:rPr>
              <a:t>merge-sort</a:t>
            </a:r>
            <a:r>
              <a:rPr lang="en-US" dirty="0" smtClean="0">
                <a:cs typeface="Consolas" pitchFamily="49" charset="0"/>
              </a:rPr>
              <a:t>.</a:t>
            </a:r>
            <a:endParaRPr lang="en-US" b="1" dirty="0" smtClean="0">
              <a:latin typeface="Consolas" pitchFamily="49" charset="0"/>
              <a:cs typeface="Consolas" pitchFamily="49" charset="0"/>
            </a:endParaRPr>
          </a:p>
          <a:p>
            <a:pPr marL="457200" lvl="1" indent="0">
              <a:buNone/>
            </a:pPr>
            <a:r>
              <a:rPr lang="en-US" b="1" dirty="0" smtClean="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141057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Numeric Example</a:t>
            </a:r>
            <a:endParaRPr lang="en-US" dirty="0"/>
          </a:p>
        </p:txBody>
      </p:sp>
      <p:sp>
        <p:nvSpPr>
          <p:cNvPr id="4" name="Content Placeholder 3"/>
          <p:cNvSpPr>
            <a:spLocks noGrp="1"/>
          </p:cNvSpPr>
          <p:nvPr>
            <p:ph idx="1"/>
          </p:nvPr>
        </p:nvSpPr>
        <p:spPr/>
        <p:txBody>
          <a:bodyPr/>
          <a:lstStyle/>
          <a:p>
            <a:r>
              <a:rPr lang="en-US" dirty="0" smtClean="0"/>
              <a:t>fib : </a:t>
            </a:r>
            <a:r>
              <a:rPr lang="en-US" dirty="0" err="1" smtClean="0"/>
              <a:t>NonNegInt</a:t>
            </a:r>
            <a:r>
              <a:rPr lang="en-US" dirty="0" smtClean="0"/>
              <a:t> -&gt; </a:t>
            </a:r>
            <a:r>
              <a:rPr lang="en-US" dirty="0" err="1" smtClean="0"/>
              <a:t>NonNegInt</a:t>
            </a:r>
            <a:endParaRPr lang="en-US" dirty="0" smtClean="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5" name="Rectangle 4"/>
          <p:cNvSpPr/>
          <p:nvPr/>
        </p:nvSpPr>
        <p:spPr>
          <a:xfrm>
            <a:off x="4604657" y="3048000"/>
            <a:ext cx="4038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Here's the standard recursive definition of the </a:t>
            </a:r>
            <a:r>
              <a:rPr lang="en-US" dirty="0" err="1" smtClean="0">
                <a:solidFill>
                  <a:schemeClr val="tx1"/>
                </a:solidFill>
              </a:rPr>
              <a:t>fibonacci</a:t>
            </a:r>
            <a:r>
              <a:rPr lang="en-US" dirty="0" smtClean="0">
                <a:solidFill>
                  <a:schemeClr val="tx1"/>
                </a:solidFill>
              </a:rPr>
              <a:t> function</a:t>
            </a:r>
          </a:p>
        </p:txBody>
      </p:sp>
    </p:spTree>
    <p:extLst>
      <p:ext uri="{BB962C8B-B14F-4D97-AF65-F5344CB8AC3E}">
        <p14:creationId xmlns:p14="http://schemas.microsoft.com/office/powerpoint/2010/main" val="2391012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Numeric Example (2)</a:t>
            </a:r>
            <a:endParaRPr lang="en-US" dirty="0"/>
          </a:p>
        </p:txBody>
      </p:sp>
      <p:sp>
        <p:nvSpPr>
          <p:cNvPr id="4" name="Content Placeholder 3"/>
          <p:cNvSpPr>
            <a:spLocks noGrp="1"/>
          </p:cNvSpPr>
          <p:nvPr>
            <p:ph idx="1"/>
          </p:nvPr>
        </p:nvSpPr>
        <p:spPr/>
        <p:txBody>
          <a:bodyPr/>
          <a:lstStyle/>
          <a:p>
            <a:r>
              <a:rPr lang="en-US" dirty="0" smtClean="0"/>
              <a:t>fib : </a:t>
            </a:r>
            <a:r>
              <a:rPr lang="en-US" dirty="0" err="1" smtClean="0"/>
              <a:t>NonNegInt</a:t>
            </a:r>
            <a:r>
              <a:rPr lang="en-US" dirty="0" smtClean="0"/>
              <a:t> -&gt; </a:t>
            </a:r>
            <a:r>
              <a:rPr lang="en-US" dirty="0" err="1" smtClean="0"/>
              <a:t>NonNegInt</a:t>
            </a:r>
            <a:endParaRPr lang="en-US" dirty="0" smtClean="0"/>
          </a:p>
          <a:p>
            <a:r>
              <a:rPr lang="en-US" dirty="0" smtClean="0"/>
              <a:t>(define (fib n)</a:t>
            </a:r>
          </a:p>
          <a:p>
            <a:r>
              <a:rPr lang="en-US" dirty="0"/>
              <a:t> </a:t>
            </a:r>
            <a:r>
              <a:rPr lang="en-US" dirty="0" smtClean="0"/>
              <a:t> (</a:t>
            </a:r>
            <a:r>
              <a:rPr lang="en-US" dirty="0" err="1" smtClean="0"/>
              <a:t>cond</a:t>
            </a:r>
            <a:endParaRPr lang="en-US" dirty="0" smtClean="0"/>
          </a:p>
          <a:p>
            <a:r>
              <a:rPr lang="en-US" dirty="0"/>
              <a:t> </a:t>
            </a:r>
            <a:r>
              <a:rPr lang="en-US" dirty="0" smtClean="0"/>
              <a:t>  [(= n 0) 1]</a:t>
            </a:r>
          </a:p>
          <a:p>
            <a:r>
              <a:rPr lang="en-US" dirty="0"/>
              <a:t> </a:t>
            </a:r>
            <a:r>
              <a:rPr lang="en-US" dirty="0" smtClean="0"/>
              <a:t>  [(= n 1) 1]</a:t>
            </a:r>
          </a:p>
          <a:p>
            <a:r>
              <a:rPr lang="en-US" dirty="0"/>
              <a:t> </a:t>
            </a:r>
            <a:r>
              <a:rPr lang="en-US" dirty="0" smtClean="0"/>
              <a:t>  [else (+ (fib (- n 1))</a:t>
            </a:r>
          </a:p>
          <a:p>
            <a:r>
              <a:rPr lang="en-US" dirty="0"/>
              <a:t> </a:t>
            </a:r>
            <a:r>
              <a:rPr lang="en-US" dirty="0" smtClean="0"/>
              <a:t>           (fib (- n 2)))]))</a:t>
            </a:r>
            <a:endParaRPr lang="en-US" dirty="0"/>
          </a:p>
        </p:txBody>
      </p:sp>
      <p:sp>
        <p:nvSpPr>
          <p:cNvPr id="3" name="Rectangle 2"/>
          <p:cNvSpPr/>
          <p:nvPr/>
        </p:nvSpPr>
        <p:spPr>
          <a:xfrm>
            <a:off x="4169229" y="2394857"/>
            <a:ext cx="4953000" cy="2057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Let's check to see that the recursive calls obey the contract.</a:t>
            </a:r>
          </a:p>
          <a:p>
            <a:endParaRPr lang="en-US" dirty="0" smtClean="0">
              <a:solidFill>
                <a:schemeClr val="tx1"/>
              </a:solidFill>
            </a:endParaRPr>
          </a:p>
          <a:p>
            <a:r>
              <a:rPr lang="en-US" dirty="0" smtClean="0">
                <a:solidFill>
                  <a:schemeClr val="tx1"/>
                </a:solidFill>
              </a:rPr>
              <a:t>When we get to the recursive calls, if </a:t>
            </a:r>
            <a:r>
              <a:rPr lang="en-US" b="1" dirty="0" smtClean="0">
                <a:solidFill>
                  <a:schemeClr val="tx1"/>
                </a:solidFill>
              </a:rPr>
              <a:t>n </a:t>
            </a:r>
            <a:r>
              <a:rPr lang="en-US" dirty="0" smtClean="0">
                <a:solidFill>
                  <a:schemeClr val="tx1"/>
                </a:solidFill>
              </a:rPr>
              <a:t>is </a:t>
            </a:r>
            <a:r>
              <a:rPr lang="en-US" dirty="0" smtClean="0">
                <a:solidFill>
                  <a:schemeClr val="tx1"/>
                </a:solidFill>
              </a:rPr>
              <a:t>a </a:t>
            </a:r>
            <a:r>
              <a:rPr lang="en-US" dirty="0" err="1" smtClean="0">
                <a:solidFill>
                  <a:schemeClr val="tx1"/>
                </a:solidFill>
              </a:rPr>
              <a:t>NonNegInt</a:t>
            </a:r>
            <a:r>
              <a:rPr lang="en-US" dirty="0" smtClean="0">
                <a:solidFill>
                  <a:schemeClr val="tx1"/>
                </a:solidFill>
              </a:rPr>
              <a:t>, and it is not 0 or 1, then it must be greater than or equal to 2, so </a:t>
            </a:r>
            <a:r>
              <a:rPr lang="en-US" b="1" dirty="0" smtClean="0">
                <a:solidFill>
                  <a:schemeClr val="tx1"/>
                </a:solidFill>
              </a:rPr>
              <a:t>n-1</a:t>
            </a:r>
            <a:r>
              <a:rPr lang="en-US" dirty="0" smtClean="0">
                <a:solidFill>
                  <a:schemeClr val="tx1"/>
                </a:solidFill>
              </a:rPr>
              <a:t> and </a:t>
            </a:r>
            <a:r>
              <a:rPr lang="en-US" b="1" dirty="0" smtClean="0">
                <a:solidFill>
                  <a:schemeClr val="tx1"/>
                </a:solidFill>
              </a:rPr>
              <a:t>n-2</a:t>
            </a:r>
            <a:r>
              <a:rPr lang="en-US" dirty="0" smtClean="0">
                <a:solidFill>
                  <a:schemeClr val="tx1"/>
                </a:solidFill>
              </a:rPr>
              <a:t> are both </a:t>
            </a:r>
            <a:r>
              <a:rPr lang="en-US" dirty="0" err="1" smtClean="0">
                <a:solidFill>
                  <a:schemeClr val="tx1"/>
                </a:solidFill>
              </a:rPr>
              <a:t>NonNegInt's</a:t>
            </a:r>
            <a:r>
              <a:rPr lang="en-US" dirty="0" smtClean="0">
                <a:solidFill>
                  <a:schemeClr val="tx1"/>
                </a:solidFill>
              </a:rPr>
              <a:t>.</a:t>
            </a:r>
          </a:p>
        </p:txBody>
      </p:sp>
      <p:sp>
        <p:nvSpPr>
          <p:cNvPr id="6" name="Rectangle 5"/>
          <p:cNvSpPr/>
          <p:nvPr/>
        </p:nvSpPr>
        <p:spPr>
          <a:xfrm>
            <a:off x="4201886" y="5943600"/>
            <a:ext cx="4953000" cy="5715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So the recursive calls don't violate the contract.</a:t>
            </a:r>
          </a:p>
        </p:txBody>
      </p:sp>
    </p:spTree>
    <p:extLst>
      <p:ext uri="{BB962C8B-B14F-4D97-AF65-F5344CB8AC3E}">
        <p14:creationId xmlns:p14="http://schemas.microsoft.com/office/powerpoint/2010/main" val="732776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Numeric Example (3)</a:t>
            </a:r>
            <a:endParaRPr lang="en-US" dirty="0"/>
          </a:p>
        </p:txBody>
      </p:sp>
      <p:sp>
        <p:nvSpPr>
          <p:cNvPr id="4" name="Content Placeholder 3"/>
          <p:cNvSpPr>
            <a:spLocks noGrp="1"/>
          </p:cNvSpPr>
          <p:nvPr>
            <p:ph idx="1"/>
          </p:nvPr>
        </p:nvSpPr>
        <p:spPr/>
        <p:txBody>
          <a:bodyPr/>
          <a:lstStyle/>
          <a:p>
            <a:r>
              <a:rPr lang="en-US" dirty="0" smtClean="0"/>
              <a:t>fib : </a:t>
            </a:r>
            <a:r>
              <a:rPr lang="en-US" dirty="0" err="1" smtClean="0"/>
              <a:t>NonNegInt</a:t>
            </a:r>
            <a:r>
              <a:rPr lang="en-US" dirty="0" smtClean="0"/>
              <a:t> -&gt; </a:t>
            </a:r>
            <a:r>
              <a:rPr lang="en-US" dirty="0" err="1" smtClean="0"/>
              <a:t>NonNegInt</a:t>
            </a:r>
            <a:endParaRPr lang="en-US" dirty="0" smtClean="0"/>
          </a:p>
          <a:p>
            <a:r>
              <a:rPr lang="en-US" dirty="0"/>
              <a:t>(define (fib n)</a:t>
            </a:r>
          </a:p>
          <a:p>
            <a:r>
              <a:rPr lang="en-US" dirty="0"/>
              <a:t>  (</a:t>
            </a:r>
            <a:r>
              <a:rPr lang="en-US" dirty="0" err="1"/>
              <a:t>cond</a:t>
            </a:r>
            <a:endParaRPr lang="en-US" dirty="0"/>
          </a:p>
          <a:p>
            <a:r>
              <a:rPr lang="en-US" dirty="0"/>
              <a:t>   [(= n 0) 1]</a:t>
            </a:r>
          </a:p>
          <a:p>
            <a:r>
              <a:rPr lang="en-US" dirty="0"/>
              <a:t>   [(= n 1) 1]</a:t>
            </a:r>
          </a:p>
          <a:p>
            <a:r>
              <a:rPr lang="en-US" dirty="0"/>
              <a:t>   [else (+ (fib (- n 1))</a:t>
            </a:r>
          </a:p>
          <a:p>
            <a:r>
              <a:rPr lang="en-US" dirty="0"/>
              <a:t>            (fib (- n 2)))]))</a:t>
            </a:r>
          </a:p>
        </p:txBody>
      </p:sp>
      <p:sp>
        <p:nvSpPr>
          <p:cNvPr id="5" name="Rectangle 4"/>
          <p:cNvSpPr/>
          <p:nvPr/>
        </p:nvSpPr>
        <p:spPr>
          <a:xfrm>
            <a:off x="3962400" y="2667000"/>
            <a:ext cx="4876800" cy="1219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So the value of </a:t>
            </a:r>
            <a:r>
              <a:rPr lang="en-US" b="1" dirty="0" smtClean="0">
                <a:solidFill>
                  <a:schemeClr val="tx1"/>
                </a:solidFill>
              </a:rPr>
              <a:t>n</a:t>
            </a:r>
            <a:r>
              <a:rPr lang="en-US" dirty="0" smtClean="0">
                <a:solidFill>
                  <a:schemeClr val="tx1"/>
                </a:solidFill>
              </a:rPr>
              <a:t> is a halting measure for </a:t>
            </a:r>
            <a:r>
              <a:rPr lang="en-US" b="1" dirty="0" smtClean="0">
                <a:solidFill>
                  <a:schemeClr val="tx1"/>
                </a:solidFill>
              </a:rPr>
              <a:t>fib</a:t>
            </a:r>
            <a:r>
              <a:rPr lang="en-US" dirty="0" smtClean="0">
                <a:solidFill>
                  <a:schemeClr val="tx1"/>
                </a:solidFill>
              </a:rPr>
              <a:t>:  it is always a non-negative integer, and it decreases at each recursive call.</a:t>
            </a:r>
          </a:p>
        </p:txBody>
      </p:sp>
    </p:spTree>
    <p:extLst>
      <p:ext uri="{BB962C8B-B14F-4D97-AF65-F5344CB8AC3E}">
        <p14:creationId xmlns:p14="http://schemas.microsoft.com/office/powerpoint/2010/main" val="1219031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about (fib -1)?</a:t>
            </a:r>
            <a:endParaRPr lang="en-US" dirty="0"/>
          </a:p>
        </p:txBody>
      </p:sp>
      <p:sp>
        <p:nvSpPr>
          <p:cNvPr id="5" name="Content Placeholder 4"/>
          <p:cNvSpPr>
            <a:spLocks noGrp="1"/>
          </p:cNvSpPr>
          <p:nvPr>
            <p:ph idx="1"/>
          </p:nvPr>
        </p:nvSpPr>
        <p:spPr/>
        <p:txBody>
          <a:bodyPr/>
          <a:lstStyle/>
          <a:p>
            <a:r>
              <a:rPr lang="en-US" dirty="0" smtClean="0"/>
              <a:t>(fib -1)</a:t>
            </a:r>
          </a:p>
          <a:p>
            <a:r>
              <a:rPr lang="en-US" dirty="0" smtClean="0"/>
              <a:t>= (+ (fib -2) (fib -3))</a:t>
            </a:r>
          </a:p>
          <a:p>
            <a:r>
              <a:rPr lang="en-US" dirty="0" smtClean="0"/>
              <a:t>= (+ (+ (fib -3) (fib -4))</a:t>
            </a:r>
          </a:p>
          <a:p>
            <a:r>
              <a:rPr lang="en-US" dirty="0"/>
              <a:t> </a:t>
            </a:r>
            <a:r>
              <a:rPr lang="en-US" dirty="0" smtClean="0"/>
              <a:t>    (+ (fib -4) (fib -5))</a:t>
            </a:r>
          </a:p>
          <a:p>
            <a:r>
              <a:rPr lang="en-US" dirty="0" smtClean="0"/>
              <a:t>= etc.</a:t>
            </a:r>
          </a:p>
          <a:p>
            <a:r>
              <a:rPr lang="en-US" b="0" dirty="0" smtClean="0">
                <a:latin typeface="+mn-lt"/>
              </a:rPr>
              <a:t>Oops!  This doesn't terminate!</a:t>
            </a:r>
            <a:endParaRPr lang="en-US" b="0" dirty="0">
              <a:latin typeface="+mn-lt"/>
            </a:endParaRPr>
          </a:p>
        </p:txBody>
      </p:sp>
    </p:spTree>
    <p:extLst>
      <p:ext uri="{BB962C8B-B14F-4D97-AF65-F5344CB8AC3E}">
        <p14:creationId xmlns:p14="http://schemas.microsoft.com/office/powerpoint/2010/main" val="3635689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this tell us?</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First, it tells us that using general recursion we can write functions that may not terminate.</a:t>
            </a:r>
          </a:p>
          <a:p>
            <a:r>
              <a:rPr lang="en-US" dirty="0" smtClean="0"/>
              <a:t>We couldn't do this using structural decomposition.</a:t>
            </a:r>
          </a:p>
          <a:p>
            <a:r>
              <a:rPr lang="en-US" dirty="0" smtClean="0"/>
              <a:t>Is there something wrong with our termination argument?</a:t>
            </a:r>
          </a:p>
          <a:p>
            <a:r>
              <a:rPr lang="en-US" dirty="0" smtClean="0"/>
              <a:t>No, because the termination argument only says what happens when </a:t>
            </a:r>
            <a:r>
              <a:rPr lang="en-US" b="1" dirty="0" smtClean="0"/>
              <a:t>n</a:t>
            </a:r>
            <a:r>
              <a:rPr lang="en-US" dirty="0" smtClean="0"/>
              <a:t> is a </a:t>
            </a:r>
            <a:r>
              <a:rPr lang="en-US" dirty="0" err="1" smtClean="0"/>
              <a:t>NonNegInt</a:t>
            </a:r>
            <a:endParaRPr lang="en-US" dirty="0" smtClean="0"/>
          </a:p>
          <a:p>
            <a:r>
              <a:rPr lang="en-US" dirty="0" smtClean="0"/>
              <a:t>-1 is a contract violation, so anything could happen.</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3154704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In this lesson, we introduce </a:t>
            </a:r>
            <a:r>
              <a:rPr lang="en-US" dirty="0" smtClean="0"/>
              <a:t>a new design strategy: general </a:t>
            </a:r>
            <a:r>
              <a:rPr lang="en-US" dirty="0" smtClean="0"/>
              <a:t>recursion.</a:t>
            </a:r>
            <a:endParaRPr lang="en-US" dirty="0" smtClean="0"/>
          </a:p>
          <a:p>
            <a:r>
              <a:rPr lang="en-US" dirty="0" smtClean="0"/>
              <a:t>General recursion is a pattern for "non-structural" recursions like the ones we saw in the preceding lesson.</a:t>
            </a:r>
          </a:p>
          <a:p>
            <a:r>
              <a:rPr lang="en-US" dirty="0" smtClean="0"/>
              <a:t>General </a:t>
            </a:r>
            <a:r>
              <a:rPr lang="en-US" dirty="0" err="1" smtClean="0"/>
              <a:t>Recusion</a:t>
            </a:r>
            <a:r>
              <a:rPr lang="en-US" dirty="0" smtClean="0"/>
              <a:t> adds a new </a:t>
            </a:r>
            <a:r>
              <a:rPr lang="en-US" dirty="0" smtClean="0"/>
              <a:t>deliverable: </a:t>
            </a:r>
            <a:r>
              <a:rPr lang="en-US" dirty="0" smtClean="0"/>
              <a:t>a </a:t>
            </a:r>
            <a:r>
              <a:rPr lang="en-US" i="1" dirty="0" smtClean="0">
                <a:solidFill>
                  <a:srgbClr val="FF0000"/>
                </a:solidFill>
              </a:rPr>
              <a:t>termination argument</a:t>
            </a:r>
            <a:r>
              <a:rPr lang="en-US" i="1" dirty="0" smtClean="0"/>
              <a:t>.</a:t>
            </a:r>
            <a:endParaRPr lang="en-US" i="1" dirty="0" smtClean="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Recursion vs. Structural Decomposition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Structural decomposition is a special </a:t>
            </a:r>
            <a:r>
              <a:rPr lang="en-US" dirty="0" smtClean="0"/>
              <a:t>case of General Recursion:  </a:t>
            </a:r>
            <a:r>
              <a:rPr lang="en-US" dirty="0" smtClean="0"/>
              <a:t>it's a standard recipe for finding </a:t>
            </a:r>
            <a:r>
              <a:rPr lang="en-US" dirty="0" err="1" smtClean="0"/>
              <a:t>subproblems</a:t>
            </a:r>
            <a:r>
              <a:rPr lang="en-US" dirty="0" smtClean="0"/>
              <a:t> that are guaranteed to be easier.</a:t>
            </a:r>
          </a:p>
          <a:p>
            <a:pPr lvl="1"/>
            <a:r>
              <a:rPr lang="en-US" dirty="0" smtClean="0"/>
              <a:t>A field is always smaller than the structure it’s contained in.</a:t>
            </a:r>
          </a:p>
          <a:p>
            <a:r>
              <a:rPr lang="en-US" dirty="0" smtClean="0"/>
              <a:t>For general recursion, must always explain in what way the new problems are easier.</a:t>
            </a:r>
          </a:p>
          <a:p>
            <a:r>
              <a:rPr lang="en-US" dirty="0" smtClean="0"/>
              <a:t>Use structural decomposition when you can, general recursion when you need to.</a:t>
            </a:r>
          </a:p>
          <a:p>
            <a:r>
              <a:rPr lang="en-US" dirty="0" smtClean="0"/>
              <a:t>Always use the simplest tool that works!</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definition of function </a:t>
            </a:r>
            <a:r>
              <a:rPr lang="en-US" b="1" dirty="0" smtClean="0">
                <a:latin typeface="Consolas" pitchFamily="49" charset="0"/>
                <a:cs typeface="Consolas" pitchFamily="49" charset="0"/>
              </a:rPr>
              <a:t>f</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Consolas" pitchFamily="49" charset="0"/>
                <a:cs typeface="Consolas" pitchFamily="49" charset="0"/>
              </a:rPr>
              <a:t>(... (f (rest </a:t>
            </a:r>
            <a:r>
              <a:rPr lang="en-US" b="1" dirty="0" err="1" smtClean="0">
                <a:latin typeface="Consolas" pitchFamily="49" charset="0"/>
                <a:cs typeface="Consolas" pitchFamily="49" charset="0"/>
              </a:rPr>
              <a:t>lst</a:t>
            </a:r>
            <a:r>
              <a:rPr lang="en-US" b="1" dirty="0" smtClean="0">
                <a:latin typeface="Consolas" pitchFamily="49" charset="0"/>
                <a:cs typeface="Consolas" pitchFamily="49" charset="0"/>
              </a:rPr>
              <a:t>)))</a:t>
            </a:r>
            <a:r>
              <a:rPr lang="en-US" dirty="0" smtClean="0"/>
              <a:t> is structural</a:t>
            </a:r>
          </a:p>
          <a:p>
            <a:pPr marL="0" indent="0">
              <a:buNone/>
            </a:pPr>
            <a:r>
              <a:rPr lang="en-US" b="1" dirty="0" smtClean="0">
                <a:latin typeface="Consolas" pitchFamily="49" charset="0"/>
                <a:cs typeface="Consolas" pitchFamily="49" charset="0"/>
              </a:rPr>
              <a:t>(f (... (rest </a:t>
            </a:r>
            <a:r>
              <a:rPr lang="en-US" b="1" dirty="0" err="1" smtClean="0">
                <a:latin typeface="Consolas" pitchFamily="49" charset="0"/>
                <a:cs typeface="Consolas" pitchFamily="49" charset="0"/>
              </a:rPr>
              <a:t>lst</a:t>
            </a:r>
            <a:r>
              <a:rPr lang="en-US" b="1" dirty="0" smtClean="0">
                <a:latin typeface="Consolas" pitchFamily="49" charset="0"/>
                <a:cs typeface="Consolas" pitchFamily="49" charset="0"/>
              </a:rPr>
              <a:t>)))</a:t>
            </a:r>
            <a:r>
              <a:rPr lang="en-US" dirty="0" smtClean="0"/>
              <a:t> is general</a:t>
            </a:r>
            <a:endParaRPr lang="en-US" dirty="0"/>
          </a:p>
        </p:txBody>
      </p:sp>
      <p:sp>
        <p:nvSpPr>
          <p:cNvPr id="4" name="Rectangle 3"/>
          <p:cNvSpPr/>
          <p:nvPr/>
        </p:nvSpPr>
        <p:spPr>
          <a:xfrm>
            <a:off x="1295400" y="3200400"/>
            <a:ext cx="7162800" cy="3276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You can usually tell just from the function definition whether it is structural or general recursion.  </a:t>
            </a:r>
          </a:p>
          <a:p>
            <a:endParaRPr lang="en-US" dirty="0"/>
          </a:p>
          <a:p>
            <a:r>
              <a:rPr lang="en-US" dirty="0"/>
              <a:t>In the first example here, </a:t>
            </a:r>
            <a:r>
              <a:rPr lang="en-US" b="1" dirty="0"/>
              <a:t>f</a:t>
            </a:r>
            <a:r>
              <a:rPr lang="en-US" dirty="0"/>
              <a:t> is called on </a:t>
            </a:r>
            <a:r>
              <a:rPr lang="en-US" b="1" dirty="0"/>
              <a:t>(rest </a:t>
            </a:r>
            <a:r>
              <a:rPr lang="en-US" b="1" dirty="0" err="1"/>
              <a:t>lst</a:t>
            </a:r>
            <a:r>
              <a:rPr lang="en-US" b="1" dirty="0"/>
              <a:t>)</a:t>
            </a:r>
            <a:r>
              <a:rPr lang="en-US" dirty="0"/>
              <a:t>, which is a component of the </a:t>
            </a:r>
            <a:r>
              <a:rPr lang="en-US" dirty="0" smtClean="0"/>
              <a:t>list</a:t>
            </a:r>
            <a:r>
              <a:rPr lang="en-US" dirty="0" smtClean="0"/>
              <a:t>, and is therefore smaller than </a:t>
            </a:r>
            <a:r>
              <a:rPr lang="en-US" b="1" dirty="0" err="1" smtClean="0"/>
              <a:t>lst</a:t>
            </a:r>
            <a:r>
              <a:rPr lang="en-US" dirty="0" smtClean="0"/>
              <a:t>.</a:t>
            </a:r>
            <a:r>
              <a:rPr lang="en-US" dirty="0" smtClean="0"/>
              <a:t> </a:t>
            </a:r>
            <a:r>
              <a:rPr lang="en-US" dirty="0"/>
              <a:t>This is what the list template tells us.</a:t>
            </a:r>
          </a:p>
          <a:p>
            <a:endParaRPr lang="en-US" dirty="0"/>
          </a:p>
          <a:p>
            <a:r>
              <a:rPr lang="en-US" dirty="0"/>
              <a:t>In the second example, </a:t>
            </a:r>
            <a:r>
              <a:rPr lang="en-US" b="1" dirty="0"/>
              <a:t>f</a:t>
            </a:r>
            <a:r>
              <a:rPr lang="en-US" dirty="0"/>
              <a:t> is being called some other value that happens to be computed from </a:t>
            </a:r>
            <a:r>
              <a:rPr lang="en-US" b="1" dirty="0"/>
              <a:t>(rest </a:t>
            </a:r>
            <a:r>
              <a:rPr lang="en-US" b="1" dirty="0" err="1"/>
              <a:t>lst</a:t>
            </a:r>
            <a:r>
              <a:rPr lang="en-US" b="1" dirty="0"/>
              <a:t>)</a:t>
            </a:r>
            <a:r>
              <a:rPr lang="en-US" dirty="0"/>
              <a:t>, but that’s not the same as </a:t>
            </a:r>
            <a:r>
              <a:rPr lang="en-US" b="1" dirty="0"/>
              <a:t>(rest </a:t>
            </a:r>
            <a:r>
              <a:rPr lang="en-US" b="1" dirty="0" err="1"/>
              <a:t>lst</a:t>
            </a:r>
            <a:r>
              <a:rPr lang="en-US" b="1" dirty="0"/>
              <a:t>)</a:t>
            </a:r>
            <a:r>
              <a:rPr lang="en-US" dirty="0"/>
              <a:t>.  So this example is general recursion</a:t>
            </a:r>
            <a:r>
              <a:rPr lang="en-US" dirty="0" smtClean="0"/>
              <a:t>.  There’s no telling how big </a:t>
            </a: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smtClean="0">
                <a:latin typeface="Consolas" pitchFamily="49" charset="0"/>
                <a:cs typeface="Consolas" pitchFamily="49" charset="0"/>
              </a:rPr>
              <a:t>)) </a:t>
            </a:r>
            <a:r>
              <a:rPr lang="en-US" dirty="0" smtClean="0">
                <a:cs typeface="Consolas" pitchFamily="49" charset="0"/>
              </a:rPr>
              <a:t>is. If we call f on it, we’d better have a termination argument to ensure that it has a smaller halting measure.</a:t>
            </a:r>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We've introduced </a:t>
            </a:r>
            <a:r>
              <a:rPr lang="en-US" i="1" dirty="0" smtClean="0">
                <a:solidFill>
                  <a:srgbClr val="FF0000"/>
                </a:solidFill>
              </a:rPr>
              <a:t>general recursion</a:t>
            </a:r>
            <a:r>
              <a:rPr lang="en-US" dirty="0" smtClean="0"/>
              <a:t>.</a:t>
            </a:r>
          </a:p>
          <a:p>
            <a:r>
              <a:rPr lang="en-US" dirty="0" smtClean="0"/>
              <a:t>Solve the problem by combining solutions to easier </a:t>
            </a:r>
            <a:r>
              <a:rPr lang="en-US" dirty="0" err="1" smtClean="0"/>
              <a:t>subproblems</a:t>
            </a:r>
            <a:r>
              <a:rPr lang="en-US" dirty="0" smtClean="0"/>
              <a:t>.</a:t>
            </a:r>
          </a:p>
          <a:p>
            <a:r>
              <a:rPr lang="en-US" dirty="0" smtClean="0"/>
              <a:t>Must give a </a:t>
            </a:r>
            <a:r>
              <a:rPr lang="en-US" i="1" dirty="0" smtClean="0">
                <a:solidFill>
                  <a:srgbClr val="FF0000"/>
                </a:solidFill>
              </a:rPr>
              <a:t>termination argument </a:t>
            </a:r>
            <a:r>
              <a:rPr lang="en-US" dirty="0" smtClean="0"/>
              <a:t>that shows why each </a:t>
            </a:r>
            <a:r>
              <a:rPr lang="en-US" dirty="0" err="1" smtClean="0"/>
              <a:t>subproblem</a:t>
            </a:r>
            <a:r>
              <a:rPr lang="en-US" dirty="0" smtClean="0"/>
              <a:t> is easier.</a:t>
            </a:r>
          </a:p>
          <a:p>
            <a:r>
              <a:rPr lang="en-US" dirty="0" smtClean="0"/>
              <a:t>Easiest way to give a termination argument is by giving a </a:t>
            </a:r>
            <a:r>
              <a:rPr lang="en-US" i="1" dirty="0" smtClean="0">
                <a:solidFill>
                  <a:srgbClr val="FF0000"/>
                </a:solidFill>
              </a:rPr>
              <a:t>halting measure</a:t>
            </a:r>
            <a:r>
              <a:rPr lang="en-US" dirty="0" smtClean="0"/>
              <a:t>.</a:t>
            </a:r>
          </a:p>
          <a:p>
            <a:r>
              <a:rPr lang="en-US" dirty="0" smtClean="0"/>
              <a:t>Structural decomposition is a special case where the data def guarantees the </a:t>
            </a:r>
            <a:r>
              <a:rPr lang="en-US" dirty="0" err="1" smtClean="0"/>
              <a:t>subproblem</a:t>
            </a:r>
            <a:r>
              <a:rPr lang="en-US" dirty="0" smtClean="0"/>
              <a:t> is easier.</a:t>
            </a:r>
          </a:p>
          <a:p>
            <a:r>
              <a:rPr lang="en-US" dirty="0" smtClean="0"/>
              <a:t>Always use the simplest tool that works!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 (2)</a:t>
            </a:r>
            <a:endParaRPr lang="en-US" dirty="0"/>
          </a:p>
        </p:txBody>
      </p:sp>
      <p:sp>
        <p:nvSpPr>
          <p:cNvPr id="7" name="Content Placeholder 2"/>
          <p:cNvSpPr>
            <a:spLocks noGrp="1"/>
          </p:cNvSpPr>
          <p:nvPr>
            <p:ph idx="1"/>
          </p:nvPr>
        </p:nvSpPr>
        <p:spPr>
          <a:xfrm>
            <a:off x="457200" y="1600200"/>
            <a:ext cx="8229600" cy="4525963"/>
          </a:xfrm>
        </p:spPr>
        <p:txBody>
          <a:bodyPr/>
          <a:lstStyle/>
          <a:p>
            <a:pPr marL="0" indent="0">
              <a:buNone/>
            </a:pPr>
            <a:r>
              <a:rPr lang="en-US" dirty="0" smtClean="0"/>
              <a:t>You should now be able to</a:t>
            </a:r>
          </a:p>
          <a:p>
            <a:pPr lvl="0"/>
            <a:r>
              <a:rPr lang="en-US" dirty="0"/>
              <a:t>Identify general recursion and </a:t>
            </a:r>
            <a:r>
              <a:rPr lang="en-US" dirty="0" smtClean="0"/>
              <a:t>distinguish it from structural decomposition.</a:t>
            </a:r>
          </a:p>
          <a:p>
            <a:r>
              <a:rPr lang="en-US" dirty="0" smtClean="0"/>
              <a:t>Explain what a termination argument and a halting measure are.</a:t>
            </a: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1053772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about this lesson, ask them on the Discussion </a:t>
            </a:r>
            <a:r>
              <a:rPr lang="en-US" dirty="0" smtClean="0"/>
              <a:t>Board</a:t>
            </a:r>
          </a:p>
          <a:p>
            <a:r>
              <a:rPr lang="en-US" dirty="0" smtClean="0"/>
              <a:t>Study the example of general recursion in 08-1-function.rkt, in the Examples folder.</a:t>
            </a:r>
            <a:endParaRPr lang="en-US" dirty="0" smtClean="0"/>
          </a:p>
          <a:p>
            <a:r>
              <a:rPr lang="en-US" dirty="0" smtClean="0"/>
              <a:t>Do </a:t>
            </a:r>
            <a:r>
              <a:rPr lang="en-US" dirty="0" smtClean="0"/>
              <a:t>Guided </a:t>
            </a:r>
            <a:r>
              <a:rPr lang="en-US" dirty="0" smtClean="0"/>
              <a:t>Practice </a:t>
            </a:r>
            <a:r>
              <a:rPr lang="en-US" dirty="0" smtClean="0"/>
              <a:t>8.2.</a:t>
            </a:r>
            <a:endParaRPr lang="en-US" dirty="0" smtClean="0"/>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Tree>
    <p:extLst>
      <p:ext uri="{BB962C8B-B14F-4D97-AF65-F5344CB8AC3E}">
        <p14:creationId xmlns:p14="http://schemas.microsoft.com/office/powerpoint/2010/main" val="1266476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Learning Objectives</a:t>
            </a:r>
            <a:endParaRPr lang="en-US" dirty="0"/>
          </a:p>
        </p:txBody>
      </p:sp>
      <p:sp>
        <p:nvSpPr>
          <p:cNvPr id="7" name="Content Placeholder 2"/>
          <p:cNvSpPr>
            <a:spLocks noGrp="1"/>
          </p:cNvSpPr>
          <p:nvPr>
            <p:ph idx="1"/>
          </p:nvPr>
        </p:nvSpPr>
        <p:spPr>
          <a:xfrm>
            <a:off x="457200" y="1600200"/>
            <a:ext cx="8229600" cy="4525963"/>
          </a:xfrm>
        </p:spPr>
        <p:txBody>
          <a:bodyPr/>
          <a:lstStyle/>
          <a:p>
            <a:pPr marL="0" indent="0">
              <a:buNone/>
            </a:pPr>
            <a:r>
              <a:rPr lang="en-US" dirty="0" smtClean="0"/>
              <a:t>At the end of this lesson, the student should be able to</a:t>
            </a:r>
          </a:p>
          <a:p>
            <a:pPr lvl="0"/>
            <a:r>
              <a:rPr lang="en-US" dirty="0"/>
              <a:t>Identify general recursion and </a:t>
            </a:r>
            <a:r>
              <a:rPr lang="en-US" dirty="0" smtClean="0"/>
              <a:t>distinguish it from structural decomposition.</a:t>
            </a:r>
          </a:p>
          <a:p>
            <a:r>
              <a:rPr lang="en-US" dirty="0" smtClean="0"/>
              <a:t>Explain what a termination argument and a halting measure are.</a:t>
            </a: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3818519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Recursion (1)</a:t>
            </a:r>
            <a:endParaRPr lang="en-US" dirty="0"/>
          </a:p>
        </p:txBody>
      </p:sp>
      <p:sp>
        <p:nvSpPr>
          <p:cNvPr id="3" name="Content Placeholder 2"/>
          <p:cNvSpPr>
            <a:spLocks noGrp="1"/>
          </p:cNvSpPr>
          <p:nvPr>
            <p:ph idx="1"/>
          </p:nvPr>
        </p:nvSpPr>
        <p:spPr/>
        <p:txBody>
          <a:bodyPr>
            <a:normAutofit/>
          </a:bodyPr>
          <a:lstStyle/>
          <a:p>
            <a:r>
              <a:rPr lang="en-US" dirty="0"/>
              <a:t>The examples we saw in the last lesson didn’t recur on the immediate components of a structure, but they did recur on </a:t>
            </a:r>
            <a:r>
              <a:rPr lang="en-US" i="1" dirty="0"/>
              <a:t>something</a:t>
            </a:r>
            <a:r>
              <a:rPr lang="en-US" dirty="0"/>
              <a:t> that was smaller than the argument.  These are examples of “divide-and-conquer”.  </a:t>
            </a:r>
          </a:p>
          <a:p>
            <a:r>
              <a:rPr lang="en-US" dirty="0"/>
              <a:t>Here is an overall description of general recursion.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2598172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Recursion (2)</a:t>
            </a:r>
            <a:endParaRPr lang="en-US" dirty="0"/>
          </a:p>
        </p:txBody>
      </p:sp>
      <p:sp>
        <p:nvSpPr>
          <p:cNvPr id="3" name="Content Placeholder 2"/>
          <p:cNvSpPr>
            <a:spLocks noGrp="1"/>
          </p:cNvSpPr>
          <p:nvPr>
            <p:ph idx="1"/>
          </p:nvPr>
        </p:nvSpPr>
        <p:spPr/>
        <p:txBody>
          <a:bodyPr>
            <a:normAutofit/>
          </a:bodyPr>
          <a:lstStyle/>
          <a:p>
            <a:r>
              <a:rPr lang="en-US" dirty="0" smtClean="0"/>
              <a:t>How to solve the problem:</a:t>
            </a:r>
          </a:p>
          <a:p>
            <a:pPr lvl="1"/>
            <a:r>
              <a:rPr lang="en-US" dirty="0" smtClean="0"/>
              <a:t>If it's easy, solve it immediately</a:t>
            </a:r>
          </a:p>
          <a:p>
            <a:pPr lvl="1"/>
            <a:r>
              <a:rPr lang="en-US" dirty="0" smtClean="0"/>
              <a:t>If it's hard:</a:t>
            </a:r>
          </a:p>
          <a:p>
            <a:pPr lvl="2"/>
            <a:r>
              <a:rPr lang="en-US" dirty="0" smtClean="0"/>
              <a:t>Find one or more easier problems whose solutions will help you find the solution to the original problem.</a:t>
            </a:r>
          </a:p>
          <a:p>
            <a:pPr lvl="2"/>
            <a:r>
              <a:rPr lang="en-US" dirty="0" smtClean="0"/>
              <a:t>Solve each of them</a:t>
            </a:r>
          </a:p>
          <a:p>
            <a:pPr lvl="2"/>
            <a:r>
              <a:rPr lang="en-US" dirty="0" smtClean="0"/>
              <a:t>Then combine the solutions to get the solution to your original problem</a:t>
            </a:r>
          </a:p>
          <a:p>
            <a:r>
              <a:rPr lang="en-US" dirty="0" smtClean="0"/>
              <a:t>Here it is as a pattern:</a:t>
            </a:r>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for General Recursion (1)</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solve : Problem -&gt; Solution</a:t>
            </a:r>
          </a:p>
          <a:p>
            <a:pPr>
              <a:buNone/>
            </a:pPr>
            <a:r>
              <a:rPr lang="en-US" sz="5500" b="1" dirty="0" smtClean="0">
                <a:latin typeface="Consolas" pitchFamily="49" charset="0"/>
                <a:cs typeface="Consolas" pitchFamily="49" charset="0"/>
              </a:rPr>
              <a:t>;; purpose statement...</a:t>
            </a:r>
          </a:p>
          <a:p>
            <a:pPr>
              <a:buNone/>
            </a:pPr>
            <a:r>
              <a:rPr lang="en-US" sz="5500" b="1" dirty="0" smtClean="0">
                <a:solidFill>
                  <a:schemeClr val="bg1"/>
                </a:solidFill>
                <a:latin typeface="Consolas" pitchFamily="49" charset="0"/>
                <a:cs typeface="Consolas" pitchFamily="49" charset="0"/>
              </a:rPr>
              <a:t>;; </a:t>
            </a:r>
            <a:r>
              <a:rPr lang="en-US" sz="5500" b="1" i="1" dirty="0" smtClean="0">
                <a:solidFill>
                  <a:schemeClr val="bg1"/>
                </a:solidFill>
                <a:latin typeface="Consolas" pitchFamily="49" charset="0"/>
                <a:cs typeface="Consolas" pitchFamily="49" charset="0"/>
              </a:rPr>
              <a:t>TERMINATION ARGUMENT: explain why new-problem1 and new-problem2 are easier than the-problem.</a:t>
            </a:r>
          </a:p>
          <a:p>
            <a:pPr>
              <a:buNone/>
            </a:pPr>
            <a:r>
              <a:rPr lang="en-US" sz="5500" b="1" dirty="0" smtClean="0">
                <a:latin typeface="Consolas" pitchFamily="49" charset="0"/>
                <a:cs typeface="Consolas" pitchFamily="49" charset="0"/>
              </a:rPr>
              <a:t>(define (solve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[(trivial1? the-problem) (trivial-solution1 the-problem)]</a:t>
            </a:r>
          </a:p>
          <a:p>
            <a:pPr>
              <a:buNone/>
            </a:pPr>
            <a:r>
              <a:rPr lang="en-US" sz="5500" b="1" dirty="0" smtClean="0">
                <a:latin typeface="Consolas" pitchFamily="49" charset="0"/>
                <a:cs typeface="Consolas" pitchFamily="49" charset="0"/>
              </a:rPr>
              <a:t>    [(trivial2? the-problem) (trivial-solution2 the-problem)]</a:t>
            </a:r>
          </a:p>
          <a:p>
            <a:pPr>
              <a:buNone/>
            </a:pPr>
            <a:r>
              <a:rPr lang="en-US" sz="5500" b="1" dirty="0" smtClean="0">
                <a:latin typeface="Consolas" pitchFamily="49" charset="0"/>
                <a:cs typeface="Consolas" pitchFamily="49" charset="0"/>
              </a:rPr>
              <a:t>    [(difficult? the-problem)</a:t>
            </a:r>
          </a:p>
          <a:p>
            <a:pPr>
              <a:buNone/>
            </a:pPr>
            <a:r>
              <a:rPr lang="en-US" sz="5500" b="1" dirty="0" smtClean="0">
                <a:latin typeface="Consolas" pitchFamily="49" charset="0"/>
                <a:cs typeface="Consolas" pitchFamily="49" charset="0"/>
              </a:rPr>
              <a:t>     (local</a:t>
            </a:r>
          </a:p>
          <a:p>
            <a:pPr>
              <a:buNone/>
            </a:pPr>
            <a:r>
              <a:rPr lang="en-US" sz="5500" b="1" dirty="0" smtClean="0">
                <a:latin typeface="Consolas" pitchFamily="49" charset="0"/>
                <a:cs typeface="Consolas" pitchFamily="49" charset="0"/>
              </a:rPr>
              <a:t>       ((define new-problem1 (divider1 the-problem))</a:t>
            </a:r>
          </a:p>
          <a:p>
            <a:pPr>
              <a:buNone/>
            </a:pPr>
            <a:r>
              <a:rPr lang="en-US" sz="5500" b="1" dirty="0" smtClean="0">
                <a:latin typeface="Consolas" pitchFamily="49" charset="0"/>
                <a:cs typeface="Consolas" pitchFamily="49" charset="0"/>
              </a:rPr>
              <a:t>        (define new-problem2 (divider2 the-problem))))</a:t>
            </a:r>
          </a:p>
          <a:p>
            <a:pPr>
              <a:buNone/>
            </a:pPr>
            <a:r>
              <a:rPr lang="en-US" sz="5500" b="1" dirty="0" smtClean="0">
                <a:latin typeface="Consolas" pitchFamily="49" charset="0"/>
                <a:cs typeface="Consolas" pitchFamily="49" charset="0"/>
              </a:rPr>
              <a:t>       (combine-solutions</a:t>
            </a:r>
          </a:p>
          <a:p>
            <a:pPr>
              <a:buNone/>
            </a:pPr>
            <a:r>
              <a:rPr lang="en-US" sz="5500" b="1" dirty="0" smtClean="0">
                <a:latin typeface="Consolas" pitchFamily="49" charset="0"/>
                <a:cs typeface="Consolas" pitchFamily="49" charset="0"/>
              </a:rPr>
              <a:t>        (solve new-problem1)</a:t>
            </a:r>
          </a:p>
          <a:p>
            <a:pPr>
              <a:buNone/>
            </a:pPr>
            <a:r>
              <a:rPr lang="en-US" sz="5500" b="1" dirty="0" smtClean="0">
                <a:latin typeface="Consolas" pitchFamily="49" charset="0"/>
                <a:cs typeface="Consolas" pitchFamily="49" charset="0"/>
              </a:rPr>
              <a:t>        (solve new-problem2))]))</a:t>
            </a:r>
          </a:p>
          <a:p>
            <a:pPr>
              <a:buNone/>
            </a:pPr>
            <a:endParaRPr lang="en-US" sz="2400" b="1" dirty="0" smtClean="0">
              <a:cs typeface="Courier New" pitchFamily="49" charset="0"/>
            </a:endParaRPr>
          </a:p>
        </p:txBody>
      </p:sp>
      <p:sp>
        <p:nvSpPr>
          <p:cNvPr id="7" name="Rectangle 6"/>
          <p:cNvSpPr/>
          <p:nvPr/>
        </p:nvSpPr>
        <p:spPr>
          <a:xfrm>
            <a:off x="4724400" y="4953001"/>
            <a:ext cx="4149090" cy="1295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There is no magic recipe for finding easier </a:t>
            </a:r>
            <a:r>
              <a:rPr lang="en-US" dirty="0" err="1"/>
              <a:t>subproblems</a:t>
            </a:r>
            <a:r>
              <a:rPr lang="en-US" dirty="0"/>
              <a:t>.  You must understand the structure of the problem domain.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3474850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for General Recursion (2)</a:t>
            </a: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sz="5500" b="1" dirty="0" smtClean="0">
                <a:latin typeface="Consolas" pitchFamily="49" charset="0"/>
                <a:cs typeface="Consolas" pitchFamily="49" charset="0"/>
              </a:rPr>
              <a:t>;; solve : Problem -&gt; Solution</a:t>
            </a:r>
          </a:p>
          <a:p>
            <a:pPr>
              <a:buNone/>
            </a:pPr>
            <a:r>
              <a:rPr lang="en-US" sz="5500" b="1" dirty="0" smtClean="0">
                <a:latin typeface="Consolas" pitchFamily="49" charset="0"/>
                <a:cs typeface="Consolas" pitchFamily="49" charset="0"/>
              </a:rPr>
              <a:t>;; purpose statement...</a:t>
            </a:r>
          </a:p>
          <a:p>
            <a:pPr>
              <a:buNone/>
            </a:pPr>
            <a:r>
              <a:rPr lang="en-US" sz="5500" b="1" dirty="0" smtClean="0">
                <a:latin typeface="Consolas" pitchFamily="49" charset="0"/>
                <a:cs typeface="Consolas" pitchFamily="49" charset="0"/>
              </a:rPr>
              <a:t>;; </a:t>
            </a:r>
            <a:r>
              <a:rPr lang="en-US" sz="5500" b="1" i="1" dirty="0" smtClean="0">
                <a:solidFill>
                  <a:srgbClr val="FF0000"/>
                </a:solidFill>
                <a:latin typeface="Consolas" pitchFamily="49" charset="0"/>
                <a:cs typeface="Consolas" pitchFamily="49" charset="0"/>
              </a:rPr>
              <a:t>TERMINATION ARGUMENT: explain why new-problem1 and new-</a:t>
            </a:r>
          </a:p>
          <a:p>
            <a:pPr>
              <a:buNone/>
            </a:pPr>
            <a:r>
              <a:rPr lang="en-US" sz="5500" b="1" dirty="0" smtClean="0">
                <a:latin typeface="Consolas" pitchFamily="49" charset="0"/>
                <a:cs typeface="Consolas" pitchFamily="49" charset="0"/>
              </a:rPr>
              <a:t>;;</a:t>
            </a:r>
            <a:r>
              <a:rPr lang="en-US" sz="5500" b="1" i="1" dirty="0" smtClean="0">
                <a:solidFill>
                  <a:srgbClr val="FF0000"/>
                </a:solidFill>
                <a:latin typeface="Consolas" pitchFamily="49" charset="0"/>
                <a:cs typeface="Consolas" pitchFamily="49" charset="0"/>
              </a:rPr>
              <a:t> problem2 are easier than the-problem.</a:t>
            </a:r>
          </a:p>
          <a:p>
            <a:pPr>
              <a:buNone/>
            </a:pPr>
            <a:r>
              <a:rPr lang="en-US" sz="5500" b="1" dirty="0" smtClean="0">
                <a:latin typeface="Consolas" pitchFamily="49" charset="0"/>
                <a:cs typeface="Consolas" pitchFamily="49" charset="0"/>
              </a:rPr>
              <a:t>(define (solve the-problem)</a:t>
            </a:r>
          </a:p>
          <a:p>
            <a:pPr>
              <a:buNone/>
            </a:pPr>
            <a:r>
              <a:rPr lang="en-US" sz="5500" b="1" dirty="0" smtClean="0">
                <a:latin typeface="Consolas" pitchFamily="49" charset="0"/>
                <a:cs typeface="Consolas" pitchFamily="49" charset="0"/>
              </a:rPr>
              <a:t>  (</a:t>
            </a:r>
            <a:r>
              <a:rPr lang="en-US" sz="5500" b="1" dirty="0" err="1" smtClean="0">
                <a:latin typeface="Consolas" pitchFamily="49" charset="0"/>
                <a:cs typeface="Consolas" pitchFamily="49" charset="0"/>
              </a:rPr>
              <a:t>cond</a:t>
            </a:r>
            <a:endParaRPr lang="en-US" sz="5500" b="1" dirty="0" smtClean="0">
              <a:latin typeface="Consolas" pitchFamily="49" charset="0"/>
              <a:cs typeface="Consolas" pitchFamily="49" charset="0"/>
            </a:endParaRPr>
          </a:p>
          <a:p>
            <a:pPr>
              <a:buNone/>
            </a:pPr>
            <a:r>
              <a:rPr lang="en-US" sz="5500" b="1" dirty="0" smtClean="0">
                <a:latin typeface="Consolas" pitchFamily="49" charset="0"/>
                <a:cs typeface="Consolas" pitchFamily="49" charset="0"/>
              </a:rPr>
              <a:t>    [(trivial1? the-problem) (trivial-solution1 the-problem)]</a:t>
            </a:r>
          </a:p>
          <a:p>
            <a:pPr>
              <a:buNone/>
            </a:pPr>
            <a:r>
              <a:rPr lang="en-US" sz="5500" b="1" dirty="0" smtClean="0">
                <a:latin typeface="Consolas" pitchFamily="49" charset="0"/>
                <a:cs typeface="Consolas" pitchFamily="49" charset="0"/>
              </a:rPr>
              <a:t>    [(trivial2? the-problem) (trivial-solution2 the-problem)]</a:t>
            </a:r>
          </a:p>
          <a:p>
            <a:pPr>
              <a:buNone/>
            </a:pPr>
            <a:r>
              <a:rPr lang="en-US" sz="5500" b="1" dirty="0" smtClean="0">
                <a:latin typeface="Consolas" pitchFamily="49" charset="0"/>
                <a:cs typeface="Consolas" pitchFamily="49" charset="0"/>
              </a:rPr>
              <a:t>    [(difficult? the-problem)</a:t>
            </a:r>
          </a:p>
          <a:p>
            <a:pPr>
              <a:buNone/>
            </a:pPr>
            <a:r>
              <a:rPr lang="en-US" sz="5500" b="1" dirty="0" smtClean="0">
                <a:latin typeface="Consolas" pitchFamily="49" charset="0"/>
                <a:cs typeface="Consolas" pitchFamily="49" charset="0"/>
              </a:rPr>
              <a:t>     (local</a:t>
            </a:r>
          </a:p>
          <a:p>
            <a:pPr>
              <a:buNone/>
            </a:pPr>
            <a:r>
              <a:rPr lang="en-US" sz="5500" b="1" dirty="0" smtClean="0">
                <a:latin typeface="Consolas" pitchFamily="49" charset="0"/>
                <a:cs typeface="Consolas" pitchFamily="49" charset="0"/>
              </a:rPr>
              <a:t>       ((define new-problem1 (divider1 the-problem))</a:t>
            </a:r>
          </a:p>
          <a:p>
            <a:pPr>
              <a:buNone/>
            </a:pPr>
            <a:r>
              <a:rPr lang="en-US" sz="5500" b="1" dirty="0" smtClean="0">
                <a:latin typeface="Consolas" pitchFamily="49" charset="0"/>
                <a:cs typeface="Consolas" pitchFamily="49" charset="0"/>
              </a:rPr>
              <a:t>        (define new-problem2 (divider2 the-problem))))</a:t>
            </a:r>
          </a:p>
          <a:p>
            <a:pPr>
              <a:buNone/>
            </a:pPr>
            <a:r>
              <a:rPr lang="en-US" sz="5500" b="1" dirty="0" smtClean="0">
                <a:latin typeface="Consolas" pitchFamily="49" charset="0"/>
                <a:cs typeface="Consolas" pitchFamily="49" charset="0"/>
              </a:rPr>
              <a:t>       (combine-solutions</a:t>
            </a:r>
          </a:p>
          <a:p>
            <a:pPr>
              <a:buNone/>
            </a:pPr>
            <a:r>
              <a:rPr lang="en-US" sz="5500" b="1" dirty="0" smtClean="0">
                <a:latin typeface="Consolas" pitchFamily="49" charset="0"/>
                <a:cs typeface="Consolas" pitchFamily="49" charset="0"/>
              </a:rPr>
              <a:t>        (solve new-problem1)</a:t>
            </a:r>
          </a:p>
          <a:p>
            <a:pPr>
              <a:buNone/>
            </a:pPr>
            <a:r>
              <a:rPr lang="en-US" sz="5500" b="1" dirty="0" smtClean="0">
                <a:latin typeface="Consolas" pitchFamily="49" charset="0"/>
                <a:cs typeface="Consolas" pitchFamily="49" charset="0"/>
              </a:rPr>
              <a:t>        (solve new-problem2))]))</a:t>
            </a:r>
          </a:p>
          <a:p>
            <a:pPr>
              <a:buNone/>
            </a:pPr>
            <a:endParaRPr lang="en-US" sz="2400" b="1" dirty="0" smtClean="0">
              <a:cs typeface="Courier New" pitchFamily="49" charset="0"/>
            </a:endParaRPr>
          </a:p>
        </p:txBody>
      </p:sp>
      <p:sp>
        <p:nvSpPr>
          <p:cNvPr id="4" name="Rectangle 3"/>
          <p:cNvSpPr/>
          <p:nvPr/>
        </p:nvSpPr>
        <p:spPr>
          <a:xfrm>
            <a:off x="4779264" y="5029200"/>
            <a:ext cx="43434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This only works, of course, if the </a:t>
            </a:r>
            <a:r>
              <a:rPr lang="en-US" sz="1600" dirty="0" err="1"/>
              <a:t>subproblems</a:t>
            </a:r>
            <a:r>
              <a:rPr lang="en-US" sz="1600" dirty="0"/>
              <a:t> are easier than the original.  So we add a new deliverable to our design:  the </a:t>
            </a:r>
            <a:r>
              <a:rPr lang="en-US" sz="1600" i="1" dirty="0">
                <a:solidFill>
                  <a:srgbClr val="FF0000"/>
                </a:solidFill>
              </a:rPr>
              <a:t>termination argument</a:t>
            </a:r>
            <a:r>
              <a:rPr lang="en-US" sz="1600" dirty="0"/>
              <a:t>.  The termination argument documents the way in which the new problems are easier.  We will see more about termination arguments shortly</a:t>
            </a:r>
            <a:r>
              <a:rPr lang="en-US" sz="1600" dirty="0" smtClean="0"/>
              <a:t>.</a:t>
            </a:r>
            <a:endParaRPr lang="en-US" sz="1600"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7</a:t>
            </a:fld>
            <a:endParaRPr lang="en-US"/>
          </a:p>
        </p:txBody>
      </p:sp>
    </p:spTree>
    <p:extLst>
      <p:ext uri="{BB962C8B-B14F-4D97-AF65-F5344CB8AC3E}">
        <p14:creationId xmlns:p14="http://schemas.microsoft.com/office/powerpoint/2010/main" val="1748665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pattern is more flexible than a template</a:t>
            </a:r>
            <a:endParaRPr lang="en-US" dirty="0"/>
          </a:p>
        </p:txBody>
      </p:sp>
      <p:sp>
        <p:nvSpPr>
          <p:cNvPr id="3" name="Content Placeholder 2"/>
          <p:cNvSpPr>
            <a:spLocks noGrp="1"/>
          </p:cNvSpPr>
          <p:nvPr>
            <p:ph idx="1"/>
          </p:nvPr>
        </p:nvSpPr>
        <p:spPr>
          <a:xfrm>
            <a:off x="457200" y="1600201"/>
            <a:ext cx="8229600" cy="2819400"/>
          </a:xfrm>
        </p:spPr>
        <p:txBody>
          <a:bodyPr>
            <a:normAutofit/>
          </a:bodyPr>
          <a:lstStyle/>
          <a:p>
            <a:r>
              <a:rPr lang="en-US" dirty="0" smtClean="0"/>
              <a:t>How many trivial cases are there?</a:t>
            </a:r>
          </a:p>
          <a:p>
            <a:r>
              <a:rPr lang="en-US" dirty="0" smtClean="0"/>
              <a:t>How many </a:t>
            </a:r>
            <a:r>
              <a:rPr lang="en-US" dirty="0" err="1" smtClean="0"/>
              <a:t>subproblems</a:t>
            </a:r>
            <a:r>
              <a:rPr lang="en-US" dirty="0" smtClean="0"/>
              <a:t> do you divide your original into?</a:t>
            </a:r>
          </a:p>
          <a:p>
            <a:pPr lvl="1"/>
            <a:r>
              <a:rPr lang="en-US" dirty="0" smtClean="0"/>
              <a:t>Could be just 1</a:t>
            </a:r>
          </a:p>
          <a:p>
            <a:pPr lvl="1"/>
            <a:r>
              <a:rPr lang="en-US" dirty="0" smtClean="0"/>
              <a:t>Could be a whole list</a:t>
            </a:r>
          </a:p>
        </p:txBody>
      </p:sp>
      <p:sp>
        <p:nvSpPr>
          <p:cNvPr id="4" name="Rectangle 3"/>
          <p:cNvSpPr/>
          <p:nvPr/>
        </p:nvSpPr>
        <p:spPr>
          <a:xfrm>
            <a:off x="4953000" y="4114800"/>
            <a:ext cx="4038600" cy="2286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We say “pattern” rather than “template” because we intend the pattern to be more flexible than our templates have been.  We might have different numbers of trivial cases, or different numbers of </a:t>
            </a:r>
            <a:r>
              <a:rPr lang="en-US" dirty="0" err="1"/>
              <a:t>subproblems</a:t>
            </a:r>
            <a:r>
              <a:rPr lang="en-US" dirty="0"/>
              <a:t>.  Let’s look at some variations </a:t>
            </a:r>
          </a:p>
        </p:txBody>
      </p:sp>
      <p:sp>
        <p:nvSpPr>
          <p:cNvPr id="5" name="Slide Number Placeholder 4"/>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1694519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with one </a:t>
            </a:r>
            <a:r>
              <a:rPr lang="en-US" dirty="0" err="1" smtClean="0"/>
              <a:t>subproblem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latin typeface="Consolas" pitchFamily="49" charset="0"/>
                <a:cs typeface="Consolas" pitchFamily="49" charset="0"/>
              </a:rPr>
              <a:t>;; solve : Problem -&gt; Solution</a:t>
            </a:r>
          </a:p>
          <a:p>
            <a:pPr marL="0" indent="0">
              <a:buNone/>
            </a:pPr>
            <a:r>
              <a:rPr lang="en-US" b="1" dirty="0">
                <a:latin typeface="Consolas" pitchFamily="49" charset="0"/>
                <a:cs typeface="Consolas" pitchFamily="49" charset="0"/>
              </a:rPr>
              <a:t>;; purpose statement...</a:t>
            </a:r>
          </a:p>
          <a:p>
            <a:pPr marL="0" indent="0">
              <a:buNone/>
            </a:pPr>
            <a:r>
              <a:rPr lang="en-US" b="1" dirty="0">
                <a:latin typeface="Consolas" pitchFamily="49" charset="0"/>
                <a:cs typeface="Consolas" pitchFamily="49" charset="0"/>
              </a:rPr>
              <a:t>;; examples ...</a:t>
            </a:r>
          </a:p>
          <a:p>
            <a:pPr marL="0" indent="0">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TERMINATION ARGUMENT: explain how new-problem </a:t>
            </a:r>
            <a:r>
              <a:rPr lang="en-US" b="1" dirty="0" smtClean="0">
                <a:solidFill>
                  <a:srgbClr val="FF0000"/>
                </a:solidFill>
                <a:latin typeface="Consolas" pitchFamily="49" charset="0"/>
                <a:cs typeface="Consolas" pitchFamily="49" charset="0"/>
              </a:rPr>
              <a:t>is</a:t>
            </a:r>
          </a:p>
          <a:p>
            <a:pPr marL="0" indent="0">
              <a:buNone/>
            </a:pPr>
            <a:r>
              <a:rPr lang="en-US" b="1" dirty="0" smtClean="0">
                <a:latin typeface="Consolas" pitchFamily="49" charset="0"/>
                <a:cs typeface="Consolas" pitchFamily="49" charset="0"/>
              </a:rPr>
              <a:t>;;</a:t>
            </a:r>
            <a:r>
              <a:rPr lang="en-US" b="1" dirty="0" smtClean="0">
                <a:solidFill>
                  <a:srgbClr val="FF0000"/>
                </a:solidFill>
                <a:latin typeface="Consolas" pitchFamily="49" charset="0"/>
                <a:cs typeface="Consolas" pitchFamily="49" charset="0"/>
              </a:rPr>
              <a:t> </a:t>
            </a:r>
            <a:r>
              <a:rPr lang="en-US" b="1" dirty="0">
                <a:solidFill>
                  <a:srgbClr val="FF0000"/>
                </a:solidFill>
                <a:latin typeface="Consolas" pitchFamily="49" charset="0"/>
                <a:cs typeface="Consolas" pitchFamily="49" charset="0"/>
              </a:rPr>
              <a:t>easier than problem</a:t>
            </a:r>
          </a:p>
          <a:p>
            <a:pPr marL="0" indent="0">
              <a:buNone/>
            </a:pPr>
            <a:r>
              <a:rPr lang="en-US" b="1" dirty="0">
                <a:latin typeface="Consolas" pitchFamily="49" charset="0"/>
                <a:cs typeface="Consolas" pitchFamily="49" charset="0"/>
              </a:rPr>
              <a:t>(define (solve problem)</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    [(trivial1? problem) (trivial-solution1 problem)]</a:t>
            </a:r>
          </a:p>
          <a:p>
            <a:pPr marL="0" indent="0">
              <a:buNone/>
            </a:pPr>
            <a:r>
              <a:rPr lang="en-US" b="1" dirty="0">
                <a:latin typeface="Consolas" pitchFamily="49" charset="0"/>
                <a:cs typeface="Consolas" pitchFamily="49" charset="0"/>
              </a:rPr>
              <a:t>    [(trivial2? problem) (trivial-solution2 problem)]</a:t>
            </a:r>
          </a:p>
          <a:p>
            <a:pPr marL="0" indent="0">
              <a:buNone/>
            </a:pPr>
            <a:r>
              <a:rPr lang="en-US" b="1" dirty="0">
                <a:latin typeface="Consolas" pitchFamily="49" charset="0"/>
                <a:cs typeface="Consolas" pitchFamily="49" charset="0"/>
              </a:rPr>
              <a:t>    [else</a:t>
            </a:r>
          </a:p>
          <a:p>
            <a:pPr marL="0" indent="0">
              <a:buNone/>
            </a:pPr>
            <a:r>
              <a:rPr lang="en-US" b="1" dirty="0">
                <a:latin typeface="Consolas" pitchFamily="49" charset="0"/>
                <a:cs typeface="Consolas" pitchFamily="49" charset="0"/>
              </a:rPr>
              <a:t>     (local</a:t>
            </a:r>
          </a:p>
          <a:p>
            <a:pPr marL="0" indent="0">
              <a:buNone/>
            </a:pPr>
            <a:r>
              <a:rPr lang="en-US" b="1" dirty="0">
                <a:latin typeface="Consolas" pitchFamily="49" charset="0"/>
                <a:cs typeface="Consolas" pitchFamily="49" charset="0"/>
              </a:rPr>
              <a:t>       ((define new-problem (modify-problem problem)))</a:t>
            </a:r>
          </a:p>
          <a:p>
            <a:pPr marL="0" indent="0">
              <a:buNone/>
            </a:pPr>
            <a:r>
              <a:rPr lang="en-US" b="1" dirty="0">
                <a:latin typeface="Consolas" pitchFamily="49" charset="0"/>
                <a:cs typeface="Consolas" pitchFamily="49" charset="0"/>
              </a:rPr>
              <a:t>       (modify-solution (solve new-problem))])))</a:t>
            </a:r>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20506437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b50f4c9c686971a36b6ffa8435cc0a281d4b8"/>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2700">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6918</TotalTime>
  <Words>1843</Words>
  <Application>Microsoft Office PowerPoint</Application>
  <PresentationFormat>On-screen Show (4:3)</PresentationFormat>
  <Paragraphs>229</Paragraphs>
  <Slides>24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CMMI10</vt:lpstr>
      <vt:lpstr>CMR10</vt:lpstr>
      <vt:lpstr>CMSY10ORIG</vt:lpstr>
      <vt:lpstr>Consolas</vt:lpstr>
      <vt:lpstr>Courier New</vt:lpstr>
      <vt:lpstr>Helvetica Neue</vt:lpstr>
      <vt:lpstr>Office Theme</vt:lpstr>
      <vt:lpstr>Introducing General Recursion</vt:lpstr>
      <vt:lpstr>Introduction</vt:lpstr>
      <vt:lpstr>Learning Objectives</vt:lpstr>
      <vt:lpstr>General Recursion (1)</vt:lpstr>
      <vt:lpstr>General Recursion (2)</vt:lpstr>
      <vt:lpstr>Pattern for General Recursion (1)</vt:lpstr>
      <vt:lpstr>Pattern for General Recursion (2)</vt:lpstr>
      <vt:lpstr>This pattern is more flexible than a template</vt:lpstr>
      <vt:lpstr>Pattern with one subproblem</vt:lpstr>
      <vt:lpstr>Pattern for a list of subproblems</vt:lpstr>
      <vt:lpstr>Termination Argument</vt:lpstr>
      <vt:lpstr>Halting Measure</vt:lpstr>
      <vt:lpstr>Halting Measure for decode</vt:lpstr>
      <vt:lpstr>Halting Measure for merge-sort</vt:lpstr>
      <vt:lpstr>A Numeric Example</vt:lpstr>
      <vt:lpstr>A Numeric Example (2)</vt:lpstr>
      <vt:lpstr>A Numeric Example (3)</vt:lpstr>
      <vt:lpstr>What about (fib -1)?</vt:lpstr>
      <vt:lpstr>What does this tell us?</vt:lpstr>
      <vt:lpstr>General Recursion vs. Structural Decomposition</vt:lpstr>
      <vt:lpstr>In the definition of function f :</vt:lpstr>
      <vt:lpstr>Summary (1)</vt:lpstr>
      <vt:lpstr>Summary (2)</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126</cp:revision>
  <dcterms:created xsi:type="dcterms:W3CDTF">2010-06-24T16:22:15Z</dcterms:created>
  <dcterms:modified xsi:type="dcterms:W3CDTF">2014-10-19T21:50:24Z</dcterms:modified>
</cp:coreProperties>
</file>