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5" r:id="rId3"/>
    <p:sldId id="325" r:id="rId4"/>
    <p:sldId id="338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50" r:id="rId14"/>
    <p:sldId id="348" r:id="rId15"/>
    <p:sldId id="349" r:id="rId16"/>
    <p:sldId id="337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81501" autoAdjust="0"/>
  </p:normalViewPr>
  <p:slideViewPr>
    <p:cSldViewPr>
      <p:cViewPr varScale="1">
        <p:scale>
          <a:sx n="96" d="100"/>
          <a:sy n="96" d="100"/>
        </p:scale>
        <p:origin x="17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BB7F-B88E-427C-AE5B-DC3AB4E9C6A2}" type="datetime1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F508-2C40-4348-B0A9-F9C5EE941ED8}" type="datetime1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A266-1D89-43BA-B7C6-67DA685766F5}" type="datetime1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B379-9CF7-46D2-891C-33D450BA63CB}" type="datetime1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9401-4DB0-45F6-8196-359795B4B31E}" type="datetime1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01C-6428-4EC8-9BD1-E06C01AD4BAE}" type="datetime1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3ADA-22C8-4338-A50A-C398ABE322D7}" type="datetime1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78DB-0134-46FE-8D85-27C43FD2E7E1}" type="datetime1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38B-0631-458D-8428-53E00492DF61}" type="datetime1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4E01-67A2-411A-959E-5E1969CABB25}" type="datetime1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DAFA-AF52-4878-8A43-92CBC8FB79EB}" type="datetime1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01E-A63B-4FED-83FD-21457685622C}" type="datetime1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99A1-A90E-4DAA-97D0-B8EA8DEB30B6}" type="datetime1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search range is larger?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 of binary search: divide it in half.</a:t>
            </a:r>
          </a:p>
          <a:p>
            <a:r>
              <a:rPr lang="en-US" dirty="0" smtClean="0"/>
              <a:t>Choose a midpoint p in [</a:t>
            </a:r>
            <a:r>
              <a:rPr lang="en-US" dirty="0" err="1" smtClean="0"/>
              <a:t>lo,hi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p doesn't have to be close to the center– any value in [</a:t>
            </a:r>
            <a:r>
              <a:rPr lang="en-US" dirty="0" err="1" smtClean="0"/>
              <a:t>lo,hi</a:t>
            </a:r>
            <a:r>
              <a:rPr lang="en-US" dirty="0" smtClean="0"/>
              <a:t>] will lead to a correct program</a:t>
            </a:r>
          </a:p>
          <a:p>
            <a:pPr lvl="1"/>
            <a:r>
              <a:rPr lang="en-US" dirty="0" smtClean="0"/>
              <a:t>but choosing p to be near the center means that the search space is divided in half every time, so you'll only need about log(hi-lo)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f(p) &lt; </a:t>
            </a:r>
            <a:r>
              <a:rPr lang="en-US" dirty="0" err="1" smtClean="0"/>
              <a:t>tgt</a:t>
            </a:r>
            <a:endParaRPr lang="en-US" dirty="0" smtClean="0"/>
          </a:p>
          <a:p>
            <a:pPr lvl="1"/>
            <a:r>
              <a:rPr lang="en-US" dirty="0" smtClean="0"/>
              <a:t>so we can rule out p, and all values less than p (because if p' &lt; p, f(p') &lt;= f(p) &lt; </a:t>
            </a:r>
            <a:r>
              <a:rPr lang="en-US" dirty="0" err="1" smtClean="0"/>
              <a:t>tgt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So the answer k, if it exists, is in [p+1, hi]</a:t>
            </a:r>
          </a:p>
          <a:p>
            <a:r>
              <a:rPr lang="en-US" dirty="0" err="1" smtClean="0"/>
              <a:t>tgt</a:t>
            </a:r>
            <a:r>
              <a:rPr lang="en-US" dirty="0" smtClean="0"/>
              <a:t> &lt; f(p)</a:t>
            </a:r>
          </a:p>
          <a:p>
            <a:pPr lvl="1"/>
            <a:r>
              <a:rPr lang="en-US" dirty="0" smtClean="0"/>
              <a:t>so we can rule out p and all values greater than p, because if p &lt; p', </a:t>
            </a:r>
            <a:r>
              <a:rPr lang="en-US" dirty="0" err="1" smtClean="0"/>
              <a:t>tgt</a:t>
            </a:r>
            <a:r>
              <a:rPr lang="en-US" dirty="0" smtClean="0"/>
              <a:t> &lt; f(p) &lt;= f(p').</a:t>
            </a:r>
          </a:p>
          <a:p>
            <a:pPr lvl="1"/>
            <a:r>
              <a:rPr lang="en-US" dirty="0" smtClean="0"/>
              <a:t>So the answer k, if it exists, is in [lo,p-1]</a:t>
            </a:r>
          </a:p>
          <a:p>
            <a:r>
              <a:rPr lang="en-US" dirty="0" err="1" smtClean="0"/>
              <a:t>tgt</a:t>
            </a:r>
            <a:r>
              <a:rPr lang="en-US" dirty="0" smtClean="0"/>
              <a:t> = f(p)</a:t>
            </a:r>
          </a:p>
          <a:p>
            <a:pPr lvl="1"/>
            <a:r>
              <a:rPr lang="en-US" dirty="0" smtClean="0"/>
              <a:t>then p is our desired 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code: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(binary-search-loop lo hi f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[(&gt; lo hi) </a:t>
            </a:r>
          </a:p>
          <a:p>
            <a:r>
              <a:rPr lang="en-US" dirty="0"/>
              <a:t>     ;; the search range is empty, return false</a:t>
            </a:r>
          </a:p>
          <a:p>
            <a:r>
              <a:rPr lang="en-US" dirty="0"/>
              <a:t>     false]    </a:t>
            </a:r>
          </a:p>
          <a:p>
            <a:r>
              <a:rPr lang="en-US" dirty="0"/>
              <a:t>    [(= lo hi) </a:t>
            </a:r>
          </a:p>
          <a:p>
            <a:r>
              <a:rPr lang="en-US" dirty="0"/>
              <a:t>     ;; the search range has size 1</a:t>
            </a:r>
          </a:p>
          <a:p>
            <a:r>
              <a:rPr lang="en-US" dirty="0"/>
              <a:t>     (if (equal? (f lo) </a:t>
            </a:r>
            <a:r>
              <a:rPr lang="en-US" dirty="0" err="1"/>
              <a:t>tgt</a:t>
            </a:r>
            <a:r>
              <a:rPr lang="en-US" dirty="0"/>
              <a:t>) lo false)] </a:t>
            </a:r>
          </a:p>
          <a:p>
            <a:r>
              <a:rPr lang="en-US" dirty="0"/>
              <a:t>    [else (local</a:t>
            </a:r>
          </a:p>
          <a:p>
            <a:r>
              <a:rPr lang="en-US" dirty="0"/>
              <a:t>            ((define midpoint (floor (/ (+ lo hi) 2)))</a:t>
            </a:r>
          </a:p>
          <a:p>
            <a:r>
              <a:rPr lang="en-US" dirty="0"/>
              <a:t>             (define f-of-midpoint (f midpoint)))</a:t>
            </a:r>
          </a:p>
          <a:p>
            <a:r>
              <a:rPr lang="en-US" dirty="0"/>
              <a:t>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[(&lt; f-of-midpoint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        ;; the </a:t>
            </a:r>
            <a:r>
              <a:rPr lang="en-US" dirty="0" err="1"/>
              <a:t>tgt</a:t>
            </a:r>
            <a:r>
              <a:rPr lang="en-US" dirty="0"/>
              <a:t> is in the right half</a:t>
            </a:r>
          </a:p>
          <a:p>
            <a:r>
              <a:rPr lang="en-US" dirty="0"/>
              <a:t>               (binary-search-loop (+ midpoint 1) hi f </a:t>
            </a:r>
            <a:r>
              <a:rPr lang="en-US" dirty="0" err="1"/>
              <a:t>tgt</a:t>
            </a:r>
            <a:r>
              <a:rPr lang="en-US" dirty="0"/>
              <a:t>)]</a:t>
            </a:r>
          </a:p>
          <a:p>
            <a:r>
              <a:rPr lang="en-US" dirty="0"/>
              <a:t>              [(&gt; f-of-midpoint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        ;; the </a:t>
            </a:r>
            <a:r>
              <a:rPr lang="en-US" dirty="0" err="1"/>
              <a:t>tgt</a:t>
            </a:r>
            <a:r>
              <a:rPr lang="en-US" dirty="0"/>
              <a:t> is in the left half</a:t>
            </a:r>
          </a:p>
          <a:p>
            <a:r>
              <a:rPr lang="en-US" dirty="0"/>
              <a:t>               (binary-search-loop lo (- midpoint 1) f </a:t>
            </a:r>
            <a:r>
              <a:rPr lang="en-US" dirty="0" err="1"/>
              <a:t>tgt</a:t>
            </a:r>
            <a:r>
              <a:rPr lang="en-US" dirty="0"/>
              <a:t>)]</a:t>
            </a:r>
          </a:p>
          <a:p>
            <a:r>
              <a:rPr lang="en-US" dirty="0"/>
              <a:t>              [else </a:t>
            </a:r>
          </a:p>
          <a:p>
            <a:r>
              <a:rPr lang="en-US" dirty="0"/>
              <a:t>                ;; midpoint is the one we're looking for</a:t>
            </a:r>
          </a:p>
          <a:p>
            <a:r>
              <a:rPr lang="en-US" dirty="0"/>
              <a:t>                midpoint]))]))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(binary-search-loop 0 40 </a:t>
            </a:r>
            <a:r>
              <a:rPr lang="en-US" dirty="0" err="1" smtClean="0"/>
              <a:t>sqr</a:t>
            </a:r>
            <a:r>
              <a:rPr lang="en-US" dirty="0" smtClean="0"/>
              <a:t> 49)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= (binary-search-loop 0 19 </a:t>
            </a:r>
            <a:r>
              <a:rPr lang="en-US" dirty="0" err="1" smtClean="0"/>
              <a:t>sqr</a:t>
            </a:r>
            <a:r>
              <a:rPr lang="en-US" dirty="0" smtClean="0"/>
              <a:t> 49)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= (binary-search-loop 0 8 </a:t>
            </a:r>
            <a:r>
              <a:rPr lang="en-US" dirty="0" err="1" smtClean="0"/>
              <a:t>sqr</a:t>
            </a:r>
            <a:r>
              <a:rPr lang="en-US" dirty="0" smtClean="0"/>
              <a:t>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(binary-search-loop </a:t>
            </a:r>
            <a:r>
              <a:rPr lang="en-US" dirty="0" smtClean="0"/>
              <a:t>5 </a:t>
            </a:r>
            <a:r>
              <a:rPr lang="en-US" dirty="0"/>
              <a:t>8 </a:t>
            </a:r>
            <a:r>
              <a:rPr lang="en-US" dirty="0" err="1"/>
              <a:t>sqr</a:t>
            </a:r>
            <a:r>
              <a:rPr lang="en-US" dirty="0"/>
              <a:t>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(binary-search-loop </a:t>
            </a:r>
            <a:r>
              <a:rPr lang="en-US" dirty="0" smtClean="0"/>
              <a:t>7 </a:t>
            </a:r>
            <a:r>
              <a:rPr lang="en-US" dirty="0"/>
              <a:t>8 </a:t>
            </a:r>
            <a:r>
              <a:rPr lang="en-US" dirty="0" err="1"/>
              <a:t>sqr</a:t>
            </a:r>
            <a:r>
              <a:rPr lang="en-US" dirty="0"/>
              <a:t> 49)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= 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1400" y="2051566"/>
            <a:ext cx="1492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midpoint = 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5520" y="2971800"/>
            <a:ext cx="1428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midpoint = 9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55520" y="3733800"/>
            <a:ext cx="1428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midpoint = 4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3459" y="4495800"/>
            <a:ext cx="1428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midpoint = 6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23459" y="5257800"/>
            <a:ext cx="1428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midpoint = 7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5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termination argument?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lo &gt; hi, the function </a:t>
            </a:r>
            <a:r>
              <a:rPr lang="en-US" dirty="0" smtClean="0"/>
              <a:t>terminates immediately. </a:t>
            </a:r>
            <a:r>
              <a:rPr lang="en-US" dirty="0"/>
              <a:t>Otherwise (- hi lo) decreases at every </a:t>
            </a:r>
            <a:r>
              <a:rPr lang="en-US" dirty="0" smtClean="0"/>
              <a:t>recursive </a:t>
            </a:r>
            <a:r>
              <a:rPr lang="en-US" dirty="0"/>
              <a:t>call.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explain </a:t>
            </a:r>
            <a:r>
              <a:rPr lang="en-US" dirty="0" smtClean="0"/>
              <a:t>what binary search is and when it is appropriate</a:t>
            </a:r>
          </a:p>
          <a:p>
            <a:pPr lvl="1"/>
            <a:r>
              <a:rPr lang="en-US" dirty="0" smtClean="0"/>
              <a:t>explain how the standard binary search works, and how it fits into the framework of general recursion</a:t>
            </a:r>
          </a:p>
          <a:p>
            <a:pPr lvl="1"/>
            <a:r>
              <a:rPr lang="en-US" dirty="0" smtClean="0"/>
              <a:t>write variations on a binary search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</a:t>
            </a:r>
            <a:r>
              <a:rPr lang="en-US" dirty="0" smtClean="0"/>
              <a:t>Board</a:t>
            </a:r>
          </a:p>
          <a:p>
            <a:r>
              <a:rPr lang="en-US" dirty="0" smtClean="0"/>
              <a:t>Do </a:t>
            </a:r>
            <a:r>
              <a:rPr lang="en-US" smtClean="0"/>
              <a:t>Guided Practice 8.3</a:t>
            </a:r>
            <a:endParaRPr lang="en-US" smtClean="0"/>
          </a:p>
          <a:p>
            <a:r>
              <a:rPr lang="en-US" dirty="0" smtClean="0"/>
              <a:t>Go </a:t>
            </a:r>
            <a:r>
              <a:rPr lang="en-US" dirty="0" smtClean="0"/>
              <a:t>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 is a classic example that illustrates general recursion</a:t>
            </a:r>
          </a:p>
          <a:p>
            <a:r>
              <a:rPr lang="en-US" dirty="0" smtClean="0"/>
              <a:t>We will look at a function for binary search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explain </a:t>
            </a:r>
            <a:r>
              <a:rPr lang="en-US" dirty="0" smtClean="0"/>
              <a:t>what binary search is and when it is appropriate</a:t>
            </a:r>
          </a:p>
          <a:p>
            <a:pPr lvl="1"/>
            <a:r>
              <a:rPr lang="en-US" dirty="0" smtClean="0"/>
              <a:t>explain how the standard binary search works, and how it fits into the framework of general recursion</a:t>
            </a:r>
          </a:p>
          <a:p>
            <a:pPr lvl="1"/>
            <a:r>
              <a:rPr lang="en-US" dirty="0" smtClean="0"/>
              <a:t>write variations on a binary search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probably learned about binary search in an array: given an array </a:t>
            </a:r>
            <a:r>
              <a:rPr lang="en-US" b="1" dirty="0" smtClean="0"/>
              <a:t>A[0:N]</a:t>
            </a:r>
            <a:r>
              <a:rPr lang="en-US" dirty="0" smtClean="0"/>
              <a:t> of increasing values and a target </a:t>
            </a:r>
            <a:r>
              <a:rPr lang="en-US" b="1" dirty="0" err="1" smtClean="0"/>
              <a:t>tgt</a:t>
            </a:r>
            <a:r>
              <a:rPr lang="en-US" dirty="0" smtClean="0"/>
              <a:t>, find an </a:t>
            </a:r>
            <a:r>
              <a:rPr lang="en-US" b="1" dirty="0" err="1" smtClean="0"/>
              <a:t>i</a:t>
            </a:r>
            <a:r>
              <a:rPr lang="en-US" dirty="0" smtClean="0"/>
              <a:t> such that </a:t>
            </a:r>
            <a:r>
              <a:rPr lang="en-US" b="1" dirty="0" smtClean="0"/>
              <a:t>A[</a:t>
            </a:r>
            <a:r>
              <a:rPr lang="en-US" b="1" dirty="0" err="1" smtClean="0"/>
              <a:t>i</a:t>
            </a:r>
            <a:r>
              <a:rPr lang="en-US" b="1" dirty="0" smtClean="0"/>
              <a:t>]</a:t>
            </a:r>
            <a:r>
              <a:rPr lang="en-US" dirty="0" smtClean="0"/>
              <a:t> = </a:t>
            </a:r>
            <a:r>
              <a:rPr lang="en-US" b="1" dirty="0" err="1" smtClean="0"/>
              <a:t>tgt</a:t>
            </a:r>
            <a:r>
              <a:rPr lang="en-US" dirty="0" smtClean="0"/>
              <a:t>, or else report not found.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 can be modeled 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Racket has arrays (called vectors), but we don't need them.</a:t>
            </a:r>
          </a:p>
          <a:p>
            <a:r>
              <a:rPr lang="en-US" dirty="0" smtClean="0"/>
              <a:t>Instead of having an array, we'll have a function  </a:t>
            </a:r>
          </a:p>
          <a:p>
            <a:pPr marL="0" indent="0" algn="ctr">
              <a:buNone/>
            </a:pPr>
            <a:r>
              <a:rPr lang="en-US" b="1" dirty="0" smtClean="0"/>
              <a:t>f : [0..N] -&gt; </a:t>
            </a:r>
            <a:r>
              <a:rPr lang="en-US" b="1" dirty="0" smtClean="0"/>
              <a:t>Integer</a:t>
            </a:r>
            <a:endParaRPr lang="en-US" b="1" dirty="0" smtClean="0"/>
          </a:p>
          <a:p>
            <a:pPr marL="400050" lvl="1" indent="0">
              <a:buNone/>
            </a:pPr>
            <a:r>
              <a:rPr lang="en-US" dirty="0" smtClean="0"/>
              <a:t>which will give the value of the array at any index.</a:t>
            </a:r>
          </a:p>
          <a:p>
            <a:pPr marL="457200" indent="-457200"/>
            <a:r>
              <a:rPr lang="en-US" dirty="0" smtClean="0"/>
              <a:t>We will require that f be non-decreasing:  that is:</a:t>
            </a:r>
          </a:p>
          <a:p>
            <a:pPr marL="0" indent="0" algn="ctr"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 &lt;= j implies f(</a:t>
            </a:r>
            <a:r>
              <a:rPr lang="en-US" b="1" dirty="0" err="1" smtClean="0"/>
              <a:t>i</a:t>
            </a:r>
            <a:r>
              <a:rPr lang="en-US" b="1" dirty="0" smtClean="0"/>
              <a:t>) &lt;= f(j)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do the obvious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the 0 and N don't matter, so we'll add them as arguments to our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and Purpose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binary-search-loop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;;  : </a:t>
            </a:r>
            <a:r>
              <a:rPr lang="en-US" sz="2400" dirty="0" err="1" smtClean="0"/>
              <a:t>NonNegInt</a:t>
            </a:r>
            <a:r>
              <a:rPr lang="en-US" sz="2400" dirty="0" smtClean="0"/>
              <a:t> </a:t>
            </a:r>
            <a:r>
              <a:rPr lang="en-US" sz="2400" dirty="0" err="1" smtClean="0"/>
              <a:t>NonNegInt</a:t>
            </a:r>
            <a:r>
              <a:rPr lang="en-US" sz="24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   </a:t>
            </a:r>
            <a:r>
              <a:rPr lang="en-US" sz="2400" dirty="0" smtClean="0"/>
              <a:t>(</a:t>
            </a:r>
            <a:r>
              <a:rPr lang="en-US" sz="2400" dirty="0" err="1" smtClean="0"/>
              <a:t>NonNegInt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r>
              <a:rPr lang="en-US" sz="2400" dirty="0" smtClean="0"/>
              <a:t>Integer)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   </a:t>
            </a:r>
            <a:r>
              <a:rPr lang="en-US" sz="2400" dirty="0" smtClean="0"/>
              <a:t>Integer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   </a:t>
            </a:r>
            <a:r>
              <a:rPr lang="en-US" sz="2400" dirty="0" smtClean="0"/>
              <a:t>-&gt; </a:t>
            </a:r>
            <a:r>
              <a:rPr lang="en-US" sz="2400" dirty="0" err="1" smtClean="0"/>
              <a:t>Maybe</a:t>
            </a:r>
            <a:r>
              <a:rPr lang="en-US" sz="2400" dirty="0" err="1" smtClean="0"/>
              <a:t>NonNegInt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GIVEN: two numbers lo and hi, a function </a:t>
            </a:r>
            <a:r>
              <a:rPr lang="en-US" sz="2400" dirty="0" smtClean="0"/>
              <a:t>f,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  </a:t>
            </a:r>
            <a:r>
              <a:rPr lang="en-US" sz="2400" dirty="0"/>
              <a:t>and a target </a:t>
            </a:r>
            <a:r>
              <a:rPr lang="en-US" sz="2400" dirty="0" err="1" smtClean="0"/>
              <a:t>tgt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/>
              <a:t>;; WHERE: f is monotonic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;;   (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i</a:t>
            </a:r>
            <a:r>
              <a:rPr lang="en-US" sz="2400" dirty="0"/>
              <a:t>&lt;=j implies f(</a:t>
            </a:r>
            <a:r>
              <a:rPr lang="en-US" sz="2400" dirty="0" err="1"/>
              <a:t>i</a:t>
            </a:r>
            <a:r>
              <a:rPr lang="en-US" sz="2400" dirty="0"/>
              <a:t>) &lt;= f(j))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RETURNS: a number k such that lo &lt;= k &lt;= hi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;;   and </a:t>
            </a:r>
            <a:r>
              <a:rPr lang="en-US" sz="2400" dirty="0"/>
              <a:t>f(k) = </a:t>
            </a:r>
            <a:r>
              <a:rPr lang="en-US" sz="2400" dirty="0" err="1"/>
              <a:t>tgt</a:t>
            </a:r>
            <a:r>
              <a:rPr lang="en-US" sz="2400" dirty="0"/>
              <a:t> if there is such a k,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smtClean="0"/>
              <a:t>  otherwise </a:t>
            </a:r>
            <a:r>
              <a:rPr lang="en-US" sz="2400" dirty="0"/>
              <a:t>false.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we've written that, we can write the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;; binary-search 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;;  </a:t>
            </a:r>
            <a:r>
              <a:rPr lang="en-US" sz="2000" dirty="0" err="1" smtClean="0"/>
              <a:t>NonNegInt</a:t>
            </a:r>
            <a:r>
              <a:rPr lang="en-US" sz="2000" dirty="0" smtClean="0"/>
              <a:t> (</a:t>
            </a:r>
            <a:r>
              <a:rPr lang="en-US" sz="2000" dirty="0" err="1" smtClean="0"/>
              <a:t>NonNegInt</a:t>
            </a:r>
            <a:r>
              <a:rPr lang="en-US" sz="2000" dirty="0" smtClean="0"/>
              <a:t> </a:t>
            </a:r>
            <a:r>
              <a:rPr lang="en-US" sz="2000" dirty="0"/>
              <a:t>-&gt; </a:t>
            </a:r>
            <a:r>
              <a:rPr lang="en-US" sz="2000" dirty="0" smtClean="0"/>
              <a:t>Integer) Integer</a:t>
            </a:r>
          </a:p>
          <a:p>
            <a:r>
              <a:rPr lang="en-US" sz="2000" dirty="0" smtClean="0"/>
              <a:t>;;  </a:t>
            </a:r>
            <a:r>
              <a:rPr lang="en-US" sz="2000" dirty="0" smtClean="0"/>
              <a:t>-&gt; </a:t>
            </a:r>
            <a:r>
              <a:rPr lang="en-US" sz="2000" dirty="0" err="1" smtClean="0"/>
              <a:t>MaybeNonNegInt</a:t>
            </a:r>
            <a:endParaRPr lang="en-US" sz="2000" dirty="0"/>
          </a:p>
          <a:p>
            <a:r>
              <a:rPr lang="en-US" sz="2000" dirty="0"/>
              <a:t>;; GIVEN: a number N, </a:t>
            </a:r>
            <a:endParaRPr lang="en-US" sz="2000" dirty="0" smtClean="0"/>
          </a:p>
          <a:p>
            <a:r>
              <a:rPr lang="en-US" sz="2000" dirty="0" smtClean="0"/>
              <a:t>;;  </a:t>
            </a:r>
            <a:r>
              <a:rPr lang="en-US" sz="2000" dirty="0" smtClean="0"/>
              <a:t>a </a:t>
            </a:r>
            <a:r>
              <a:rPr lang="en-US" sz="2000" dirty="0"/>
              <a:t>function f : </a:t>
            </a:r>
            <a:r>
              <a:rPr lang="en-US" sz="2000" dirty="0" err="1" smtClean="0"/>
              <a:t>NonNegInt</a:t>
            </a:r>
            <a:r>
              <a:rPr lang="en-US" sz="2000" dirty="0" smtClean="0"/>
              <a:t> </a:t>
            </a:r>
            <a:r>
              <a:rPr lang="en-US" sz="2000" dirty="0"/>
              <a:t>-&gt; </a:t>
            </a:r>
            <a:r>
              <a:rPr lang="en-US" sz="2000" dirty="0" smtClean="0"/>
              <a:t>Integer,</a:t>
            </a:r>
            <a:endParaRPr lang="en-US" sz="2000" dirty="0" smtClean="0"/>
          </a:p>
          <a:p>
            <a:r>
              <a:rPr lang="en-US" sz="2000" dirty="0" smtClean="0"/>
              <a:t>;; </a:t>
            </a:r>
            <a:r>
              <a:rPr lang="en-US" sz="2000" dirty="0" smtClean="0"/>
              <a:t> and </a:t>
            </a:r>
            <a:r>
              <a:rPr lang="en-US" sz="2000" dirty="0"/>
              <a:t>a number </a:t>
            </a:r>
            <a:r>
              <a:rPr lang="en-US" sz="2000" dirty="0" err="1"/>
              <a:t>tgt</a:t>
            </a:r>
            <a:endParaRPr lang="en-US" sz="2000" dirty="0"/>
          </a:p>
          <a:p>
            <a:r>
              <a:rPr lang="en-US" sz="2000" dirty="0"/>
              <a:t>;; WHERE: f is monotonic (</a:t>
            </a:r>
            <a:r>
              <a:rPr lang="en-US" sz="2000" dirty="0" err="1"/>
              <a:t>ie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&lt;=j implies f(</a:t>
            </a:r>
            <a:r>
              <a:rPr lang="en-US" sz="2000" dirty="0" err="1"/>
              <a:t>i</a:t>
            </a:r>
            <a:r>
              <a:rPr lang="en-US" sz="2000" dirty="0"/>
              <a:t>) &lt;= f(j))</a:t>
            </a:r>
          </a:p>
          <a:p>
            <a:r>
              <a:rPr lang="en-US" sz="2000" dirty="0"/>
              <a:t>;; RETURNS: a number k such that 0 &lt;= k &lt;= N </a:t>
            </a:r>
            <a:endParaRPr lang="en-US" sz="2000" dirty="0" smtClean="0"/>
          </a:p>
          <a:p>
            <a:r>
              <a:rPr lang="en-US" sz="2000" dirty="0" smtClean="0"/>
              <a:t>;;  and </a:t>
            </a:r>
            <a:r>
              <a:rPr lang="en-US" sz="2000" dirty="0"/>
              <a:t>f(k) = </a:t>
            </a:r>
            <a:r>
              <a:rPr lang="en-US" sz="2000" dirty="0" err="1"/>
              <a:t>tgt</a:t>
            </a:r>
            <a:r>
              <a:rPr lang="en-US" sz="2000" dirty="0"/>
              <a:t> if there is such a k,</a:t>
            </a:r>
          </a:p>
          <a:p>
            <a:r>
              <a:rPr lang="en-US" sz="2000" dirty="0"/>
              <a:t>;; </a:t>
            </a:r>
            <a:r>
              <a:rPr lang="en-US" sz="2000" dirty="0" smtClean="0"/>
              <a:t> otherwise </a:t>
            </a:r>
            <a:r>
              <a:rPr lang="en-US" sz="2000" dirty="0"/>
              <a:t>false.</a:t>
            </a:r>
          </a:p>
          <a:p>
            <a:endParaRPr lang="en-US" sz="2000" dirty="0"/>
          </a:p>
          <a:p>
            <a:r>
              <a:rPr lang="en-US" sz="2000" dirty="0"/>
              <a:t>;; STRATEGY: functional composition</a:t>
            </a:r>
          </a:p>
          <a:p>
            <a:r>
              <a:rPr lang="en-US" sz="2000" dirty="0"/>
              <a:t>(define (binary-search N f </a:t>
            </a:r>
            <a:r>
              <a:rPr lang="en-US" sz="2000" dirty="0" err="1"/>
              <a:t>tgt</a:t>
            </a:r>
            <a:r>
              <a:rPr lang="en-US" sz="2000" dirty="0"/>
              <a:t>)</a:t>
            </a:r>
          </a:p>
          <a:p>
            <a:r>
              <a:rPr lang="en-US" sz="2000" dirty="0"/>
              <a:t>  (binary-search-loop 0 N f </a:t>
            </a:r>
            <a:r>
              <a:rPr lang="en-US" sz="2000" dirty="0" err="1"/>
              <a:t>tgt</a:t>
            </a:r>
            <a:r>
              <a:rPr lang="en-US" sz="2000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easy cases for binary-search-loop?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lo&gt;hi, the search range [</a:t>
            </a:r>
            <a:r>
              <a:rPr lang="en-US" dirty="0" err="1" smtClean="0"/>
              <a:t>lo,hi</a:t>
            </a:r>
            <a:r>
              <a:rPr lang="en-US" dirty="0" smtClean="0"/>
              <a:t>] is empty, so the answer must be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lo=hi, the search range has size 1, so it's easy to figure out the answer.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5c3e2e12397255096108cd2b177977f90a6"/>
  <p:tag name="ISPRING_RESOURCE_PATHS_HASH_PRESENTER" val="c81023c46f555efdbfefa9711b4fc011c260785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7973</TotalTime>
  <Words>1011</Words>
  <Application>Microsoft Office PowerPoint</Application>
  <PresentationFormat>On-screen Show (4:3)</PresentationFormat>
  <Paragraphs>133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Office Theme</vt:lpstr>
      <vt:lpstr>Binary Search</vt:lpstr>
      <vt:lpstr>Introduction</vt:lpstr>
      <vt:lpstr>Learning Objectives</vt:lpstr>
      <vt:lpstr>Binary Search</vt:lpstr>
      <vt:lpstr>Arrays can be modeled as functions</vt:lpstr>
      <vt:lpstr>Let's do the obvious generalization</vt:lpstr>
      <vt:lpstr>Contract and Purpose Statement</vt:lpstr>
      <vt:lpstr>Once we've written that, we can write the main function</vt:lpstr>
      <vt:lpstr>What are the easy cases for binary-search-loop?</vt:lpstr>
      <vt:lpstr>What if the search range is larger?</vt:lpstr>
      <vt:lpstr>What are the cases?</vt:lpstr>
      <vt:lpstr>As code:</vt:lpstr>
      <vt:lpstr>Watch this work</vt:lpstr>
      <vt:lpstr>What's the termination argument?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135</cp:revision>
  <dcterms:created xsi:type="dcterms:W3CDTF">2010-06-24T16:22:15Z</dcterms:created>
  <dcterms:modified xsi:type="dcterms:W3CDTF">2014-10-19T20:39:36Z</dcterms:modified>
</cp:coreProperties>
</file>