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89" r:id="rId2"/>
    <p:sldId id="410" r:id="rId3"/>
    <p:sldId id="417" r:id="rId4"/>
    <p:sldId id="390" r:id="rId5"/>
    <p:sldId id="372" r:id="rId6"/>
    <p:sldId id="373" r:id="rId7"/>
    <p:sldId id="388" r:id="rId8"/>
    <p:sldId id="396" r:id="rId9"/>
    <p:sldId id="397" r:id="rId10"/>
    <p:sldId id="398" r:id="rId11"/>
    <p:sldId id="399" r:id="rId12"/>
    <p:sldId id="400" r:id="rId13"/>
    <p:sldId id="401" r:id="rId14"/>
    <p:sldId id="412" r:id="rId15"/>
    <p:sldId id="402" r:id="rId16"/>
    <p:sldId id="404" r:id="rId17"/>
    <p:sldId id="376" r:id="rId18"/>
    <p:sldId id="405" r:id="rId19"/>
    <p:sldId id="406" r:id="rId20"/>
    <p:sldId id="407" r:id="rId21"/>
    <p:sldId id="408" r:id="rId22"/>
    <p:sldId id="413" r:id="rId23"/>
    <p:sldId id="379" r:id="rId24"/>
    <p:sldId id="409" r:id="rId25"/>
    <p:sldId id="380" r:id="rId26"/>
    <p:sldId id="381" r:id="rId27"/>
    <p:sldId id="414" r:id="rId28"/>
    <p:sldId id="415" r:id="rId29"/>
    <p:sldId id="383" r:id="rId30"/>
    <p:sldId id="384" r:id="rId31"/>
    <p:sldId id="385" r:id="rId32"/>
    <p:sldId id="386" r:id="rId33"/>
    <p:sldId id="387" r:id="rId34"/>
    <p:sldId id="395" r:id="rId35"/>
    <p:sldId id="416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 autoAdjust="0"/>
    <p:restoredTop sz="92245" autoAdjust="0"/>
  </p:normalViewPr>
  <p:slideViewPr>
    <p:cSldViewPr>
      <p:cViewPr varScale="1">
        <p:scale>
          <a:sx n="66" d="100"/>
          <a:sy n="66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39BFD-E153-FD40-B66A-EB1566F2438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5DC21-6A5D-A341-B6D0-F2D38D3EB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2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3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W66F-vUAp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9.1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Contract, Purpose Statement, and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smtClean="0"/>
              <a:t>generalized-function-sum </a:t>
            </a:r>
            <a:r>
              <a:rPr lang="en-US" dirty="0"/>
              <a:t>: </a:t>
            </a:r>
          </a:p>
          <a:p>
            <a:r>
              <a:rPr lang="en-US" dirty="0"/>
              <a:t>;;   Nat </a:t>
            </a:r>
            <a:r>
              <a:rPr lang="en-US" dirty="0" err="1"/>
              <a:t>Nat</a:t>
            </a:r>
            <a:r>
              <a:rPr lang="en-US" dirty="0"/>
              <a:t> Number (</a:t>
            </a:r>
            <a:r>
              <a:rPr lang="en-US" dirty="0" smtClean="0"/>
              <a:t>Nat </a:t>
            </a:r>
            <a:r>
              <a:rPr lang="en-US" dirty="0"/>
              <a:t>-&gt; Number) -&gt; Number</a:t>
            </a:r>
          </a:p>
          <a:p>
            <a:r>
              <a:rPr lang="en-US" dirty="0"/>
              <a:t>;; GIVEN: natural </a:t>
            </a:r>
            <a:r>
              <a:rPr lang="en-US" dirty="0" smtClean="0"/>
              <a:t>numbers </a:t>
            </a:r>
            <a:r>
              <a:rPr lang="en-US" dirty="0" err="1" smtClean="0"/>
              <a:t>i</a:t>
            </a:r>
            <a:r>
              <a:rPr lang="en-US" dirty="0" smtClean="0"/>
              <a:t> and hi, </a:t>
            </a:r>
            <a:r>
              <a:rPr lang="en-US" dirty="0"/>
              <a:t>a number </a:t>
            </a:r>
            <a:r>
              <a:rPr lang="en-US" dirty="0" err="1"/>
              <a:t>sofar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;;  and </a:t>
            </a:r>
            <a:r>
              <a:rPr lang="en-US" dirty="0"/>
              <a:t>a function f</a:t>
            </a:r>
            <a:r>
              <a:rPr lang="en-US" dirty="0" smtClean="0"/>
              <a:t>,</a:t>
            </a:r>
          </a:p>
          <a:p>
            <a:r>
              <a:rPr lang="en-US" dirty="0" smtClean="0"/>
              <a:t>;; WHERE: </a:t>
            </a:r>
            <a:r>
              <a:rPr lang="en-US" dirty="0" err="1" smtClean="0"/>
              <a:t>i</a:t>
            </a:r>
            <a:r>
              <a:rPr lang="en-US" dirty="0" smtClean="0"/>
              <a:t> &lt;= hi</a:t>
            </a:r>
            <a:endParaRPr lang="en-US" dirty="0"/>
          </a:p>
          <a:p>
            <a:r>
              <a:rPr lang="en-US" dirty="0"/>
              <a:t>;; RETURNS: </a:t>
            </a:r>
            <a:r>
              <a:rPr lang="en-US" dirty="0" err="1"/>
              <a:t>sofar</a:t>
            </a:r>
            <a:r>
              <a:rPr lang="en-US" dirty="0"/>
              <a:t> + SUM{f(j) | </a:t>
            </a:r>
            <a:r>
              <a:rPr lang="en-US" dirty="0" err="1"/>
              <a:t>i</a:t>
            </a:r>
            <a:r>
              <a:rPr lang="en-US" dirty="0"/>
              <a:t> &lt;= j &lt;= hi} </a:t>
            </a:r>
          </a:p>
          <a:p>
            <a:endParaRPr lang="en-US" dirty="0"/>
          </a:p>
          <a:p>
            <a:r>
              <a:rPr lang="en-US" dirty="0"/>
              <a:t>;; EXAMPLES/TESTS:</a:t>
            </a:r>
          </a:p>
          <a:p>
            <a:r>
              <a:rPr lang="en-US" dirty="0" smtClean="0"/>
              <a:t>(begin-for-test</a:t>
            </a:r>
            <a:endParaRPr lang="en-US" dirty="0"/>
          </a:p>
          <a:p>
            <a:r>
              <a:rPr lang="en-US" dirty="0"/>
              <a:t>  (check-equal?</a:t>
            </a:r>
          </a:p>
          <a:p>
            <a:r>
              <a:rPr lang="en-US" dirty="0"/>
              <a:t>    </a:t>
            </a:r>
            <a:r>
              <a:rPr lang="en-US" dirty="0" smtClean="0"/>
              <a:t>(generalized-function-sum </a:t>
            </a:r>
            <a:r>
              <a:rPr lang="en-US" dirty="0"/>
              <a:t>1 3 17 (lambda (j) j))</a:t>
            </a:r>
          </a:p>
          <a:p>
            <a:r>
              <a:rPr lang="en-US" dirty="0"/>
              <a:t>    (+ 17 (+ 1 2 3)))</a:t>
            </a:r>
          </a:p>
          <a:p>
            <a:r>
              <a:rPr lang="en-US" dirty="0"/>
              <a:t>  (check-equal?</a:t>
            </a:r>
          </a:p>
          <a:p>
            <a:r>
              <a:rPr lang="en-US" dirty="0"/>
              <a:t>    </a:t>
            </a:r>
            <a:r>
              <a:rPr lang="en-US" dirty="0" smtClean="0"/>
              <a:t>(generalized-function-sum </a:t>
            </a:r>
            <a:r>
              <a:rPr lang="en-US" dirty="0"/>
              <a:t>1 3 42 (lambda (j) (+ j 10)))</a:t>
            </a:r>
          </a:p>
          <a:p>
            <a:r>
              <a:rPr lang="en-US" dirty="0"/>
              <a:t>    (+ 42 (+ 11 12 13))))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know about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if </a:t>
            </a:r>
            <a:r>
              <a:rPr lang="en-US" b="0" dirty="0" err="1" smtClean="0">
                <a:latin typeface="+mn-lt"/>
              </a:rPr>
              <a:t>i</a:t>
            </a:r>
            <a:r>
              <a:rPr lang="en-US" b="0" dirty="0" smtClean="0">
                <a:latin typeface="+mn-lt"/>
              </a:rPr>
              <a:t> = hi, then </a:t>
            </a:r>
          </a:p>
          <a:p>
            <a:r>
              <a:rPr lang="en-US" sz="2800" dirty="0" smtClean="0"/>
              <a:t>(generalized-function-sum </a:t>
            </a:r>
            <a:r>
              <a:rPr lang="en-US" sz="2800" dirty="0" err="1" smtClean="0"/>
              <a:t>i</a:t>
            </a:r>
            <a:r>
              <a:rPr lang="en-US" sz="2800" dirty="0" smtClean="0"/>
              <a:t> hi </a:t>
            </a:r>
            <a:r>
              <a:rPr lang="en-US" sz="2800" dirty="0" err="1" smtClean="0"/>
              <a:t>sofar</a:t>
            </a:r>
            <a:r>
              <a:rPr lang="en-US" sz="2800" dirty="0" smtClean="0"/>
              <a:t> f)</a:t>
            </a:r>
            <a:endParaRPr lang="en-US" sz="2800" dirty="0"/>
          </a:p>
          <a:p>
            <a:r>
              <a:rPr lang="en-US" sz="2800" dirty="0" smtClean="0"/>
              <a:t>= 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SUM{f(j</a:t>
            </a:r>
            <a:r>
              <a:rPr lang="en-US" sz="2800" dirty="0" smtClean="0"/>
              <a:t>)|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&lt;= j &lt;= 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</a:t>
            </a:r>
            <a:r>
              <a:rPr lang="en-US" sz="2800" dirty="0" err="1"/>
              <a:t>sofar</a:t>
            </a:r>
            <a:r>
              <a:rPr lang="en-US" sz="2800" dirty="0"/>
              <a:t> + SUM{f(j</a:t>
            </a:r>
            <a:r>
              <a:rPr lang="en-US" sz="2800" dirty="0" smtClean="0"/>
              <a:t>)|hi </a:t>
            </a:r>
            <a:r>
              <a:rPr lang="en-US" sz="2800" dirty="0"/>
              <a:t>&lt;= j &lt;= hi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 smtClean="0"/>
              <a:t>= (+ </a:t>
            </a:r>
            <a:r>
              <a:rPr lang="en-US" sz="2800" dirty="0" err="1" smtClean="0"/>
              <a:t>sofar</a:t>
            </a:r>
            <a:r>
              <a:rPr lang="en-US" sz="2800" dirty="0" smtClean="0"/>
              <a:t> (f hi))</a:t>
            </a:r>
          </a:p>
          <a:p>
            <a:r>
              <a:rPr lang="en-US" sz="2800" dirty="0"/>
              <a:t>= (+ </a:t>
            </a:r>
            <a:r>
              <a:rPr lang="en-US" sz="2800" dirty="0" err="1"/>
              <a:t>sofar</a:t>
            </a:r>
            <a:r>
              <a:rPr lang="en-US" sz="2800" dirty="0"/>
              <a:t> (f </a:t>
            </a:r>
            <a:r>
              <a:rPr lang="en-US" sz="2800" dirty="0" err="1"/>
              <a:t>i</a:t>
            </a:r>
            <a:r>
              <a:rPr lang="en-US" sz="2800" dirty="0" smtClean="0"/>
              <a:t>))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else do we know about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n-lt"/>
              </a:rPr>
              <a:t>if </a:t>
            </a:r>
            <a:r>
              <a:rPr lang="en-US" b="0" dirty="0" err="1" smtClean="0">
                <a:latin typeface="+mn-lt"/>
              </a:rPr>
              <a:t>i</a:t>
            </a:r>
            <a:r>
              <a:rPr lang="en-US" b="0" dirty="0" smtClean="0">
                <a:latin typeface="+mn-lt"/>
              </a:rPr>
              <a:t> &lt; hi, then</a:t>
            </a:r>
          </a:p>
          <a:p>
            <a:r>
              <a:rPr lang="en-US" sz="2800" dirty="0" smtClean="0"/>
              <a:t>(generalized-function-sum </a:t>
            </a:r>
            <a:r>
              <a:rPr lang="en-US" sz="2800" dirty="0" err="1"/>
              <a:t>i</a:t>
            </a:r>
            <a:r>
              <a:rPr lang="en-US" sz="2800" dirty="0"/>
              <a:t> hi </a:t>
            </a:r>
            <a:r>
              <a:rPr lang="en-US" sz="2800" dirty="0" err="1"/>
              <a:t>sofar</a:t>
            </a:r>
            <a:r>
              <a:rPr lang="en-US" sz="2800" dirty="0"/>
              <a:t> f)</a:t>
            </a:r>
            <a:endParaRPr lang="en-US" sz="2800" b="0" dirty="0" smtClean="0">
              <a:latin typeface="+mn-lt"/>
            </a:endParaRPr>
          </a:p>
          <a:p>
            <a:r>
              <a:rPr lang="en-US" sz="2800" dirty="0" smtClean="0"/>
              <a:t>= 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SUM{f(j</a:t>
            </a:r>
            <a:r>
              <a:rPr lang="en-US" sz="2800" dirty="0" smtClean="0"/>
              <a:t>)|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&lt;= j &lt;= 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(</a:t>
            </a:r>
            <a:r>
              <a:rPr lang="en-US" sz="2800" dirty="0" err="1" smtClean="0"/>
              <a:t>sofar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f(</a:t>
            </a:r>
            <a:r>
              <a:rPr lang="en-US" sz="2800" dirty="0" err="1" smtClean="0"/>
              <a:t>i</a:t>
            </a:r>
            <a:r>
              <a:rPr lang="en-US" sz="2800" dirty="0" smtClean="0"/>
              <a:t>))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+ SUM{f(j)|i+1 </a:t>
            </a:r>
            <a:r>
              <a:rPr lang="en-US" sz="2800" dirty="0"/>
              <a:t>&lt;= j &lt;= hi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= (generalized-function-sum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(+ </a:t>
            </a:r>
            <a:r>
              <a:rPr lang="en-US" sz="2800" dirty="0" err="1" smtClean="0"/>
              <a:t>i</a:t>
            </a:r>
            <a:r>
              <a:rPr lang="en-US" sz="2800" dirty="0" smtClean="0"/>
              <a:t> 1) hi (+ </a:t>
            </a:r>
            <a:r>
              <a:rPr lang="en-US" sz="2800" dirty="0" err="1" smtClean="0"/>
              <a:t>sofar</a:t>
            </a:r>
            <a:r>
              <a:rPr lang="en-US" sz="2800" dirty="0" smtClean="0"/>
              <a:t> (f </a:t>
            </a:r>
            <a:r>
              <a:rPr lang="en-US" sz="2800" dirty="0" err="1" smtClean="0"/>
              <a:t>i</a:t>
            </a:r>
            <a:r>
              <a:rPr lang="en-US" sz="2800" dirty="0" smtClean="0"/>
              <a:t>)) f)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553200" y="3381375"/>
            <a:ext cx="2362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(f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 out of the SUM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now we can write the 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STRATEGY: General Recursion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</a:t>
            </a:r>
            <a:r>
              <a:rPr lang="en-US" sz="2400" dirty="0" smtClean="0"/>
              <a:t>(generalized-function-sum </a:t>
            </a:r>
            <a:r>
              <a:rPr lang="en-US" sz="2400" dirty="0" err="1"/>
              <a:t>i</a:t>
            </a:r>
            <a:r>
              <a:rPr lang="en-US" sz="2400" dirty="0"/>
              <a:t> hi </a:t>
            </a:r>
            <a:r>
              <a:rPr lang="en-US" sz="2400" dirty="0" err="1"/>
              <a:t>sofar</a:t>
            </a:r>
            <a:r>
              <a:rPr lang="en-US" sz="2400" dirty="0"/>
              <a:t>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[(= </a:t>
            </a:r>
            <a:r>
              <a:rPr lang="en-US" sz="2400" dirty="0" err="1"/>
              <a:t>i</a:t>
            </a:r>
            <a:r>
              <a:rPr lang="en-US" sz="2400" dirty="0"/>
              <a:t> hi)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 </a:t>
            </a:r>
            <a:r>
              <a:rPr lang="en-US" sz="2400" dirty="0" smtClean="0"/>
              <a:t>(generalized-function-sum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i</a:t>
            </a:r>
            <a:r>
              <a:rPr lang="en-US" sz="2400" dirty="0"/>
              <a:t> 1)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hi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f)]))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at the recursive call?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2514600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08115" y="4136796"/>
            <a:ext cx="7364984" cy="609600"/>
            <a:chOff x="914400" y="3814464"/>
            <a:chExt cx="7364984" cy="609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97784" y="3814464"/>
              <a:ext cx="0" cy="6073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07309" y="390748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3814464"/>
              <a:ext cx="7315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3814464"/>
              <a:ext cx="2217163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4400" y="388843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3888432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08115" y="4136796"/>
            <a:ext cx="7364984" cy="611832"/>
            <a:chOff x="914400" y="2514600"/>
            <a:chExt cx="7364984" cy="611832"/>
          </a:xfrm>
        </p:grpSpPr>
        <p:sp>
          <p:nvSpPr>
            <p:cNvPr id="34" name="Rectangle 3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lo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hi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15901" y="5410200"/>
            <a:ext cx="45121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The shaded region expands by one</a:t>
            </a:r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2133600" y="2057400"/>
            <a:ext cx="0" cy="2383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halting measure?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invariant tells us that </a:t>
            </a:r>
            <a:r>
              <a:rPr lang="en-US" b="1" dirty="0" err="1" smtClean="0"/>
              <a:t>i</a:t>
            </a:r>
            <a:r>
              <a:rPr lang="en-US" b="1" dirty="0" smtClean="0"/>
              <a:t> &lt;= hi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increases at every call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(hi – 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is a non-negative, always decreasing quantity.</a:t>
            </a:r>
          </a:p>
          <a:p>
            <a:r>
              <a:rPr lang="en-US" dirty="0" smtClean="0"/>
              <a:t>So it's a halting measure.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still need our original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function-sum :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Nat </a:t>
            </a:r>
            <a:r>
              <a:rPr lang="en-US" sz="2400" dirty="0" err="1"/>
              <a:t>Nat</a:t>
            </a:r>
            <a:r>
              <a:rPr lang="en-US" sz="2400" dirty="0"/>
              <a:t> (</a:t>
            </a:r>
            <a:r>
              <a:rPr lang="en-US" sz="2400" dirty="0" smtClean="0"/>
              <a:t>Nat </a:t>
            </a:r>
            <a:r>
              <a:rPr lang="en-US" sz="2400" dirty="0"/>
              <a:t>-&gt; Number) -&gt; Number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natural numbers </a:t>
            </a:r>
            <a:r>
              <a:rPr lang="en-US" sz="2400" dirty="0" smtClean="0"/>
              <a:t>lo and hi, </a:t>
            </a:r>
            <a:r>
              <a:rPr lang="en-US" sz="2400" dirty="0"/>
              <a:t>and </a:t>
            </a:r>
            <a:r>
              <a:rPr lang="en-US" sz="2400" dirty="0" smtClean="0"/>
              <a:t>a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</a:t>
            </a:r>
            <a:r>
              <a:rPr lang="en-US" sz="2400" dirty="0"/>
              <a:t>function </a:t>
            </a:r>
            <a:r>
              <a:rPr lang="en-US" sz="2400" dirty="0" smtClean="0"/>
              <a:t>f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WHERE: 	lo &lt;= hi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RETURNS: SUM{f(j) | lo &lt;= j &lt;= hi</a:t>
            </a:r>
            <a:r>
              <a:rPr lang="en-US" sz="2400" dirty="0" smtClean="0"/>
              <a:t>}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STRATEGY: function composition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(function-sum lo hi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</a:t>
            </a:r>
            <a:r>
              <a:rPr lang="en-US" sz="2400" dirty="0" smtClean="0"/>
              <a:t>(generalized-function-sum </a:t>
            </a:r>
            <a:r>
              <a:rPr lang="en-US" sz="2400" dirty="0"/>
              <a:t>lo hi 0 f))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5619750"/>
            <a:ext cx="41910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Just call </a:t>
            </a:r>
            <a:r>
              <a:rPr lang="en-US" b="1" dirty="0" smtClean="0">
                <a:solidFill>
                  <a:schemeClr val="tx1"/>
                </a:solidFill>
              </a:rPr>
              <a:t>generalized-function-sum</a:t>
            </a:r>
            <a:r>
              <a:rPr lang="en-US" dirty="0" smtClean="0">
                <a:solidFill>
                  <a:schemeClr val="tx1"/>
                </a:solidFill>
              </a:rPr>
              <a:t> with </a:t>
            </a:r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=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Example: Linear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;; linear-search : Nat </a:t>
            </a:r>
            <a:r>
              <a:rPr lang="en-US" sz="2000" dirty="0" err="1"/>
              <a:t>Nat</a:t>
            </a:r>
            <a:r>
              <a:rPr lang="en-US" sz="2000" dirty="0"/>
              <a:t> </a:t>
            </a:r>
            <a:r>
              <a:rPr lang="en-US" sz="2000" dirty="0" smtClean="0"/>
              <a:t>(Nat </a:t>
            </a:r>
            <a:r>
              <a:rPr lang="en-US" sz="2000" dirty="0"/>
              <a:t>-&gt; </a:t>
            </a:r>
            <a:r>
              <a:rPr lang="en-US" sz="2000" dirty="0" err="1" smtClean="0"/>
              <a:t>Bool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err="1" smtClean="0"/>
              <a:t>MaybeNat</a:t>
            </a:r>
            <a:endParaRPr lang="en-US" sz="2000" dirty="0"/>
          </a:p>
          <a:p>
            <a:r>
              <a:rPr lang="en-US" sz="2000" dirty="0"/>
              <a:t>;; GIVEN: 2 natural numbers lo and hi, </a:t>
            </a:r>
            <a:endParaRPr lang="en-US" sz="2000" dirty="0" smtClean="0"/>
          </a:p>
          <a:p>
            <a:r>
              <a:rPr lang="en-US" sz="2000" dirty="0" smtClean="0"/>
              <a:t>;;  and </a:t>
            </a:r>
            <a:r>
              <a:rPr lang="en-US" sz="2000" dirty="0"/>
              <a:t>a predicate </a:t>
            </a:r>
            <a:r>
              <a:rPr lang="en-US" sz="2000" dirty="0" err="1"/>
              <a:t>pred</a:t>
            </a:r>
            <a:endParaRPr lang="en-US" sz="2000" dirty="0"/>
          </a:p>
          <a:p>
            <a:r>
              <a:rPr lang="en-US" sz="2000" dirty="0"/>
              <a:t>;; WHERE: lo &lt;= hi</a:t>
            </a:r>
          </a:p>
          <a:p>
            <a:r>
              <a:rPr lang="en-US" sz="2000" dirty="0"/>
              <a:t>;; RETURNS: the smallest number in [</a:t>
            </a:r>
            <a:r>
              <a:rPr lang="en-US" sz="2000" dirty="0" err="1"/>
              <a:t>lo,hi</a:t>
            </a:r>
            <a:r>
              <a:rPr lang="en-US" sz="2000" dirty="0"/>
              <a:t>) that </a:t>
            </a:r>
            <a:r>
              <a:rPr lang="en-US" sz="2000" dirty="0" smtClean="0"/>
              <a:t>satisfies</a:t>
            </a:r>
          </a:p>
          <a:p>
            <a:r>
              <a:rPr lang="en-US" sz="2000" dirty="0" smtClean="0"/>
              <a:t>;;  </a:t>
            </a:r>
            <a:r>
              <a:rPr lang="en-US" sz="2000" dirty="0" err="1"/>
              <a:t>pred</a:t>
            </a:r>
            <a:r>
              <a:rPr lang="en-US" sz="2000" dirty="0"/>
              <a:t>, or false if </a:t>
            </a:r>
            <a:r>
              <a:rPr lang="en-US" sz="2000" dirty="0" smtClean="0"/>
              <a:t>there </a:t>
            </a:r>
            <a:r>
              <a:rPr lang="en-US" sz="2000" dirty="0"/>
              <a:t>is none. </a:t>
            </a:r>
          </a:p>
          <a:p>
            <a:r>
              <a:rPr lang="en-US" sz="2000" dirty="0"/>
              <a:t>;; EXAMPLES/TESTS</a:t>
            </a:r>
          </a:p>
          <a:p>
            <a:r>
              <a:rPr lang="en-US" sz="2000" smtClean="0"/>
              <a:t>(begin-for-test</a:t>
            </a:r>
            <a:endParaRPr lang="en-US" sz="2000" dirty="0"/>
          </a:p>
          <a:p>
            <a:r>
              <a:rPr lang="en-US" sz="2000" dirty="0"/>
              <a:t>  (check-equal?</a:t>
            </a:r>
          </a:p>
          <a:p>
            <a:r>
              <a:rPr lang="en-US" sz="2000" dirty="0"/>
              <a:t>    (linear-search 7 11 even?) 8)</a:t>
            </a:r>
          </a:p>
          <a:p>
            <a:r>
              <a:rPr lang="en-US" sz="2000" dirty="0"/>
              <a:t>  (check-false</a:t>
            </a:r>
          </a:p>
          <a:p>
            <a:r>
              <a:rPr lang="en-US" sz="2000" dirty="0"/>
              <a:t>    (linear-search 2 4 (lambda (n) (&gt; n 6</a:t>
            </a:r>
            <a:r>
              <a:rPr lang="en-US" sz="2000" dirty="0" smtClean="0"/>
              <a:t>)))))</a:t>
            </a:r>
          </a:p>
          <a:p>
            <a:r>
              <a:rPr lang="en-US" sz="2000" dirty="0" smtClean="0"/>
              <a:t>;; STRATEGY: General Recursion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934200" y="3733800"/>
            <a:ext cx="1676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Remember, this means the half-open interval: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{ j | lo &lt;= j &lt; hi}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943600" y="3429000"/>
            <a:ext cx="990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trivial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(= lo hi), then [</a:t>
            </a:r>
            <a:r>
              <a:rPr lang="en-US" dirty="0" err="1" smtClean="0"/>
              <a:t>lo,hi</a:t>
            </a:r>
            <a:r>
              <a:rPr lang="en-US" dirty="0" smtClean="0"/>
              <a:t>) is empty, so the answer is false.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pred</a:t>
            </a:r>
            <a:r>
              <a:rPr lang="en-US" dirty="0" smtClean="0"/>
              <a:t> lo) is true, then lo is the smallest number in [</a:t>
            </a:r>
            <a:r>
              <a:rPr lang="en-US" dirty="0" err="1" smtClean="0"/>
              <a:t>lo,hi</a:t>
            </a:r>
            <a:r>
              <a:rPr lang="en-US" dirty="0" smtClean="0"/>
              <a:t>) that satisfies pred.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got so far?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</a:t>
            </a:r>
            <a:r>
              <a:rPr lang="en-US" sz="2000" dirty="0" smtClean="0"/>
              <a:t>???]))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Module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week, we'll show some more applications of general recursion + invariants.</a:t>
            </a:r>
          </a:p>
          <a:p>
            <a:r>
              <a:rPr lang="en-US" dirty="0" smtClean="0"/>
              <a:t>We'll look at </a:t>
            </a:r>
          </a:p>
          <a:p>
            <a:pPr lvl="1"/>
            <a:r>
              <a:rPr lang="en-US" dirty="0" smtClean="0"/>
              <a:t>linear search</a:t>
            </a:r>
          </a:p>
          <a:p>
            <a:pPr lvl="1"/>
            <a:r>
              <a:rPr lang="en-US" dirty="0" smtClean="0"/>
              <a:t>integer square root</a:t>
            </a:r>
          </a:p>
          <a:p>
            <a:pPr lvl="1"/>
            <a:r>
              <a:rPr lang="en-US" dirty="0" smtClean="0"/>
              <a:t>more graph-searching</a:t>
            </a:r>
          </a:p>
          <a:p>
            <a:pPr lvl="1"/>
            <a:r>
              <a:rPr lang="en-US" dirty="0" smtClean="0"/>
              <a:t>the N-queens problem</a:t>
            </a:r>
          </a:p>
          <a:p>
            <a:r>
              <a:rPr lang="en-US" dirty="0" smtClean="0"/>
              <a:t>Then we’ll have a review of design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non trivial case?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(&lt; lo hi) </a:t>
            </a:r>
            <a:r>
              <a:rPr lang="en-US" dirty="0" smtClean="0"/>
              <a:t>and </a:t>
            </a:r>
            <a:r>
              <a:rPr lang="en-US" b="1" dirty="0" smtClean="0"/>
              <a:t>(</a:t>
            </a:r>
            <a:r>
              <a:rPr lang="en-US" b="1" dirty="0" err="1" smtClean="0"/>
              <a:t>pred</a:t>
            </a:r>
            <a:r>
              <a:rPr lang="en-US" b="1" dirty="0" smtClean="0"/>
              <a:t> lo) </a:t>
            </a:r>
            <a:r>
              <a:rPr lang="en-US" dirty="0" smtClean="0"/>
              <a:t>is false, then </a:t>
            </a:r>
            <a:r>
              <a:rPr lang="en-US" dirty="0"/>
              <a:t>the smallest number in </a:t>
            </a:r>
            <a:r>
              <a:rPr lang="en-US" b="1" dirty="0"/>
              <a:t>[</a:t>
            </a:r>
            <a:r>
              <a:rPr lang="en-US" b="1" dirty="0" err="1"/>
              <a:t>lo,hi</a:t>
            </a:r>
            <a:r>
              <a:rPr lang="en-US" b="1" dirty="0"/>
              <a:t>) </a:t>
            </a:r>
            <a:r>
              <a:rPr lang="en-US" dirty="0"/>
              <a:t>that satisfies </a:t>
            </a:r>
            <a:r>
              <a:rPr lang="en-US" dirty="0" err="1" smtClean="0"/>
              <a:t>pred</a:t>
            </a:r>
            <a:r>
              <a:rPr lang="en-US" dirty="0" smtClean="0"/>
              <a:t> (if it exists) must be in </a:t>
            </a:r>
            <a:r>
              <a:rPr lang="en-US" b="1" dirty="0" smtClean="0"/>
              <a:t>[lo+1, hi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So, if </a:t>
            </a:r>
            <a:r>
              <a:rPr lang="en-US" b="1" dirty="0"/>
              <a:t>(&lt; lo hi) </a:t>
            </a:r>
            <a:r>
              <a:rPr lang="en-US" dirty="0"/>
              <a:t>and </a:t>
            </a:r>
            <a:r>
              <a:rPr lang="en-US" b="1" dirty="0"/>
              <a:t>(</a:t>
            </a:r>
            <a:r>
              <a:rPr lang="en-US" b="1" dirty="0" err="1"/>
              <a:t>pred</a:t>
            </a:r>
            <a:r>
              <a:rPr lang="en-US" b="1" dirty="0"/>
              <a:t> lo) </a:t>
            </a:r>
            <a:r>
              <a:rPr lang="en-US" dirty="0"/>
              <a:t>is </a:t>
            </a:r>
            <a:r>
              <a:rPr lang="en-US" dirty="0" smtClean="0"/>
              <a:t>false,  then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(linear-search lo hi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(linear-search (+ lo 1) hi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(define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(linear-search (+ lo 1) hi </a:t>
            </a:r>
            <a:r>
              <a:rPr lang="en-US" sz="2000" dirty="0" err="1"/>
              <a:t>pred</a:t>
            </a:r>
            <a:r>
              <a:rPr lang="en-US" sz="2000" dirty="0"/>
              <a:t>)]))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halting measure?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invariant tells us that </a:t>
            </a:r>
            <a:r>
              <a:rPr lang="en-US" b="1" dirty="0" smtClean="0"/>
              <a:t>lo &lt;= hi</a:t>
            </a:r>
            <a:r>
              <a:rPr lang="en-US" dirty="0" smtClean="0"/>
              <a:t>, so </a:t>
            </a:r>
            <a:r>
              <a:rPr lang="en-US" b="1" dirty="0" smtClean="0"/>
              <a:t>(- hi lo) </a:t>
            </a:r>
            <a:r>
              <a:rPr lang="en-US" dirty="0" smtClean="0"/>
              <a:t>is a non-negative integer.</a:t>
            </a:r>
          </a:p>
          <a:p>
            <a:r>
              <a:rPr lang="en-US" dirty="0" smtClean="0"/>
              <a:t>lo increases at every recursive call, so </a:t>
            </a:r>
            <a:r>
              <a:rPr lang="en-US" b="1" dirty="0" smtClean="0"/>
              <a:t>(- hi lo) </a:t>
            </a:r>
            <a:r>
              <a:rPr lang="en-US" dirty="0" smtClean="0"/>
              <a:t>decreases.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(- hi lo) </a:t>
            </a:r>
            <a:r>
              <a:rPr lang="en-US" dirty="0" smtClean="0"/>
              <a:t>is our halting measure.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example: Integer Square Root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int-sqrt</a:t>
            </a:r>
            <a:r>
              <a:rPr lang="en-US" dirty="0" smtClean="0"/>
              <a:t> : Nat -&gt; Nat</a:t>
            </a:r>
          </a:p>
          <a:p>
            <a:r>
              <a:rPr lang="en-US" dirty="0" smtClean="0"/>
              <a:t>GIVEN: n, </a:t>
            </a:r>
          </a:p>
          <a:p>
            <a:r>
              <a:rPr lang="en-US" dirty="0" smtClean="0"/>
              <a:t>RETURNS: z such that z² ≤ n &lt; (z+1)²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25) = 5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26) = 5 ...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35) = 5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36) = 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30711" y="4800600"/>
            <a:ext cx="27432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one of my favorite examples.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Demonstration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Watch the video demonstration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www.youtube.com/watch?v=EW66F-vUApE</a:t>
            </a:r>
            <a:endParaRPr lang="en-US" dirty="0" smtClean="0"/>
          </a:p>
          <a:p>
            <a:r>
              <a:rPr lang="en-US" dirty="0" smtClean="0"/>
              <a:t>Note:  the video is a little out of date:</a:t>
            </a:r>
          </a:p>
          <a:p>
            <a:pPr lvl="1"/>
            <a:r>
              <a:rPr lang="en-US" dirty="0" smtClean="0"/>
              <a:t>it talks about accumulators instead of context arguments</a:t>
            </a:r>
          </a:p>
          <a:p>
            <a:pPr lvl="1"/>
            <a:r>
              <a:rPr lang="en-US" dirty="0" smtClean="0"/>
              <a:t>the purpose statements are not always up to our current coding standards</a:t>
            </a:r>
          </a:p>
          <a:p>
            <a:pPr lvl="1"/>
            <a:r>
              <a:rPr lang="en-US" dirty="0" smtClean="0"/>
              <a:t>sorry about that.</a:t>
            </a:r>
          </a:p>
          <a:p>
            <a:r>
              <a:rPr lang="en-US" dirty="0" smtClean="0"/>
              <a:t>Below are the slides from the video, slightly updated.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int-sqrt.v0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STRATEGY: HOFC</a:t>
            </a:r>
          </a:p>
          <a:p>
            <a:r>
              <a:rPr lang="en-US" sz="2400" dirty="0" smtClean="0"/>
              <a:t>(define (int-sqrt.v0 n)</a:t>
            </a:r>
          </a:p>
          <a:p>
            <a:r>
              <a:rPr lang="en-US" sz="2400" dirty="0" smtClean="0"/>
              <a:t>  (linear-search 0 n </a:t>
            </a:r>
          </a:p>
          <a:p>
            <a:r>
              <a:rPr lang="en-US" sz="2400" dirty="0" smtClean="0"/>
              <a:t>    (lambda (z) (&lt; n (* (+ z 1) (+ z 1))))))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int-sqrt.v1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(define (int-sqrt.v1 n)</a:t>
            </a:r>
          </a:p>
          <a:p>
            <a:r>
              <a:rPr lang="en-US" sz="2400" dirty="0" smtClean="0"/>
              <a:t>  (local</a:t>
            </a:r>
          </a:p>
          <a:p>
            <a:r>
              <a:rPr lang="en-US" sz="2400" dirty="0" smtClean="0"/>
              <a:t>    ((define (helper z)</a:t>
            </a:r>
          </a:p>
          <a:p>
            <a:r>
              <a:rPr lang="en-US" sz="2400" dirty="0" smtClean="0"/>
              <a:t>       ;; PURPOSE: Returns </a:t>
            </a:r>
            <a:r>
              <a:rPr lang="en-US" sz="2400" dirty="0" err="1" smtClean="0"/>
              <a:t>int-sqrt</a:t>
            </a:r>
            <a:r>
              <a:rPr lang="en-US" sz="2400" dirty="0" smtClean="0"/>
              <a:t>(n)</a:t>
            </a:r>
          </a:p>
          <a:p>
            <a:r>
              <a:rPr lang="en-US" sz="2400" dirty="0" smtClean="0"/>
              <a:t>       ;; </a:t>
            </a:r>
            <a:r>
              <a:rPr lang="en-US" sz="2400" dirty="0" smtClean="0">
                <a:solidFill>
                  <a:srgbClr val="FF0000"/>
                </a:solidFill>
              </a:rPr>
              <a:t>WHERE z² ≤ n</a:t>
            </a:r>
          </a:p>
          <a:p>
            <a:r>
              <a:rPr lang="en-US" sz="2400" dirty="0" smtClean="0"/>
              <a:t>       ;; </a:t>
            </a:r>
            <a:r>
              <a:rPr lang="en-US" sz="2400" dirty="0" smtClean="0">
                <a:solidFill>
                  <a:srgbClr val="00B050"/>
                </a:solidFill>
              </a:rPr>
              <a:t>HALTING MEASURE (- n z)</a:t>
            </a:r>
          </a:p>
          <a:p>
            <a:r>
              <a:rPr lang="en-US" sz="2400" dirty="0" smtClean="0"/>
              <a:t>       (</a:t>
            </a:r>
            <a:r>
              <a:rPr lang="en-US" sz="2400" dirty="0" err="1" smtClean="0"/>
              <a:t>cond</a:t>
            </a:r>
            <a:endParaRPr lang="en-US" sz="2400" dirty="0" smtClean="0"/>
          </a:p>
          <a:p>
            <a:r>
              <a:rPr lang="en-US" sz="2400" dirty="0" smtClean="0"/>
              <a:t>         [(&lt; n (</a:t>
            </a:r>
            <a:r>
              <a:rPr lang="en-US" sz="2400" dirty="0" err="1" smtClean="0"/>
              <a:t>sqr</a:t>
            </a:r>
            <a:r>
              <a:rPr lang="en-US" sz="2400" dirty="0" smtClean="0"/>
              <a:t> (+ z 1))) z]</a:t>
            </a:r>
          </a:p>
          <a:p>
            <a:r>
              <a:rPr lang="en-US" sz="2400" dirty="0" smtClean="0"/>
              <a:t>         [else (helper (+ z 1))])))</a:t>
            </a:r>
          </a:p>
          <a:p>
            <a:r>
              <a:rPr lang="en-US" sz="2400" dirty="0" smtClean="0"/>
              <a:t>    (helper 0)))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77483" y="3429000"/>
            <a:ext cx="4366517" cy="1569660"/>
            <a:chOff x="4777483" y="3429000"/>
            <a:chExt cx="4366517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6400800" y="3429000"/>
              <a:ext cx="2743200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invariant guarantees that the halting measure is non-negative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777483" y="3481227"/>
              <a:ext cx="1613043" cy="238018"/>
            </a:xfrm>
            <a:custGeom>
              <a:avLst/>
              <a:gdLst>
                <a:gd name="connsiteX0" fmla="*/ 1613043 w 1613043"/>
                <a:gd name="connsiteY0" fmla="*/ 238018 h 238018"/>
                <a:gd name="connsiteX1" fmla="*/ 698643 w 1613043"/>
                <a:gd name="connsiteY1" fmla="*/ 22261 h 238018"/>
                <a:gd name="connsiteX2" fmla="*/ 0 w 1613043"/>
                <a:gd name="connsiteY2" fmla="*/ 104454 h 23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043" h="238018">
                  <a:moveTo>
                    <a:pt x="1613043" y="238018"/>
                  </a:moveTo>
                  <a:cubicBezTo>
                    <a:pt x="1290263" y="141270"/>
                    <a:pt x="967484" y="44522"/>
                    <a:pt x="698643" y="22261"/>
                  </a:cubicBezTo>
                  <a:cubicBezTo>
                    <a:pt x="429802" y="0"/>
                    <a:pt x="214901" y="52227"/>
                    <a:pt x="0" y="10445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085708" y="3662737"/>
              <a:ext cx="1294544" cy="220894"/>
            </a:xfrm>
            <a:custGeom>
              <a:avLst/>
              <a:gdLst>
                <a:gd name="connsiteX0" fmla="*/ 1294544 w 1294544"/>
                <a:gd name="connsiteY0" fmla="*/ 66782 h 220894"/>
                <a:gd name="connsiteX1" fmla="*/ 626723 w 1294544"/>
                <a:gd name="connsiteY1" fmla="*/ 25685 h 220894"/>
                <a:gd name="connsiteX2" fmla="*/ 0 w 1294544"/>
                <a:gd name="connsiteY2" fmla="*/ 220894 h 22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4544" h="220894">
                  <a:moveTo>
                    <a:pt x="1294544" y="66782"/>
                  </a:moveTo>
                  <a:cubicBezTo>
                    <a:pt x="1068512" y="33391"/>
                    <a:pt x="842480" y="0"/>
                    <a:pt x="626723" y="25685"/>
                  </a:cubicBezTo>
                  <a:cubicBezTo>
                    <a:pt x="410966" y="51370"/>
                    <a:pt x="205483" y="136132"/>
                    <a:pt x="0" y="22089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96000" y="5562600"/>
            <a:ext cx="27432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just checked that </a:t>
            </a:r>
            <a:r>
              <a:rPr lang="en-US" dirty="0"/>
              <a:t>(z+1)²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n, so calling helper with z+1 satisfies the invariant.</a:t>
            </a:r>
            <a:endParaRPr lang="en-US" sz="2400" dirty="0" smtClean="0"/>
          </a:p>
        </p:txBody>
      </p:sp>
      <p:cxnSp>
        <p:nvCxnSpPr>
          <p:cNvPr id="5" name="Straight Arrow Connector 4"/>
          <p:cNvCxnSpPr>
            <a:stCxn id="20" idx="1"/>
          </p:cNvCxnSpPr>
          <p:nvPr/>
        </p:nvCxnSpPr>
        <p:spPr>
          <a:xfrm flipH="1" flipV="1">
            <a:off x="5181600" y="5562601"/>
            <a:ext cx="914400" cy="4616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this invariant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N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z 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450" y="1676400"/>
            <a:ext cx="25527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INVARIANT: z² ≤ 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79377" y="1309425"/>
            <a:ext cx="406349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these numbers also have squares that are </a:t>
            </a:r>
            <a:r>
              <a:rPr lang="en-US" dirty="0"/>
              <a:t>≤ </a:t>
            </a:r>
            <a:r>
              <a:rPr lang="en-US" dirty="0" smtClean="0"/>
              <a:t>n</a:t>
            </a:r>
          </a:p>
        </p:txBody>
      </p:sp>
      <p:cxnSp>
        <p:nvCxnSpPr>
          <p:cNvPr id="5" name="Straight Arrow Connector 4"/>
          <p:cNvCxnSpPr>
            <a:stCxn id="15" idx="1"/>
          </p:cNvCxnSpPr>
          <p:nvPr/>
        </p:nvCxnSpPr>
        <p:spPr>
          <a:xfrm flipH="1">
            <a:off x="1828800" y="1632591"/>
            <a:ext cx="2050577" cy="11868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at the recursive call?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89508" y="2496667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248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432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z 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2450" y="1676400"/>
            <a:ext cx="25527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INVARIANT: z² ≤ 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79377" y="1309425"/>
            <a:ext cx="4063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these numbers also have squares that are </a:t>
            </a:r>
            <a:r>
              <a:rPr lang="en-US" dirty="0"/>
              <a:t>≤ </a:t>
            </a:r>
            <a:r>
              <a:rPr lang="en-US" dirty="0" smtClean="0"/>
              <a:t>n</a:t>
            </a:r>
          </a:p>
        </p:txBody>
      </p:sp>
      <p:cxnSp>
        <p:nvCxnSpPr>
          <p:cNvPr id="5" name="Straight Arrow Connector 4"/>
          <p:cNvCxnSpPr>
            <a:stCxn id="15" idx="1"/>
          </p:cNvCxnSpPr>
          <p:nvPr/>
        </p:nvCxnSpPr>
        <p:spPr>
          <a:xfrm flipH="1">
            <a:off x="1828800" y="1632591"/>
            <a:ext cx="2050577" cy="11868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0458" y="3467101"/>
            <a:ext cx="301474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CONDITION: (z+1)² ≤ n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89508" y="4287368"/>
            <a:ext cx="7364984" cy="609600"/>
            <a:chOff x="1014098" y="4817633"/>
            <a:chExt cx="7364984" cy="609600"/>
          </a:xfrm>
        </p:grpSpPr>
        <p:sp>
          <p:nvSpPr>
            <p:cNvPr id="18" name="Rectangle 17"/>
            <p:cNvSpPr/>
            <p:nvPr/>
          </p:nvSpPr>
          <p:spPr>
            <a:xfrm>
              <a:off x="1014098" y="4817633"/>
              <a:ext cx="2186302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14098" y="4817633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098" y="48916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24498" y="48916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3755" y="4891600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z_new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 = z+1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89508" y="4287368"/>
            <a:ext cx="7364984" cy="611832"/>
            <a:chOff x="914400" y="2514600"/>
            <a:chExt cx="7364984" cy="611832"/>
          </a:xfrm>
        </p:grpSpPr>
        <p:sp>
          <p:nvSpPr>
            <p:cNvPr id="26" name="Rectangle 25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248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432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z 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3" name="Straight Arrow Connector 32"/>
          <p:cNvCxnSpPr>
            <a:stCxn id="15" idx="1"/>
          </p:cNvCxnSpPr>
          <p:nvPr/>
        </p:nvCxnSpPr>
        <p:spPr>
          <a:xfrm flipH="1">
            <a:off x="2438400" y="1632591"/>
            <a:ext cx="1440977" cy="29394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0458" y="5257800"/>
            <a:ext cx="499594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 z² ≤ n: true again for the new value of z.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5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this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>
                <a:latin typeface="+mn-lt"/>
              </a:rPr>
              <a:t>Don't like to do </a:t>
            </a:r>
            <a:r>
              <a:rPr lang="en-US" dirty="0" err="1" smtClean="0">
                <a:latin typeface="+mn-lt"/>
              </a:rPr>
              <a:t>sqr</a:t>
            </a:r>
            <a:r>
              <a:rPr lang="en-US" b="0" dirty="0" smtClean="0">
                <a:latin typeface="+mn-lt"/>
              </a:rPr>
              <a:t> at every step, so let's keep the value of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sqr</a:t>
            </a:r>
            <a:r>
              <a:rPr lang="en-US" dirty="0" smtClean="0"/>
              <a:t> (+ z 1)) </a:t>
            </a:r>
          </a:p>
          <a:p>
            <a:r>
              <a:rPr lang="en-US" b="0" dirty="0" smtClean="0">
                <a:latin typeface="+mn-lt"/>
              </a:rPr>
              <a:t>in a context argument, which we'll call </a:t>
            </a:r>
            <a:r>
              <a:rPr lang="en-US" dirty="0" smtClean="0">
                <a:latin typeface="+mn-lt"/>
              </a:rPr>
              <a:t>u</a:t>
            </a:r>
            <a:r>
              <a:rPr lang="en-US" b="0" dirty="0" smtClean="0">
                <a:latin typeface="+mn-lt"/>
              </a:rPr>
              <a:t>.</a:t>
            </a:r>
          </a:p>
          <a:p>
            <a:r>
              <a:rPr lang="en-US" b="0" dirty="0" smtClean="0">
                <a:latin typeface="+mn-lt"/>
              </a:rPr>
              <a:t>Compute new value of u as follows:</a:t>
            </a:r>
          </a:p>
          <a:p>
            <a:endParaRPr lang="en-US" dirty="0" smtClean="0"/>
          </a:p>
          <a:p>
            <a:r>
              <a:rPr lang="en-US" dirty="0" smtClean="0"/>
              <a:t>z' = (z+1)</a:t>
            </a:r>
          </a:p>
          <a:p>
            <a:r>
              <a:rPr lang="en-US" dirty="0" smtClean="0"/>
              <a:t>u' = (z'+1)*(z'+1)</a:t>
            </a:r>
          </a:p>
          <a:p>
            <a:r>
              <a:rPr lang="en-US" dirty="0" smtClean="0"/>
              <a:t>   = ((z+1)+1)*((z+1)+1)</a:t>
            </a:r>
          </a:p>
          <a:p>
            <a:r>
              <a:rPr lang="en-US" dirty="0" smtClean="0"/>
              <a:t>   = (z+1)² + 2(z+1) + 1</a:t>
            </a:r>
          </a:p>
          <a:p>
            <a:r>
              <a:rPr lang="en-US" dirty="0" smtClean="0"/>
              <a:t>   = u      + 2z + 3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914400" y="3371151"/>
            <a:ext cx="1828800" cy="506845"/>
          </a:xfrm>
          <a:prstGeom prst="roundRect">
            <a:avLst>
              <a:gd name="adj" fmla="val 46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09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(define (int-sqrt.v2 n)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(helper z u)</a:t>
            </a:r>
          </a:p>
          <a:p>
            <a:r>
              <a:rPr lang="en-US" dirty="0" smtClean="0"/>
              <a:t>       ;; PURPOSE: Returns </a:t>
            </a:r>
            <a:r>
              <a:rPr lang="en-US" dirty="0" err="1" smtClean="0"/>
              <a:t>int-sqrt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;; WHERE z² &lt;= 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u = (z+1)²</a:t>
            </a:r>
            <a:r>
              <a:rPr lang="en-US" dirty="0" smtClean="0"/>
              <a:t>       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;; HALTING MEASURE (- n z)</a:t>
            </a:r>
          </a:p>
          <a:p>
            <a:r>
              <a:rPr lang="en-US" dirty="0" smtClean="0"/>
              <a:t>   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   [(&lt; n u) z]</a:t>
            </a:r>
          </a:p>
          <a:p>
            <a:r>
              <a:rPr lang="en-US" dirty="0" smtClean="0"/>
              <a:t>         [else (helper </a:t>
            </a:r>
          </a:p>
          <a:p>
            <a:r>
              <a:rPr lang="en-US" dirty="0" smtClean="0"/>
              <a:t>                (+ 1 z)</a:t>
            </a:r>
          </a:p>
          <a:p>
            <a:r>
              <a:rPr lang="en-US" dirty="0" smtClean="0"/>
              <a:t>                (+ u (* 2 z) 3))])))      </a:t>
            </a:r>
          </a:p>
          <a:p>
            <a:r>
              <a:rPr lang="en-US" dirty="0" smtClean="0"/>
              <a:t>    (helper 0 1)))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9649" y="1295400"/>
            <a:ext cx="5631951" cy="1345058"/>
            <a:chOff x="3359649" y="1295400"/>
            <a:chExt cx="5631951" cy="1345058"/>
          </a:xfrm>
        </p:grpSpPr>
        <p:sp>
          <p:nvSpPr>
            <p:cNvPr id="8" name="TextBox 7"/>
            <p:cNvSpPr txBox="1"/>
            <p:nvPr/>
          </p:nvSpPr>
          <p:spPr>
            <a:xfrm>
              <a:off x="5181600" y="1295400"/>
              <a:ext cx="38100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helper finds the answer for the whole function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359649" y="1416122"/>
              <a:ext cx="1818526" cy="1224336"/>
            </a:xfrm>
            <a:custGeom>
              <a:avLst/>
              <a:gdLst>
                <a:gd name="connsiteX0" fmla="*/ 1818526 w 1818526"/>
                <a:gd name="connsiteY0" fmla="*/ 351033 h 1224336"/>
                <a:gd name="connsiteX1" fmla="*/ 1222625 w 1818526"/>
                <a:gd name="connsiteY1" fmla="*/ 145550 h 1224336"/>
                <a:gd name="connsiteX2" fmla="*/ 0 w 1818526"/>
                <a:gd name="connsiteY2" fmla="*/ 1224336 h 12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6" h="1224336">
                  <a:moveTo>
                    <a:pt x="1818526" y="351033"/>
                  </a:moveTo>
                  <a:cubicBezTo>
                    <a:pt x="1672119" y="175516"/>
                    <a:pt x="1525713" y="0"/>
                    <a:pt x="1222625" y="145550"/>
                  </a:cubicBezTo>
                  <a:cubicBezTo>
                    <a:pt x="919537" y="291100"/>
                    <a:pt x="459768" y="757718"/>
                    <a:pt x="0" y="1224336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9807" y="4191000"/>
            <a:ext cx="4501793" cy="1017998"/>
            <a:chOff x="4489807" y="4191000"/>
            <a:chExt cx="4501793" cy="1017998"/>
          </a:xfrm>
        </p:grpSpPr>
        <p:sp>
          <p:nvSpPr>
            <p:cNvPr id="6" name="TextBox 5"/>
            <p:cNvSpPr txBox="1"/>
            <p:nvPr/>
          </p:nvSpPr>
          <p:spPr>
            <a:xfrm>
              <a:off x="5334000" y="4191000"/>
              <a:ext cx="3657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update context argument to maintain invariant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89807" y="4695290"/>
              <a:ext cx="842481" cy="513708"/>
            </a:xfrm>
            <a:custGeom>
              <a:avLst/>
              <a:gdLst>
                <a:gd name="connsiteX0" fmla="*/ 842481 w 842481"/>
                <a:gd name="connsiteY0" fmla="*/ 0 h 513708"/>
                <a:gd name="connsiteX1" fmla="*/ 184935 w 842481"/>
                <a:gd name="connsiteY1" fmla="*/ 92467 h 513708"/>
                <a:gd name="connsiteX2" fmla="*/ 0 w 842481"/>
                <a:gd name="connsiteY2" fmla="*/ 513708 h 51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2481" h="513708">
                  <a:moveTo>
                    <a:pt x="842481" y="0"/>
                  </a:moveTo>
                  <a:cubicBezTo>
                    <a:pt x="583914" y="3424"/>
                    <a:pt x="325348" y="6849"/>
                    <a:pt x="184935" y="92467"/>
                  </a:cubicBezTo>
                  <a:cubicBezTo>
                    <a:pt x="44522" y="178085"/>
                    <a:pt x="22261" y="345896"/>
                    <a:pt x="0" y="513708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0328" y="5562600"/>
            <a:ext cx="5447872" cy="1200329"/>
            <a:chOff x="3010328" y="5562600"/>
            <a:chExt cx="5447872" cy="1200329"/>
          </a:xfrm>
        </p:grpSpPr>
        <p:sp>
          <p:nvSpPr>
            <p:cNvPr id="7" name="TextBox 6"/>
            <p:cNvSpPr txBox="1"/>
            <p:nvPr/>
          </p:nvSpPr>
          <p:spPr>
            <a:xfrm>
              <a:off x="5334000" y="5562600"/>
              <a:ext cx="31242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initialize context argument to make invariant true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10328" y="5856270"/>
              <a:ext cx="2321960" cy="248292"/>
            </a:xfrm>
            <a:custGeom>
              <a:avLst/>
              <a:gdLst>
                <a:gd name="connsiteX0" fmla="*/ 2321960 w 2321960"/>
                <a:gd name="connsiteY0" fmla="*/ 133564 h 248292"/>
                <a:gd name="connsiteX1" fmla="*/ 1684962 w 2321960"/>
                <a:gd name="connsiteY1" fmla="*/ 226031 h 248292"/>
                <a:gd name="connsiteX2" fmla="*/ 0 w 2321960"/>
                <a:gd name="connsiteY2" fmla="*/ 0 h 24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1960" h="248292">
                  <a:moveTo>
                    <a:pt x="2321960" y="133564"/>
                  </a:moveTo>
                  <a:cubicBezTo>
                    <a:pt x="2196957" y="190928"/>
                    <a:pt x="2071955" y="248292"/>
                    <a:pt x="1684962" y="226031"/>
                  </a:cubicBezTo>
                  <a:cubicBezTo>
                    <a:pt x="1297969" y="203770"/>
                    <a:pt x="648984" y="101885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71973" y="3116494"/>
            <a:ext cx="4155095" cy="1260297"/>
            <a:chOff x="3071973" y="3116494"/>
            <a:chExt cx="4155095" cy="1260297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3200400"/>
              <a:ext cx="1359668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u = (z+1)²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71973" y="3116494"/>
              <a:ext cx="2794571" cy="1260297"/>
            </a:xfrm>
            <a:custGeom>
              <a:avLst/>
              <a:gdLst>
                <a:gd name="connsiteX0" fmla="*/ 2794571 w 2794571"/>
                <a:gd name="connsiteY0" fmla="*/ 294526 h 1260297"/>
                <a:gd name="connsiteX1" fmla="*/ 2188396 w 2794571"/>
                <a:gd name="connsiteY1" fmla="*/ 160962 h 1260297"/>
                <a:gd name="connsiteX2" fmla="*/ 0 w 2794571"/>
                <a:gd name="connsiteY2" fmla="*/ 1260297 h 126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571" h="1260297">
                  <a:moveTo>
                    <a:pt x="2794571" y="294526"/>
                  </a:moveTo>
                  <a:cubicBezTo>
                    <a:pt x="2724364" y="147263"/>
                    <a:pt x="2654158" y="0"/>
                    <a:pt x="2188396" y="160962"/>
                  </a:cubicBezTo>
                  <a:cubicBezTo>
                    <a:pt x="1722634" y="321924"/>
                    <a:pt x="861317" y="791110"/>
                    <a:pt x="0" y="1260297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do it one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invariant: v = 2*z+3</a:t>
            </a:r>
          </a:p>
          <a:p>
            <a:endParaRPr lang="en-US" dirty="0" smtClean="0"/>
          </a:p>
          <a:p>
            <a:r>
              <a:rPr lang="en-US" dirty="0" smtClean="0"/>
              <a:t>z' = z+1</a:t>
            </a:r>
          </a:p>
          <a:p>
            <a:r>
              <a:rPr lang="en-US" dirty="0" smtClean="0"/>
              <a:t>v' = 2*z'+ 3</a:t>
            </a:r>
          </a:p>
          <a:p>
            <a:r>
              <a:rPr lang="en-US" dirty="0" smtClean="0"/>
              <a:t>   = 2*(z+1) + 3</a:t>
            </a:r>
          </a:p>
          <a:p>
            <a:r>
              <a:rPr lang="en-US" dirty="0" smtClean="0"/>
              <a:t>   = 2*z + 2 + 3</a:t>
            </a:r>
          </a:p>
          <a:p>
            <a:r>
              <a:rPr lang="en-US" dirty="0" smtClean="0"/>
              <a:t>   = (2*z + 3) + 2 </a:t>
            </a:r>
          </a:p>
          <a:p>
            <a:r>
              <a:rPr lang="en-US" dirty="0" smtClean="0"/>
              <a:t>   = v + 2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(define (int-sqrt.v3 n)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(helper z u v)</a:t>
            </a:r>
          </a:p>
          <a:p>
            <a:r>
              <a:rPr lang="en-US" dirty="0" smtClean="0"/>
              <a:t>      ;; PURPOSE: Returns </a:t>
            </a:r>
            <a:r>
              <a:rPr lang="en-US" dirty="0" err="1" smtClean="0"/>
              <a:t>int-sqrt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;; WHERE z^2 &lt;= 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u = (z+1)^2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v = 2*z+3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B050"/>
                </a:solidFill>
              </a:rPr>
              <a:t>;; HALTING MEASURE (- n z)</a:t>
            </a:r>
          </a:p>
          <a:p>
            <a:r>
              <a:rPr lang="en-US" dirty="0" smtClean="0"/>
              <a:t>   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   [(&lt; n u) z]</a:t>
            </a:r>
          </a:p>
          <a:p>
            <a:r>
              <a:rPr lang="en-US" dirty="0" smtClean="0"/>
              <a:t>         [else (helper </a:t>
            </a:r>
          </a:p>
          <a:p>
            <a:r>
              <a:rPr lang="en-US" dirty="0" smtClean="0"/>
              <a:t>                (+ 1 z)</a:t>
            </a:r>
          </a:p>
          <a:p>
            <a:r>
              <a:rPr lang="en-US" dirty="0" smtClean="0"/>
              <a:t>                (+ u v)</a:t>
            </a:r>
          </a:p>
          <a:p>
            <a:r>
              <a:rPr lang="en-US" dirty="0" smtClean="0"/>
              <a:t>                (+ v 2))])))</a:t>
            </a:r>
          </a:p>
          <a:p>
            <a:r>
              <a:rPr lang="en-US" dirty="0" smtClean="0"/>
              <a:t>    (helper 0 1 3)))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49375" y="4419600"/>
            <a:ext cx="2882398" cy="511996"/>
            <a:chOff x="3349375" y="4419600"/>
            <a:chExt cx="2882398" cy="511996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4419600"/>
              <a:ext cx="1202573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v = 2z+3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349375" y="4486382"/>
              <a:ext cx="1674688" cy="445214"/>
            </a:xfrm>
            <a:custGeom>
              <a:avLst/>
              <a:gdLst>
                <a:gd name="connsiteX0" fmla="*/ 1674688 w 1674688"/>
                <a:gd name="connsiteY0" fmla="*/ 178085 h 445214"/>
                <a:gd name="connsiteX1" fmla="*/ 1006868 w 1674688"/>
                <a:gd name="connsiteY1" fmla="*/ 44521 h 445214"/>
                <a:gd name="connsiteX2" fmla="*/ 0 w 1674688"/>
                <a:gd name="connsiteY2" fmla="*/ 445214 h 44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4688" h="445214">
                  <a:moveTo>
                    <a:pt x="1674688" y="178085"/>
                  </a:moveTo>
                  <a:cubicBezTo>
                    <a:pt x="1480335" y="89042"/>
                    <a:pt x="1285983" y="0"/>
                    <a:pt x="1006868" y="44521"/>
                  </a:cubicBezTo>
                  <a:cubicBezTo>
                    <a:pt x="727753" y="89042"/>
                    <a:pt x="363876" y="267128"/>
                    <a:pt x="0" y="44521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3538" y="3733800"/>
            <a:ext cx="3945330" cy="461665"/>
            <a:chOff x="2443538" y="3733800"/>
            <a:chExt cx="394533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029200" y="3733800"/>
              <a:ext cx="1359668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u = (z+1)²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443538" y="3789452"/>
              <a:ext cx="2590799" cy="309937"/>
            </a:xfrm>
            <a:custGeom>
              <a:avLst/>
              <a:gdLst>
                <a:gd name="connsiteX0" fmla="*/ 2864777 w 2864777"/>
                <a:gd name="connsiteY0" fmla="*/ 184935 h 308225"/>
                <a:gd name="connsiteX1" fmla="*/ 429802 w 2864777"/>
                <a:gd name="connsiteY1" fmla="*/ 20548 h 308225"/>
                <a:gd name="connsiteX2" fmla="*/ 285964 w 2864777"/>
                <a:gd name="connsiteY2" fmla="*/ 308225 h 308225"/>
                <a:gd name="connsiteX0" fmla="*/ 2721795 w 2721795"/>
                <a:gd name="connsiteY0" fmla="*/ 186647 h 309937"/>
                <a:gd name="connsiteX1" fmla="*/ 1116458 w 2721795"/>
                <a:gd name="connsiteY1" fmla="*/ 20548 h 309937"/>
                <a:gd name="connsiteX2" fmla="*/ 142982 w 2721795"/>
                <a:gd name="connsiteY2" fmla="*/ 309937 h 309937"/>
                <a:gd name="connsiteX0" fmla="*/ 2578813 w 2578813"/>
                <a:gd name="connsiteY0" fmla="*/ 186647 h 309937"/>
                <a:gd name="connsiteX1" fmla="*/ 973476 w 2578813"/>
                <a:gd name="connsiteY1" fmla="*/ 20548 h 309937"/>
                <a:gd name="connsiteX2" fmla="*/ 0 w 2578813"/>
                <a:gd name="connsiteY2" fmla="*/ 309937 h 309937"/>
                <a:gd name="connsiteX0" fmla="*/ 2590799 w 2590799"/>
                <a:gd name="connsiteY0" fmla="*/ 186647 h 309937"/>
                <a:gd name="connsiteX1" fmla="*/ 985462 w 2590799"/>
                <a:gd name="connsiteY1" fmla="*/ 20548 h 309937"/>
                <a:gd name="connsiteX2" fmla="*/ 11986 w 2590799"/>
                <a:gd name="connsiteY2" fmla="*/ 309937 h 30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799" h="309937">
                  <a:moveTo>
                    <a:pt x="2590799" y="186647"/>
                  </a:moveTo>
                  <a:cubicBezTo>
                    <a:pt x="1588212" y="94179"/>
                    <a:pt x="1415264" y="0"/>
                    <a:pt x="985462" y="20548"/>
                  </a:cubicBezTo>
                  <a:cubicBezTo>
                    <a:pt x="555660" y="41096"/>
                    <a:pt x="0" y="105309"/>
                    <a:pt x="11986" y="309937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953000" y="5257800"/>
            <a:ext cx="3886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could never understand this program if I hadn't written down the invariants!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seen how generative recursion can deal with problems involving numerical values</a:t>
            </a:r>
          </a:p>
          <a:p>
            <a:r>
              <a:rPr lang="en-US" dirty="0" smtClean="0"/>
              <a:t>We've seen how </a:t>
            </a:r>
            <a:r>
              <a:rPr lang="en-US" smtClean="0"/>
              <a:t>context arguments and </a:t>
            </a:r>
            <a:r>
              <a:rPr lang="en-US" dirty="0" smtClean="0"/>
              <a:t>invariants can help avoid recalculating expensive values</a:t>
            </a:r>
          </a:p>
          <a:p>
            <a:r>
              <a:rPr lang="en-US" dirty="0" smtClean="0"/>
              <a:t>We've seen how invariants can be an invaluable aid in understanding 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Recognize problems for which a linear search abstraction is appropriate.</a:t>
            </a:r>
          </a:p>
          <a:p>
            <a:pPr lvl="1"/>
            <a:r>
              <a:rPr lang="en-US" dirty="0" smtClean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Go </a:t>
            </a:r>
            <a:r>
              <a:rPr lang="en-US" dirty="0" smtClean="0"/>
              <a:t>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involve searching</a:t>
            </a:r>
          </a:p>
          <a:p>
            <a:r>
              <a:rPr lang="en-US" dirty="0" smtClean="0"/>
              <a:t>General recursion is well-suited to search problems.</a:t>
            </a:r>
          </a:p>
          <a:p>
            <a:r>
              <a:rPr lang="en-US" dirty="0" smtClean="0"/>
              <a:t>In this lesson, we'll talk about a simple case: linear search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the end of this lesson you should be able to:</a:t>
            </a:r>
          </a:p>
          <a:p>
            <a:pPr lvl="1"/>
            <a:r>
              <a:rPr lang="en-US" smtClean="0"/>
              <a:t>Recognize problems for which a linear search abstraction is appropriate.</a:t>
            </a:r>
          </a:p>
          <a:p>
            <a:pPr lvl="1"/>
            <a:r>
              <a:rPr lang="en-US" smtClean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Example: function-sum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function-sum : </a:t>
            </a:r>
          </a:p>
          <a:p>
            <a:r>
              <a:rPr lang="en-US" dirty="0" smtClean="0"/>
              <a:t>  Nat </a:t>
            </a:r>
            <a:r>
              <a:rPr lang="en-US" dirty="0" err="1" smtClean="0"/>
              <a:t>Nat</a:t>
            </a:r>
            <a:r>
              <a:rPr lang="en-US" dirty="0" smtClean="0"/>
              <a:t> (</a:t>
            </a:r>
            <a:r>
              <a:rPr lang="en-US" smtClean="0"/>
              <a:t>Nat </a:t>
            </a:r>
            <a:r>
              <a:rPr lang="en-US"/>
              <a:t>-</a:t>
            </a:r>
            <a:r>
              <a:rPr lang="en-US" smtClean="0"/>
              <a:t>&gt; </a:t>
            </a:r>
            <a:r>
              <a:rPr lang="en-US" dirty="0" smtClean="0"/>
              <a:t>Number) </a:t>
            </a:r>
          </a:p>
          <a:p>
            <a:r>
              <a:rPr lang="en-US" dirty="0" smtClean="0"/>
              <a:t>  -&gt; Number</a:t>
            </a:r>
          </a:p>
          <a:p>
            <a:r>
              <a:rPr lang="en-US" dirty="0" smtClean="0"/>
              <a:t>GIVEN: natural numbers lo &lt;= hi and a function f,</a:t>
            </a:r>
          </a:p>
          <a:p>
            <a:r>
              <a:rPr lang="en-US" dirty="0" smtClean="0"/>
              <a:t>RETURNS: SUM{f(</a:t>
            </a:r>
            <a:r>
              <a:rPr lang="en-US" dirty="0"/>
              <a:t>j</a:t>
            </a:r>
            <a:r>
              <a:rPr lang="en-US" dirty="0" smtClean="0"/>
              <a:t>) | lo &lt;= </a:t>
            </a:r>
            <a:r>
              <a:rPr lang="en-US" dirty="0"/>
              <a:t>j</a:t>
            </a:r>
            <a:r>
              <a:rPr lang="en-US" dirty="0" smtClean="0"/>
              <a:t> &lt;= hi}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(begin-for-test</a:t>
            </a:r>
          </a:p>
          <a:p>
            <a:endParaRPr lang="en-US" sz="2400" dirty="0" smtClean="0"/>
          </a:p>
          <a:p>
            <a:r>
              <a:rPr lang="en-US" sz="2400" dirty="0" smtClean="0"/>
              <a:t>  (check-equal?</a:t>
            </a:r>
          </a:p>
          <a:p>
            <a:r>
              <a:rPr lang="en-US" sz="2400" dirty="0" smtClean="0"/>
              <a:t>    (function-sum 1 3 (lambda (</a:t>
            </a:r>
            <a:r>
              <a:rPr lang="en-US" sz="2400" dirty="0"/>
              <a:t>j</a:t>
            </a:r>
            <a:r>
              <a:rPr lang="en-US" sz="2400" dirty="0" smtClean="0"/>
              <a:t>) </a:t>
            </a:r>
            <a:r>
              <a:rPr lang="en-US" sz="2400" dirty="0"/>
              <a:t>j</a:t>
            </a:r>
            <a:r>
              <a:rPr lang="en-US" sz="2400" dirty="0" smtClean="0"/>
              <a:t>))</a:t>
            </a:r>
          </a:p>
          <a:p>
            <a:r>
              <a:rPr lang="en-US" sz="2400" dirty="0" smtClean="0"/>
              <a:t>    (+ 1 2 3))</a:t>
            </a:r>
          </a:p>
          <a:p>
            <a:endParaRPr lang="en-US" sz="2400" dirty="0" smtClean="0"/>
          </a:p>
          <a:p>
            <a:r>
              <a:rPr lang="en-US" sz="2400" dirty="0" smtClean="0"/>
              <a:t>  (check-equal?</a:t>
            </a:r>
          </a:p>
          <a:p>
            <a:r>
              <a:rPr lang="en-US" sz="2400" dirty="0" smtClean="0"/>
              <a:t>    (function-sum 1 3 (lambda (</a:t>
            </a:r>
            <a:r>
              <a:rPr lang="en-US" sz="2400" dirty="0"/>
              <a:t>j</a:t>
            </a:r>
            <a:r>
              <a:rPr lang="en-US" sz="2400" dirty="0" smtClean="0"/>
              <a:t>) (+ </a:t>
            </a:r>
            <a:r>
              <a:rPr lang="en-US" sz="2400" dirty="0"/>
              <a:t>j</a:t>
            </a:r>
            <a:r>
              <a:rPr lang="en-US" sz="2400" dirty="0" smtClean="0"/>
              <a:t> 10)))</a:t>
            </a:r>
          </a:p>
          <a:p>
            <a:r>
              <a:rPr lang="en-US" sz="2400" dirty="0" smtClean="0"/>
              <a:t>    (+ 11 12 13)))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generalize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compute, we will have computed the sum of some of the values.  Let's call that sum </a:t>
            </a:r>
            <a:r>
              <a:rPr lang="en-US" b="1" dirty="0" err="1" smtClean="0"/>
              <a:t>sofar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4616" y="3411066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4616" y="3413298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4616" y="348726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0216" y="3487266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hi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3416" y="3411066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6216" y="4858866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007616" y="3718098"/>
            <a:ext cx="1828800" cy="1140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this picture as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lo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2590800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hi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325" y="3429000"/>
            <a:ext cx="6290949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can represent this picture with 4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which is the first value of j to right of the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, which is the sum of the f(j) for j in the brown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5562600"/>
            <a:ext cx="32766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what we want to compute is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 + SUM{f(j)|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&lt;= j &lt;= hi}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00" y="5562600"/>
            <a:ext cx="2819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 function of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hi, </a:t>
            </a:r>
            <a:r>
              <a:rPr lang="en-US" dirty="0" err="1" smtClean="0">
                <a:solidFill>
                  <a:schemeClr val="tx1"/>
                </a:solidFill>
              </a:rPr>
              <a:t>sofar</a:t>
            </a:r>
            <a:r>
              <a:rPr lang="en-US" dirty="0" smtClean="0">
                <a:solidFill>
                  <a:schemeClr val="tx1"/>
                </a:solidFill>
              </a:rPr>
              <a:t>, and 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1cdad5bf5da9233882e4c673e5b250c4271a3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sz="2400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8615</TotalTime>
  <Words>2005</Words>
  <Application>Microsoft Office PowerPoint</Application>
  <PresentationFormat>On-screen Show (4:3)</PresentationFormat>
  <Paragraphs>351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Office Theme</vt:lpstr>
      <vt:lpstr>Linear Search</vt:lpstr>
      <vt:lpstr>Module Outline</vt:lpstr>
      <vt:lpstr>PowerPoint Presentation</vt:lpstr>
      <vt:lpstr>Introduction</vt:lpstr>
      <vt:lpstr>Learning Objectives</vt:lpstr>
      <vt:lpstr>Example: function-sum</vt:lpstr>
      <vt:lpstr>Examples/Tests</vt:lpstr>
      <vt:lpstr>Let's generalize</vt:lpstr>
      <vt:lpstr>Representing this picture as data</vt:lpstr>
      <vt:lpstr>Contract, Purpose Statement, and Examples</vt:lpstr>
      <vt:lpstr>What do we know about this function?</vt:lpstr>
      <vt:lpstr>What else do we know about this function?</vt:lpstr>
      <vt:lpstr>So now we can write the function definition</vt:lpstr>
      <vt:lpstr>What happens at the recursive call?</vt:lpstr>
      <vt:lpstr>What's the halting measure?</vt:lpstr>
      <vt:lpstr>We still need our original function</vt:lpstr>
      <vt:lpstr>Example: Linear Search</vt:lpstr>
      <vt:lpstr>What are the trivial cases?</vt:lpstr>
      <vt:lpstr>What have we got so far?</vt:lpstr>
      <vt:lpstr>What's the non trivial case?</vt:lpstr>
      <vt:lpstr>Function Definition</vt:lpstr>
      <vt:lpstr>What's the halting measure?</vt:lpstr>
      <vt:lpstr>Another example: Integer Square Root</vt:lpstr>
      <vt:lpstr>Video Demonstration</vt:lpstr>
      <vt:lpstr>int-sqrt.v0</vt:lpstr>
      <vt:lpstr>int-sqrt.v1</vt:lpstr>
      <vt:lpstr>A picture of this invariant</vt:lpstr>
      <vt:lpstr>What happens at the recursive call?</vt:lpstr>
      <vt:lpstr>Improving this code</vt:lpstr>
      <vt:lpstr>Function Definition</vt:lpstr>
      <vt:lpstr>Let's do it one more time</vt:lpstr>
      <vt:lpstr>Function Definition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202</cp:revision>
  <dcterms:created xsi:type="dcterms:W3CDTF">2010-06-24T16:22:15Z</dcterms:created>
  <dcterms:modified xsi:type="dcterms:W3CDTF">2014-11-07T19:06:54Z</dcterms:modified>
</cp:coreProperties>
</file>