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9" r:id="rId2"/>
    <p:sldId id="390" r:id="rId3"/>
    <p:sldId id="436" r:id="rId4"/>
    <p:sldId id="417" r:id="rId5"/>
    <p:sldId id="418" r:id="rId6"/>
    <p:sldId id="419" r:id="rId7"/>
    <p:sldId id="438" r:id="rId8"/>
    <p:sldId id="420" r:id="rId9"/>
    <p:sldId id="421" r:id="rId10"/>
    <p:sldId id="422" r:id="rId11"/>
    <p:sldId id="439" r:id="rId12"/>
    <p:sldId id="423" r:id="rId13"/>
    <p:sldId id="425" r:id="rId14"/>
    <p:sldId id="426" r:id="rId15"/>
    <p:sldId id="427" r:id="rId16"/>
    <p:sldId id="428" r:id="rId17"/>
    <p:sldId id="429" r:id="rId18"/>
    <p:sldId id="440" r:id="rId19"/>
    <p:sldId id="430" r:id="rId20"/>
    <p:sldId id="431" r:id="rId21"/>
    <p:sldId id="432" r:id="rId22"/>
    <p:sldId id="437" r:id="rId23"/>
    <p:sldId id="434" r:id="rId24"/>
    <p:sldId id="433" r:id="rId25"/>
    <p:sldId id="435" r:id="rId26"/>
    <p:sldId id="387" r:id="rId27"/>
    <p:sldId id="416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2245" autoAdjust="0"/>
  </p:normalViewPr>
  <p:slideViewPr>
    <p:cSldViewPr>
      <p:cViewPr varScale="1">
        <p:scale>
          <a:sx n="66" d="100"/>
          <a:sy n="66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9BFD-E153-FD40-B66A-EB1566F24384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DC21-6A5D-A341-B6D0-F2D38D3EB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4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Depth-First and 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9.2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#1-2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tgt</a:t>
            </a:r>
            <a:r>
              <a:rPr lang="en-US" dirty="0"/>
              <a:t> </a:t>
            </a:r>
            <a:r>
              <a:rPr lang="en-US" dirty="0" smtClean="0"/>
              <a:t>is already in </a:t>
            </a:r>
            <a:r>
              <a:rPr lang="en-US" b="1" dirty="0" smtClean="0"/>
              <a:t>newest</a:t>
            </a:r>
            <a:r>
              <a:rPr lang="en-US" dirty="0" smtClean="0"/>
              <a:t>. In that case we've found the node that we're looking for, and the answer is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newest</a:t>
            </a:r>
            <a:r>
              <a:rPr lang="en-US" dirty="0" smtClean="0"/>
              <a:t> is empty.  In that case, there are no nodes left to explore, so the answer must be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Otherwise, we'll let </a:t>
            </a:r>
            <a:r>
              <a:rPr lang="en-US" b="1" dirty="0" smtClean="0"/>
              <a:t>candidates</a:t>
            </a:r>
            <a:r>
              <a:rPr lang="en-US" dirty="0" smtClean="0"/>
              <a:t> be the successors of </a:t>
            </a:r>
            <a:r>
              <a:rPr lang="en-US" b="1" dirty="0" smtClean="0"/>
              <a:t>(first newest) </a:t>
            </a:r>
            <a:r>
              <a:rPr lang="en-US" dirty="0" smtClean="0"/>
              <a:t>that are not already in nodes.</a:t>
            </a:r>
          </a:p>
          <a:p>
            <a:pPr marL="800100" lvl="2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set-diff</a:t>
            </a:r>
          </a:p>
          <a:p>
            <a:pPr marL="800100" lvl="2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successors (first newest) graph)</a:t>
            </a:r>
          </a:p>
          <a:p>
            <a:pPr marL="800100" lvl="2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This guarantees that none of the nodes in </a:t>
            </a:r>
            <a:r>
              <a:rPr lang="en-US" b="1" dirty="0" smtClean="0"/>
              <a:t>candidates</a:t>
            </a:r>
            <a:r>
              <a:rPr lang="en-US" dirty="0" smtClean="0"/>
              <a:t> are already in </a:t>
            </a:r>
            <a:r>
              <a:rPr lang="en-US" b="1" dirty="0" smtClean="0"/>
              <a:t>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since </a:t>
            </a:r>
            <a:r>
              <a:rPr lang="en-US" b="1" dirty="0" smtClean="0"/>
              <a:t>newest</a:t>
            </a:r>
            <a:r>
              <a:rPr lang="en-US" dirty="0" smtClean="0"/>
              <a:t> is a subset of </a:t>
            </a:r>
            <a:r>
              <a:rPr lang="en-US" b="1" dirty="0" smtClean="0"/>
              <a:t>nodes</a:t>
            </a:r>
            <a:r>
              <a:rPr lang="en-US" dirty="0" smtClean="0"/>
              <a:t>, it means that none of the nodes in </a:t>
            </a:r>
            <a:r>
              <a:rPr lang="en-US" b="1" dirty="0" smtClean="0"/>
              <a:t>candidates</a:t>
            </a:r>
            <a:r>
              <a:rPr lang="en-US" dirty="0" smtClean="0"/>
              <a:t> are in </a:t>
            </a:r>
            <a:r>
              <a:rPr lang="en-US" b="1" dirty="0" smtClean="0"/>
              <a:t>newest</a:t>
            </a:r>
            <a:r>
              <a:rPr lang="en-US" dirty="0" smtClean="0"/>
              <a:t>, either.</a:t>
            </a:r>
          </a:p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candidates</a:t>
            </a:r>
            <a:r>
              <a:rPr lang="en-US" dirty="0" smtClean="0"/>
              <a:t> is empty</a:t>
            </a:r>
          </a:p>
          <a:p>
            <a:pPr lvl="1"/>
            <a:r>
              <a:rPr lang="en-US" dirty="0" smtClean="0"/>
              <a:t>in that case, we know that </a:t>
            </a:r>
            <a:r>
              <a:rPr lang="en-US" b="1" dirty="0" err="1" smtClean="0"/>
              <a:t>tgt</a:t>
            </a:r>
            <a:r>
              <a:rPr lang="en-US" dirty="0" smtClean="0"/>
              <a:t> is not reachable from </a:t>
            </a:r>
            <a:r>
              <a:rPr lang="en-US" b="1" dirty="0" smtClean="0"/>
              <a:t>(first newest)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 if </a:t>
            </a:r>
            <a:r>
              <a:rPr lang="en-US" b="1" dirty="0" err="1" smtClean="0"/>
              <a:t>tgt</a:t>
            </a:r>
            <a:r>
              <a:rPr lang="en-US" dirty="0" smtClean="0"/>
              <a:t> is reachable from </a:t>
            </a:r>
            <a:r>
              <a:rPr lang="en-US" b="1" dirty="0" smtClean="0"/>
              <a:t>newest</a:t>
            </a:r>
            <a:r>
              <a:rPr lang="en-US" dirty="0" smtClean="0"/>
              <a:t>, it must be reachable from </a:t>
            </a:r>
            <a:r>
              <a:rPr lang="en-US" b="1" dirty="0" smtClean="0"/>
              <a:t>(rest newest)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add a </a:t>
            </a:r>
            <a:r>
              <a:rPr lang="en-US" dirty="0" err="1" smtClean="0"/>
              <a:t>cond</a:t>
            </a:r>
            <a:r>
              <a:rPr lang="en-US" dirty="0" smtClean="0"/>
              <a:t>-line that says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[(empty? candidates) 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(reachable-from-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newest)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graph)]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candidates</a:t>
            </a:r>
            <a:r>
              <a:rPr lang="en-US" dirty="0" smtClean="0"/>
              <a:t> is non-empty.</a:t>
            </a:r>
          </a:p>
          <a:p>
            <a:r>
              <a:rPr lang="en-US" dirty="0" smtClean="0"/>
              <a:t>So we need to add </a:t>
            </a:r>
            <a:r>
              <a:rPr lang="en-US" b="1" dirty="0" smtClean="0"/>
              <a:t>candidates</a:t>
            </a:r>
            <a:r>
              <a:rPr lang="en-US" dirty="0" smtClean="0"/>
              <a:t> to our list </a:t>
            </a:r>
            <a:r>
              <a:rPr lang="en-US" b="1" dirty="0" smtClean="0"/>
              <a:t>newest</a:t>
            </a:r>
            <a:r>
              <a:rPr lang="en-US" dirty="0" smtClean="0"/>
              <a:t> of nodes to explore.</a:t>
            </a:r>
          </a:p>
          <a:p>
            <a:r>
              <a:rPr lang="en-US" dirty="0" smtClean="0"/>
              <a:t>We also need to remove </a:t>
            </a:r>
            <a:r>
              <a:rPr lang="en-US" b="1" dirty="0" smtClean="0"/>
              <a:t>(first newest) </a:t>
            </a:r>
            <a:r>
              <a:rPr lang="en-US" dirty="0" smtClean="0"/>
              <a:t>, since we've explored it.</a:t>
            </a:r>
          </a:p>
          <a:p>
            <a:r>
              <a:rPr lang="en-US" dirty="0" smtClean="0"/>
              <a:t>We also need to add </a:t>
            </a:r>
            <a:r>
              <a:rPr lang="en-US" b="1" dirty="0" smtClean="0"/>
              <a:t>candidates</a:t>
            </a:r>
            <a:r>
              <a:rPr lang="en-US" dirty="0" smtClean="0"/>
              <a:t> to </a:t>
            </a:r>
            <a:r>
              <a:rPr lang="en-US" b="1" dirty="0" smtClean="0"/>
              <a:t>nodes</a:t>
            </a:r>
            <a:r>
              <a:rPr lang="en-US" dirty="0" smtClean="0"/>
              <a:t>, in order to maintain the invariant that </a:t>
            </a:r>
            <a:r>
              <a:rPr lang="en-US" b="1" dirty="0" smtClean="0"/>
              <a:t>newest</a:t>
            </a:r>
            <a:r>
              <a:rPr lang="en-US" dirty="0" smtClean="0"/>
              <a:t> is a subset of </a:t>
            </a:r>
            <a:r>
              <a:rPr lang="en-US" b="1" dirty="0" smtClean="0"/>
              <a:t>nodes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#4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our </a:t>
            </a:r>
            <a:r>
              <a:rPr lang="en-US" dirty="0" err="1" smtClean="0"/>
              <a:t>cond</a:t>
            </a:r>
            <a:r>
              <a:rPr lang="en-US" dirty="0" smtClean="0"/>
              <a:t> line will be: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[else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reachable-from-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(append candidates (rest newest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append candidates nodes)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graph)]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53000" y="1302470"/>
            <a:ext cx="3810000" cy="1745530"/>
            <a:chOff x="2590800" y="5257800"/>
            <a:chExt cx="3810000" cy="1745530"/>
          </a:xfrm>
        </p:grpSpPr>
        <p:sp>
          <p:nvSpPr>
            <p:cNvPr id="4" name="Rectangle 3"/>
            <p:cNvSpPr/>
            <p:nvPr/>
          </p:nvSpPr>
          <p:spPr>
            <a:xfrm>
              <a:off x="2590800" y="5257800"/>
              <a:ext cx="3810000" cy="1219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Get the next value of </a:t>
              </a:r>
              <a:r>
                <a:rPr lang="en-US" b="1" dirty="0" smtClean="0">
                  <a:solidFill>
                    <a:schemeClr val="tx1"/>
                  </a:solidFill>
                </a:rPr>
                <a:t>newest</a:t>
              </a:r>
              <a:r>
                <a:rPr lang="en-US" dirty="0" smtClean="0">
                  <a:solidFill>
                    <a:schemeClr val="tx1"/>
                  </a:solidFill>
                </a:rPr>
                <a:t> by removing </a:t>
              </a:r>
              <a:r>
                <a:rPr lang="en-US" b="1" dirty="0" smtClean="0">
                  <a:solidFill>
                    <a:schemeClr val="tx1"/>
                  </a:solidFill>
                </a:rPr>
                <a:t>(first newest</a:t>
              </a:r>
              <a:r>
                <a:rPr lang="en-US" dirty="0" smtClean="0">
                  <a:solidFill>
                    <a:schemeClr val="tx1"/>
                  </a:solidFill>
                </a:rPr>
                <a:t>) and adding </a:t>
              </a:r>
              <a:r>
                <a:rPr lang="en-US" b="1" dirty="0" smtClean="0">
                  <a:solidFill>
                    <a:schemeClr val="tx1"/>
                  </a:solidFill>
                </a:rPr>
                <a:t>candidates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3657600" y="6477000"/>
              <a:ext cx="838200" cy="5263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14800" y="3886200"/>
            <a:ext cx="2743200" cy="1752600"/>
            <a:chOff x="2819400" y="1232555"/>
            <a:chExt cx="2743200" cy="1752600"/>
          </a:xfrm>
        </p:grpSpPr>
        <p:sp>
          <p:nvSpPr>
            <p:cNvPr id="9" name="Rectangle 8"/>
            <p:cNvSpPr/>
            <p:nvPr/>
          </p:nvSpPr>
          <p:spPr>
            <a:xfrm>
              <a:off x="2971800" y="2070755"/>
              <a:ext cx="2590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candidates to nodes to maintain the invariant</a:t>
              </a: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H="1" flipV="1">
              <a:off x="2819400" y="1232555"/>
              <a:ext cx="1447800" cy="838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(path-</a:t>
            </a:r>
            <a:r>
              <a:rPr lang="en-US" sz="2400" dirty="0" err="1"/>
              <a:t>dfs</a:t>
            </a:r>
            <a:r>
              <a:rPr lang="en-US" sz="2400" dirty="0"/>
              <a:t>? graph </a:t>
            </a:r>
            <a:r>
              <a:rPr lang="en-US" sz="2400" dirty="0" err="1"/>
              <a:t>src</a:t>
            </a:r>
            <a:r>
              <a:rPr lang="en-US" sz="2400" dirty="0"/>
              <a:t>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(</a:t>
            </a:r>
            <a:r>
              <a:rPr lang="en-US" sz="2400" dirty="0"/>
              <a:t>reachable-from-</a:t>
            </a:r>
            <a:r>
              <a:rPr lang="en-US" sz="2400" dirty="0" err="1"/>
              <a:t>dfs</a:t>
            </a:r>
            <a:r>
              <a:rPr lang="en-US" sz="2400" dirty="0"/>
              <a:t>?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/>
              <a:t>list </a:t>
            </a:r>
            <a:r>
              <a:rPr lang="en-US" sz="2400" dirty="0" err="1"/>
              <a:t>src</a:t>
            </a:r>
            <a:r>
              <a:rPr lang="en-US" sz="2400" dirty="0"/>
              <a:t>) (list </a:t>
            </a:r>
            <a:r>
              <a:rPr lang="en-US" sz="2400" dirty="0" err="1"/>
              <a:t>src</a:t>
            </a:r>
            <a:r>
              <a:rPr lang="en-US" sz="2400" dirty="0"/>
              <a:t>) </a:t>
            </a:r>
            <a:r>
              <a:rPr lang="en-US" sz="2400" dirty="0" err="1"/>
              <a:t>tgt</a:t>
            </a:r>
            <a:r>
              <a:rPr lang="en-US" sz="2400" dirty="0"/>
              <a:t> graph))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505200"/>
            <a:ext cx="31242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Mini-exercise:  Convince yourself that this call to </a:t>
            </a:r>
            <a:r>
              <a:rPr lang="en-US" b="1" dirty="0" smtClean="0">
                <a:solidFill>
                  <a:schemeClr val="tx1"/>
                </a:solidFill>
              </a:rPr>
              <a:t>reachable-from-</a:t>
            </a:r>
            <a:r>
              <a:rPr lang="en-US" b="1" dirty="0" err="1" smtClean="0">
                <a:solidFill>
                  <a:schemeClr val="tx1"/>
                </a:solidFill>
              </a:rPr>
              <a:t>dfs</a:t>
            </a:r>
            <a:r>
              <a:rPr lang="en-US" b="1" dirty="0" smtClean="0">
                <a:solidFill>
                  <a:schemeClr val="tx1"/>
                </a:solidFill>
              </a:rPr>
              <a:t>? </a:t>
            </a:r>
            <a:r>
              <a:rPr lang="en-US" dirty="0" smtClean="0">
                <a:solidFill>
                  <a:schemeClr val="tx1"/>
                </a:solidFill>
              </a:rPr>
              <a:t>satisfies its invariant.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call this </a:t>
            </a:r>
            <a:r>
              <a:rPr lang="en-US" dirty="0" err="1" smtClean="0"/>
              <a:t>dfs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 the newly-discovered nodes candidates to the front of the list of nodes to be explored.</a:t>
            </a:r>
          </a:p>
          <a:p>
            <a:r>
              <a:rPr lang="en-US" dirty="0" smtClean="0"/>
              <a:t>So the nodes that we just discovered get explored first.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depth-first search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4953000"/>
            <a:ext cx="3505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don't remember depth-first search from your undergraduate data structures or algorithms class, go look it up now.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 this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tree, with the nodes numbered in the order this function will discover them.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2721429"/>
            <a:ext cx="4246418" cy="3657600"/>
            <a:chOff x="1697182" y="1219200"/>
            <a:chExt cx="4246418" cy="3657600"/>
          </a:xfrm>
        </p:grpSpPr>
        <p:sp>
          <p:nvSpPr>
            <p:cNvPr id="5" name="Oval 4"/>
            <p:cNvSpPr/>
            <p:nvPr/>
          </p:nvSpPr>
          <p:spPr>
            <a:xfrm>
              <a:off x="2743200" y="4267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97182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0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0" y="1219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3" idx="4"/>
              <a:endCxn id="12" idx="0"/>
            </p:cNvCxnSpPr>
            <p:nvPr/>
          </p:nvCxnSpPr>
          <p:spPr>
            <a:xfrm flipH="1">
              <a:off x="2590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  <a:endCxn id="11" idx="0"/>
            </p:cNvCxnSpPr>
            <p:nvPr/>
          </p:nvCxnSpPr>
          <p:spPr>
            <a:xfrm>
              <a:off x="4114800" y="1828800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0" idx="0"/>
            </p:cNvCxnSpPr>
            <p:nvPr/>
          </p:nvCxnSpPr>
          <p:spPr>
            <a:xfrm>
              <a:off x="4114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9" idx="0"/>
            </p:cNvCxnSpPr>
            <p:nvPr/>
          </p:nvCxnSpPr>
          <p:spPr>
            <a:xfrm flipH="1">
              <a:off x="2001982" y="2843481"/>
              <a:ext cx="588818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4"/>
              <a:endCxn id="8" idx="0"/>
            </p:cNvCxnSpPr>
            <p:nvPr/>
          </p:nvCxnSpPr>
          <p:spPr>
            <a:xfrm>
              <a:off x="2590800" y="2843481"/>
              <a:ext cx="457200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5" idx="0"/>
            </p:cNvCxnSpPr>
            <p:nvPr/>
          </p:nvCxnSpPr>
          <p:spPr>
            <a:xfrm>
              <a:off x="3048000" y="3862120"/>
              <a:ext cx="0" cy="405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4"/>
              <a:endCxn id="7" idx="0"/>
            </p:cNvCxnSpPr>
            <p:nvPr/>
          </p:nvCxnSpPr>
          <p:spPr>
            <a:xfrm>
              <a:off x="4114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4"/>
              <a:endCxn id="6" idx="0"/>
            </p:cNvCxnSpPr>
            <p:nvPr/>
          </p:nvCxnSpPr>
          <p:spPr>
            <a:xfrm>
              <a:off x="5638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137"/>
            <a:ext cx="8229600" cy="1143000"/>
          </a:xfrm>
        </p:spPr>
        <p:txBody>
          <a:bodyPr/>
          <a:lstStyle/>
          <a:p>
            <a:r>
              <a:rPr lang="en-US" dirty="0" smtClean="0"/>
              <a:t>Alas, this is only “almost”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0" y="1752600"/>
            <a:ext cx="2899023" cy="2873716"/>
            <a:chOff x="623550" y="1559637"/>
            <a:chExt cx="2899023" cy="2873716"/>
          </a:xfrm>
        </p:grpSpPr>
        <p:sp>
          <p:nvSpPr>
            <p:cNvPr id="6" name="Oval 5"/>
            <p:cNvSpPr/>
            <p:nvPr/>
          </p:nvSpPr>
          <p:spPr>
            <a:xfrm>
              <a:off x="1837487" y="1559637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562152" y="3823753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912973" y="274725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37487" y="2721429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000" y="2726127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3"/>
              <a:endCxn id="14" idx="7"/>
            </p:cNvCxnSpPr>
            <p:nvPr/>
          </p:nvCxnSpPr>
          <p:spPr>
            <a:xfrm flipH="1">
              <a:off x="1282326" y="2079963"/>
              <a:ext cx="644435" cy="7354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4"/>
              <a:endCxn id="13" idx="0"/>
            </p:cNvCxnSpPr>
            <p:nvPr/>
          </p:nvCxnSpPr>
          <p:spPr>
            <a:xfrm>
              <a:off x="2142287" y="2169237"/>
              <a:ext cx="0" cy="552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2" idx="1"/>
            </p:cNvCxnSpPr>
            <p:nvPr/>
          </p:nvCxnSpPr>
          <p:spPr>
            <a:xfrm>
              <a:off x="2357813" y="2079963"/>
              <a:ext cx="644434" cy="756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5"/>
              <a:endCxn id="11" idx="1"/>
            </p:cNvCxnSpPr>
            <p:nvPr/>
          </p:nvCxnSpPr>
          <p:spPr>
            <a:xfrm>
              <a:off x="1282326" y="3246453"/>
              <a:ext cx="369100" cy="66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623550" y="2531712"/>
              <a:ext cx="2324655" cy="1527683"/>
            </a:xfrm>
            <a:custGeom>
              <a:avLst/>
              <a:gdLst>
                <a:gd name="connsiteX0" fmla="*/ 215840 w 2314148"/>
                <a:gd name="connsiteY0" fmla="*/ 655169 h 1506040"/>
                <a:gd name="connsiteX1" fmla="*/ 138838 w 2314148"/>
                <a:gd name="connsiteY1" fmla="*/ 1492567 h 1506040"/>
                <a:gd name="connsiteX2" fmla="*/ 1823259 w 2314148"/>
                <a:gd name="connsiteY2" fmla="*/ 58403 h 1506040"/>
                <a:gd name="connsiteX3" fmla="*/ 2314148 w 2314148"/>
                <a:gd name="connsiteY3" fmla="*/ 414537 h 1506040"/>
                <a:gd name="connsiteX0" fmla="*/ 215840 w 2314148"/>
                <a:gd name="connsiteY0" fmla="*/ 655169 h 1506040"/>
                <a:gd name="connsiteX1" fmla="*/ 138838 w 2314148"/>
                <a:gd name="connsiteY1" fmla="*/ 1492567 h 1506040"/>
                <a:gd name="connsiteX2" fmla="*/ 1823259 w 2314148"/>
                <a:gd name="connsiteY2" fmla="*/ 58403 h 1506040"/>
                <a:gd name="connsiteX3" fmla="*/ 2314148 w 2314148"/>
                <a:gd name="connsiteY3" fmla="*/ 414537 h 1506040"/>
                <a:gd name="connsiteX0" fmla="*/ 241465 w 2339773"/>
                <a:gd name="connsiteY0" fmla="*/ 655169 h 1502783"/>
                <a:gd name="connsiteX1" fmla="*/ 164463 w 2339773"/>
                <a:gd name="connsiteY1" fmla="*/ 1492567 h 1502783"/>
                <a:gd name="connsiteX2" fmla="*/ 1848884 w 2339773"/>
                <a:gd name="connsiteY2" fmla="*/ 58403 h 1502783"/>
                <a:gd name="connsiteX3" fmla="*/ 2339773 w 2339773"/>
                <a:gd name="connsiteY3" fmla="*/ 414537 h 1502783"/>
                <a:gd name="connsiteX0" fmla="*/ 241465 w 2339773"/>
                <a:gd name="connsiteY0" fmla="*/ 635439 h 1483053"/>
                <a:gd name="connsiteX1" fmla="*/ 164463 w 2339773"/>
                <a:gd name="connsiteY1" fmla="*/ 1472837 h 1483053"/>
                <a:gd name="connsiteX2" fmla="*/ 1848884 w 2339773"/>
                <a:gd name="connsiteY2" fmla="*/ 38673 h 1483053"/>
                <a:gd name="connsiteX3" fmla="*/ 2339773 w 2339773"/>
                <a:gd name="connsiteY3" fmla="*/ 394807 h 1483053"/>
                <a:gd name="connsiteX0" fmla="*/ 241465 w 2371523"/>
                <a:gd name="connsiteY0" fmla="*/ 649109 h 1496723"/>
                <a:gd name="connsiteX1" fmla="*/ 164463 w 2371523"/>
                <a:gd name="connsiteY1" fmla="*/ 1486507 h 1496723"/>
                <a:gd name="connsiteX2" fmla="*/ 1848884 w 2371523"/>
                <a:gd name="connsiteY2" fmla="*/ 52343 h 1496723"/>
                <a:gd name="connsiteX3" fmla="*/ 2371523 w 2371523"/>
                <a:gd name="connsiteY3" fmla="*/ 306877 h 1496723"/>
                <a:gd name="connsiteX0" fmla="*/ 241465 w 2371523"/>
                <a:gd name="connsiteY0" fmla="*/ 658707 h 1506321"/>
                <a:gd name="connsiteX1" fmla="*/ 164463 w 2371523"/>
                <a:gd name="connsiteY1" fmla="*/ 1496105 h 1506321"/>
                <a:gd name="connsiteX2" fmla="*/ 1848884 w 2371523"/>
                <a:gd name="connsiteY2" fmla="*/ 61941 h 1506321"/>
                <a:gd name="connsiteX3" fmla="*/ 2371523 w 2371523"/>
                <a:gd name="connsiteY3" fmla="*/ 316475 h 1506321"/>
                <a:gd name="connsiteX0" fmla="*/ 202606 w 2332664"/>
                <a:gd name="connsiteY0" fmla="*/ 658707 h 1506321"/>
                <a:gd name="connsiteX1" fmla="*/ 125604 w 2332664"/>
                <a:gd name="connsiteY1" fmla="*/ 1496105 h 1506321"/>
                <a:gd name="connsiteX2" fmla="*/ 1244875 w 2332664"/>
                <a:gd name="connsiteY2" fmla="*/ 61941 h 1506321"/>
                <a:gd name="connsiteX3" fmla="*/ 2332664 w 2332664"/>
                <a:gd name="connsiteY3" fmla="*/ 316475 h 1506321"/>
                <a:gd name="connsiteX0" fmla="*/ 194597 w 2324655"/>
                <a:gd name="connsiteY0" fmla="*/ 568173 h 1412732"/>
                <a:gd name="connsiteX1" fmla="*/ 117595 w 2324655"/>
                <a:gd name="connsiteY1" fmla="*/ 1405571 h 1412732"/>
                <a:gd name="connsiteX2" fmla="*/ 1116216 w 2324655"/>
                <a:gd name="connsiteY2" fmla="*/ 79357 h 1412732"/>
                <a:gd name="connsiteX3" fmla="*/ 2324655 w 2324655"/>
                <a:gd name="connsiteY3" fmla="*/ 225941 h 1412732"/>
                <a:gd name="connsiteX0" fmla="*/ 194597 w 2324655"/>
                <a:gd name="connsiteY0" fmla="*/ 683124 h 1527683"/>
                <a:gd name="connsiteX1" fmla="*/ 117595 w 2324655"/>
                <a:gd name="connsiteY1" fmla="*/ 1520522 h 1527683"/>
                <a:gd name="connsiteX2" fmla="*/ 1116216 w 2324655"/>
                <a:gd name="connsiteY2" fmla="*/ 194308 h 1527683"/>
                <a:gd name="connsiteX3" fmla="*/ 2324655 w 2324655"/>
                <a:gd name="connsiteY3" fmla="*/ 340892 h 15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55" h="1527683">
                  <a:moveTo>
                    <a:pt x="194597" y="683124"/>
                  </a:moveTo>
                  <a:cubicBezTo>
                    <a:pt x="-66756" y="967403"/>
                    <a:pt x="-36008" y="1601991"/>
                    <a:pt x="117595" y="1520522"/>
                  </a:cubicBezTo>
                  <a:cubicBezTo>
                    <a:pt x="271198" y="1439053"/>
                    <a:pt x="913473" y="651263"/>
                    <a:pt x="1116216" y="194308"/>
                  </a:cubicBezTo>
                  <a:cubicBezTo>
                    <a:pt x="1318959" y="-262647"/>
                    <a:pt x="2133486" y="212689"/>
                    <a:pt x="2324655" y="340892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1808156"/>
            <a:ext cx="2899023" cy="2873716"/>
            <a:chOff x="623550" y="1559637"/>
            <a:chExt cx="2899023" cy="2873716"/>
          </a:xfrm>
        </p:grpSpPr>
        <p:sp>
          <p:nvSpPr>
            <p:cNvPr id="30" name="Oval 29"/>
            <p:cNvSpPr/>
            <p:nvPr/>
          </p:nvSpPr>
          <p:spPr>
            <a:xfrm>
              <a:off x="1837487" y="1559637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562152" y="3823753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912973" y="274725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837487" y="2721429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62000" y="2726127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0" idx="3"/>
              <a:endCxn id="34" idx="7"/>
            </p:cNvCxnSpPr>
            <p:nvPr/>
          </p:nvCxnSpPr>
          <p:spPr>
            <a:xfrm flipH="1">
              <a:off x="1282326" y="2079963"/>
              <a:ext cx="644435" cy="7354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4"/>
              <a:endCxn id="33" idx="0"/>
            </p:cNvCxnSpPr>
            <p:nvPr/>
          </p:nvCxnSpPr>
          <p:spPr>
            <a:xfrm>
              <a:off x="2142287" y="2169237"/>
              <a:ext cx="0" cy="552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5"/>
              <a:endCxn id="32" idx="1"/>
            </p:cNvCxnSpPr>
            <p:nvPr/>
          </p:nvCxnSpPr>
          <p:spPr>
            <a:xfrm>
              <a:off x="2357813" y="2079963"/>
              <a:ext cx="644434" cy="756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5"/>
              <a:endCxn id="31" idx="1"/>
            </p:cNvCxnSpPr>
            <p:nvPr/>
          </p:nvCxnSpPr>
          <p:spPr>
            <a:xfrm>
              <a:off x="1282326" y="3246453"/>
              <a:ext cx="369100" cy="66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623550" y="2531712"/>
              <a:ext cx="2324655" cy="1527683"/>
            </a:xfrm>
            <a:custGeom>
              <a:avLst/>
              <a:gdLst>
                <a:gd name="connsiteX0" fmla="*/ 215840 w 2314148"/>
                <a:gd name="connsiteY0" fmla="*/ 655169 h 1506040"/>
                <a:gd name="connsiteX1" fmla="*/ 138838 w 2314148"/>
                <a:gd name="connsiteY1" fmla="*/ 1492567 h 1506040"/>
                <a:gd name="connsiteX2" fmla="*/ 1823259 w 2314148"/>
                <a:gd name="connsiteY2" fmla="*/ 58403 h 1506040"/>
                <a:gd name="connsiteX3" fmla="*/ 2314148 w 2314148"/>
                <a:gd name="connsiteY3" fmla="*/ 414537 h 1506040"/>
                <a:gd name="connsiteX0" fmla="*/ 215840 w 2314148"/>
                <a:gd name="connsiteY0" fmla="*/ 655169 h 1506040"/>
                <a:gd name="connsiteX1" fmla="*/ 138838 w 2314148"/>
                <a:gd name="connsiteY1" fmla="*/ 1492567 h 1506040"/>
                <a:gd name="connsiteX2" fmla="*/ 1823259 w 2314148"/>
                <a:gd name="connsiteY2" fmla="*/ 58403 h 1506040"/>
                <a:gd name="connsiteX3" fmla="*/ 2314148 w 2314148"/>
                <a:gd name="connsiteY3" fmla="*/ 414537 h 1506040"/>
                <a:gd name="connsiteX0" fmla="*/ 241465 w 2339773"/>
                <a:gd name="connsiteY0" fmla="*/ 655169 h 1502783"/>
                <a:gd name="connsiteX1" fmla="*/ 164463 w 2339773"/>
                <a:gd name="connsiteY1" fmla="*/ 1492567 h 1502783"/>
                <a:gd name="connsiteX2" fmla="*/ 1848884 w 2339773"/>
                <a:gd name="connsiteY2" fmla="*/ 58403 h 1502783"/>
                <a:gd name="connsiteX3" fmla="*/ 2339773 w 2339773"/>
                <a:gd name="connsiteY3" fmla="*/ 414537 h 1502783"/>
                <a:gd name="connsiteX0" fmla="*/ 241465 w 2339773"/>
                <a:gd name="connsiteY0" fmla="*/ 635439 h 1483053"/>
                <a:gd name="connsiteX1" fmla="*/ 164463 w 2339773"/>
                <a:gd name="connsiteY1" fmla="*/ 1472837 h 1483053"/>
                <a:gd name="connsiteX2" fmla="*/ 1848884 w 2339773"/>
                <a:gd name="connsiteY2" fmla="*/ 38673 h 1483053"/>
                <a:gd name="connsiteX3" fmla="*/ 2339773 w 2339773"/>
                <a:gd name="connsiteY3" fmla="*/ 394807 h 1483053"/>
                <a:gd name="connsiteX0" fmla="*/ 241465 w 2371523"/>
                <a:gd name="connsiteY0" fmla="*/ 649109 h 1496723"/>
                <a:gd name="connsiteX1" fmla="*/ 164463 w 2371523"/>
                <a:gd name="connsiteY1" fmla="*/ 1486507 h 1496723"/>
                <a:gd name="connsiteX2" fmla="*/ 1848884 w 2371523"/>
                <a:gd name="connsiteY2" fmla="*/ 52343 h 1496723"/>
                <a:gd name="connsiteX3" fmla="*/ 2371523 w 2371523"/>
                <a:gd name="connsiteY3" fmla="*/ 306877 h 1496723"/>
                <a:gd name="connsiteX0" fmla="*/ 241465 w 2371523"/>
                <a:gd name="connsiteY0" fmla="*/ 658707 h 1506321"/>
                <a:gd name="connsiteX1" fmla="*/ 164463 w 2371523"/>
                <a:gd name="connsiteY1" fmla="*/ 1496105 h 1506321"/>
                <a:gd name="connsiteX2" fmla="*/ 1848884 w 2371523"/>
                <a:gd name="connsiteY2" fmla="*/ 61941 h 1506321"/>
                <a:gd name="connsiteX3" fmla="*/ 2371523 w 2371523"/>
                <a:gd name="connsiteY3" fmla="*/ 316475 h 1506321"/>
                <a:gd name="connsiteX0" fmla="*/ 202606 w 2332664"/>
                <a:gd name="connsiteY0" fmla="*/ 658707 h 1506321"/>
                <a:gd name="connsiteX1" fmla="*/ 125604 w 2332664"/>
                <a:gd name="connsiteY1" fmla="*/ 1496105 h 1506321"/>
                <a:gd name="connsiteX2" fmla="*/ 1244875 w 2332664"/>
                <a:gd name="connsiteY2" fmla="*/ 61941 h 1506321"/>
                <a:gd name="connsiteX3" fmla="*/ 2332664 w 2332664"/>
                <a:gd name="connsiteY3" fmla="*/ 316475 h 1506321"/>
                <a:gd name="connsiteX0" fmla="*/ 194597 w 2324655"/>
                <a:gd name="connsiteY0" fmla="*/ 568173 h 1412732"/>
                <a:gd name="connsiteX1" fmla="*/ 117595 w 2324655"/>
                <a:gd name="connsiteY1" fmla="*/ 1405571 h 1412732"/>
                <a:gd name="connsiteX2" fmla="*/ 1116216 w 2324655"/>
                <a:gd name="connsiteY2" fmla="*/ 79357 h 1412732"/>
                <a:gd name="connsiteX3" fmla="*/ 2324655 w 2324655"/>
                <a:gd name="connsiteY3" fmla="*/ 225941 h 1412732"/>
                <a:gd name="connsiteX0" fmla="*/ 194597 w 2324655"/>
                <a:gd name="connsiteY0" fmla="*/ 683124 h 1527683"/>
                <a:gd name="connsiteX1" fmla="*/ 117595 w 2324655"/>
                <a:gd name="connsiteY1" fmla="*/ 1520522 h 1527683"/>
                <a:gd name="connsiteX2" fmla="*/ 1116216 w 2324655"/>
                <a:gd name="connsiteY2" fmla="*/ 194308 h 1527683"/>
                <a:gd name="connsiteX3" fmla="*/ 2324655 w 2324655"/>
                <a:gd name="connsiteY3" fmla="*/ 340892 h 152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55" h="1527683">
                  <a:moveTo>
                    <a:pt x="194597" y="683124"/>
                  </a:moveTo>
                  <a:cubicBezTo>
                    <a:pt x="-66756" y="967403"/>
                    <a:pt x="-36008" y="1601991"/>
                    <a:pt x="117595" y="1520522"/>
                  </a:cubicBezTo>
                  <a:cubicBezTo>
                    <a:pt x="271198" y="1439053"/>
                    <a:pt x="913473" y="651263"/>
                    <a:pt x="1116216" y="194308"/>
                  </a:cubicBezTo>
                  <a:cubicBezTo>
                    <a:pt x="1318959" y="-262647"/>
                    <a:pt x="2133486" y="212689"/>
                    <a:pt x="2324655" y="340892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76702" y="4997731"/>
            <a:ext cx="2667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order in which this algorithm finds the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38137" y="4997730"/>
            <a:ext cx="3505200" cy="1723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 smtClean="0"/>
              <a:t>Real depth-first search would find the node labelled 3 here as the left son of 2, not as the third son of 1.</a:t>
            </a:r>
          </a:p>
          <a:p>
            <a:pPr algn="l"/>
            <a:r>
              <a:rPr lang="en-US" dirty="0" smtClean="0"/>
              <a:t>See 09-3a-reachability.rkt, which contains a detailed discussion of </a:t>
            </a:r>
            <a:r>
              <a:rPr lang="en-US" dirty="0" err="1" smtClean="0"/>
              <a:t>dfs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possibility is to put the new nodes at the END of the </a:t>
            </a:r>
            <a:r>
              <a:rPr lang="en-US" dirty="0" err="1" smtClean="0"/>
              <a:t>worklist</a:t>
            </a:r>
            <a:r>
              <a:rPr lang="en-US" dirty="0" smtClean="0"/>
              <a:t> (the list </a:t>
            </a:r>
            <a:r>
              <a:rPr lang="en-US" b="1" dirty="0" smtClean="0"/>
              <a:t>newest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explores nodes strictly in the order of their distance from the starting nodes.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breadth-first search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lesson, we'll return to the problem of searching in a graph.</a:t>
            </a:r>
          </a:p>
          <a:p>
            <a:r>
              <a:rPr lang="en-US" dirty="0" smtClean="0"/>
              <a:t>When we're searching for all the nodes reachable from a given node, the order in which we search doesn't matter– we have to search everything anyway.</a:t>
            </a:r>
          </a:p>
          <a:p>
            <a:r>
              <a:rPr lang="en-US" dirty="0" smtClean="0"/>
              <a:t>But if we're searching for a specific node or set of nodes, then the order may make a big difference in running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reachable-from-</a:t>
            </a:r>
            <a:r>
              <a:rPr lang="en-US" dirty="0" err="1" smtClean="0"/>
              <a:t>bfs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(reachable-from-</a:t>
            </a:r>
            <a:r>
              <a:rPr lang="en-US" dirty="0" err="1"/>
              <a:t>bfs</a:t>
            </a:r>
            <a:r>
              <a:rPr lang="en-US" dirty="0"/>
              <a:t>? newest nodes </a:t>
            </a:r>
            <a:r>
              <a:rPr lang="en-US" dirty="0" err="1"/>
              <a:t>tgt</a:t>
            </a:r>
            <a:r>
              <a:rPr lang="en-US" dirty="0"/>
              <a:t> graph)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[(empty? newest) false]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candidates (set-diff </a:t>
            </a:r>
          </a:p>
          <a:p>
            <a:r>
              <a:rPr lang="en-US" dirty="0"/>
              <a:t>                                  (successors (first newest) graph)</a:t>
            </a:r>
          </a:p>
          <a:p>
            <a:r>
              <a:rPr lang="en-US" dirty="0"/>
              <a:t>                                  nodes)))</a:t>
            </a:r>
          </a:p>
          <a:p>
            <a:r>
              <a:rPr lang="en-US" dirty="0"/>
              <a:t>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[(empty? candidates) </a:t>
            </a:r>
          </a:p>
          <a:p>
            <a:r>
              <a:rPr lang="en-US" dirty="0"/>
              <a:t>               (reachable-from-</a:t>
            </a:r>
            <a:r>
              <a:rPr lang="en-US" dirty="0" err="1"/>
              <a:t>dfs</a:t>
            </a:r>
            <a:r>
              <a:rPr lang="en-US" dirty="0"/>
              <a:t>?</a:t>
            </a:r>
          </a:p>
          <a:p>
            <a:r>
              <a:rPr lang="en-US" dirty="0"/>
              <a:t>                 (rest newest)</a:t>
            </a:r>
          </a:p>
          <a:p>
            <a:r>
              <a:rPr lang="en-US" dirty="0"/>
              <a:t>                 nodes </a:t>
            </a:r>
            <a:r>
              <a:rPr lang="en-US" dirty="0" err="1"/>
              <a:t>tgt</a:t>
            </a:r>
            <a:r>
              <a:rPr lang="en-US" dirty="0"/>
              <a:t> graph)]</a:t>
            </a:r>
          </a:p>
          <a:p>
            <a:r>
              <a:rPr lang="en-US" dirty="0"/>
              <a:t>              [else (reachable-from-</a:t>
            </a:r>
            <a:r>
              <a:rPr lang="en-US" dirty="0" err="1"/>
              <a:t>dfs</a:t>
            </a:r>
            <a:r>
              <a:rPr lang="en-US" dirty="0"/>
              <a:t>?</a:t>
            </a:r>
          </a:p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(append (rest newest) candidates)</a:t>
            </a:r>
          </a:p>
          <a:p>
            <a:r>
              <a:rPr lang="en-US" dirty="0"/>
              <a:t>                      (append candidates nodes)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                      graph)]))]))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562600"/>
            <a:ext cx="2971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difference: put the candidates at the END of the list to be explored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5848350" y="5105400"/>
            <a:ext cx="66675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same tree, in </a:t>
            </a:r>
            <a:r>
              <a:rPr lang="en-US" dirty="0" err="1" smtClean="0"/>
              <a:t>bfs</a:t>
            </a:r>
            <a:r>
              <a:rPr lang="en-US" dirty="0" smtClean="0"/>
              <a:t> order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1679609"/>
            <a:ext cx="4246418" cy="3657600"/>
            <a:chOff x="1697182" y="1219200"/>
            <a:chExt cx="4246418" cy="3657600"/>
          </a:xfrm>
        </p:grpSpPr>
        <p:sp>
          <p:nvSpPr>
            <p:cNvPr id="5" name="Oval 4"/>
            <p:cNvSpPr/>
            <p:nvPr/>
          </p:nvSpPr>
          <p:spPr>
            <a:xfrm>
              <a:off x="2743200" y="4267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697182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10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0" y="1219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3" idx="4"/>
              <a:endCxn id="12" idx="0"/>
            </p:cNvCxnSpPr>
            <p:nvPr/>
          </p:nvCxnSpPr>
          <p:spPr>
            <a:xfrm flipH="1">
              <a:off x="2590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  <a:endCxn id="11" idx="0"/>
            </p:cNvCxnSpPr>
            <p:nvPr/>
          </p:nvCxnSpPr>
          <p:spPr>
            <a:xfrm>
              <a:off x="4114800" y="1828800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0" idx="0"/>
            </p:cNvCxnSpPr>
            <p:nvPr/>
          </p:nvCxnSpPr>
          <p:spPr>
            <a:xfrm>
              <a:off x="4114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9" idx="0"/>
            </p:cNvCxnSpPr>
            <p:nvPr/>
          </p:nvCxnSpPr>
          <p:spPr>
            <a:xfrm flipH="1">
              <a:off x="2001982" y="2843481"/>
              <a:ext cx="588818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4"/>
              <a:endCxn id="8" idx="0"/>
            </p:cNvCxnSpPr>
            <p:nvPr/>
          </p:nvCxnSpPr>
          <p:spPr>
            <a:xfrm>
              <a:off x="2590800" y="2843481"/>
              <a:ext cx="457200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5" idx="0"/>
            </p:cNvCxnSpPr>
            <p:nvPr/>
          </p:nvCxnSpPr>
          <p:spPr>
            <a:xfrm>
              <a:off x="3048000" y="3862120"/>
              <a:ext cx="0" cy="405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4"/>
              <a:endCxn id="7" idx="0"/>
            </p:cNvCxnSpPr>
            <p:nvPr/>
          </p:nvCxnSpPr>
          <p:spPr>
            <a:xfrm>
              <a:off x="4114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4"/>
              <a:endCxn id="6" idx="0"/>
            </p:cNvCxnSpPr>
            <p:nvPr/>
          </p:nvCxnSpPr>
          <p:spPr>
            <a:xfrm>
              <a:off x="5638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 were cycles?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1679609"/>
            <a:ext cx="4246418" cy="3657600"/>
            <a:chOff x="1697182" y="1219200"/>
            <a:chExt cx="4246418" cy="3657600"/>
          </a:xfrm>
        </p:grpSpPr>
        <p:sp>
          <p:nvSpPr>
            <p:cNvPr id="5" name="Oval 4"/>
            <p:cNvSpPr/>
            <p:nvPr/>
          </p:nvSpPr>
          <p:spPr>
            <a:xfrm>
              <a:off x="2743200" y="4267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10000" y="3248562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697182" y="325252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10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2233881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0" y="1219200"/>
              <a:ext cx="609600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3" idx="4"/>
              <a:endCxn id="12" idx="0"/>
            </p:cNvCxnSpPr>
            <p:nvPr/>
          </p:nvCxnSpPr>
          <p:spPr>
            <a:xfrm flipH="1">
              <a:off x="2590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  <a:endCxn id="11" idx="0"/>
            </p:cNvCxnSpPr>
            <p:nvPr/>
          </p:nvCxnSpPr>
          <p:spPr>
            <a:xfrm>
              <a:off x="4114800" y="1828800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0" idx="0"/>
            </p:cNvCxnSpPr>
            <p:nvPr/>
          </p:nvCxnSpPr>
          <p:spPr>
            <a:xfrm>
              <a:off x="4114800" y="1828800"/>
              <a:ext cx="152400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9" idx="0"/>
            </p:cNvCxnSpPr>
            <p:nvPr/>
          </p:nvCxnSpPr>
          <p:spPr>
            <a:xfrm flipH="1">
              <a:off x="2001982" y="2843481"/>
              <a:ext cx="588818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4"/>
              <a:endCxn id="8" idx="0"/>
            </p:cNvCxnSpPr>
            <p:nvPr/>
          </p:nvCxnSpPr>
          <p:spPr>
            <a:xfrm>
              <a:off x="2590800" y="2843481"/>
              <a:ext cx="457200" cy="409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5" idx="0"/>
            </p:cNvCxnSpPr>
            <p:nvPr/>
          </p:nvCxnSpPr>
          <p:spPr>
            <a:xfrm>
              <a:off x="3048000" y="3862120"/>
              <a:ext cx="0" cy="405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4"/>
              <a:endCxn id="7" idx="0"/>
            </p:cNvCxnSpPr>
            <p:nvPr/>
          </p:nvCxnSpPr>
          <p:spPr>
            <a:xfrm>
              <a:off x="4114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4"/>
              <a:endCxn id="6" idx="0"/>
            </p:cNvCxnSpPr>
            <p:nvPr/>
          </p:nvCxnSpPr>
          <p:spPr>
            <a:xfrm>
              <a:off x="5638800" y="2843481"/>
              <a:ext cx="0" cy="40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267096" y="2885018"/>
            <a:ext cx="1988721" cy="1936935"/>
          </a:xfrm>
          <a:custGeom>
            <a:avLst/>
            <a:gdLst>
              <a:gd name="connsiteX0" fmla="*/ 3003730 w 3003730"/>
              <a:gd name="connsiteY0" fmla="*/ 1316182 h 1835817"/>
              <a:gd name="connsiteX1" fmla="*/ 842421 w 3003730"/>
              <a:gd name="connsiteY1" fmla="*/ 1801091 h 1835817"/>
              <a:gd name="connsiteX2" fmla="*/ 66566 w 3003730"/>
              <a:gd name="connsiteY2" fmla="*/ 471055 h 1835817"/>
              <a:gd name="connsiteX3" fmla="*/ 2394130 w 3003730"/>
              <a:gd name="connsiteY3" fmla="*/ 0 h 1835817"/>
              <a:gd name="connsiteX0" fmla="*/ 2951107 w 2951107"/>
              <a:gd name="connsiteY0" fmla="*/ 1316182 h 1835817"/>
              <a:gd name="connsiteX1" fmla="*/ 789798 w 2951107"/>
              <a:gd name="connsiteY1" fmla="*/ 1801091 h 1835817"/>
              <a:gd name="connsiteX2" fmla="*/ 13943 w 2951107"/>
              <a:gd name="connsiteY2" fmla="*/ 471055 h 1835817"/>
              <a:gd name="connsiteX3" fmla="*/ 2341507 w 2951107"/>
              <a:gd name="connsiteY3" fmla="*/ 0 h 1835817"/>
              <a:gd name="connsiteX0" fmla="*/ 3064723 w 3064723"/>
              <a:gd name="connsiteY0" fmla="*/ 1316182 h 1823054"/>
              <a:gd name="connsiteX1" fmla="*/ 598614 w 3064723"/>
              <a:gd name="connsiteY1" fmla="*/ 1787237 h 1823054"/>
              <a:gd name="connsiteX2" fmla="*/ 127559 w 3064723"/>
              <a:gd name="connsiteY2" fmla="*/ 471055 h 1823054"/>
              <a:gd name="connsiteX3" fmla="*/ 2455123 w 3064723"/>
              <a:gd name="connsiteY3" fmla="*/ 0 h 1823054"/>
              <a:gd name="connsiteX0" fmla="*/ 3053431 w 3053431"/>
              <a:gd name="connsiteY0" fmla="*/ 1316182 h 1870936"/>
              <a:gd name="connsiteX1" fmla="*/ 587322 w 3053431"/>
              <a:gd name="connsiteY1" fmla="*/ 1787237 h 1870936"/>
              <a:gd name="connsiteX2" fmla="*/ 116267 w 3053431"/>
              <a:gd name="connsiteY2" fmla="*/ 471055 h 1870936"/>
              <a:gd name="connsiteX3" fmla="*/ 2443831 w 3053431"/>
              <a:gd name="connsiteY3" fmla="*/ 0 h 1870936"/>
              <a:gd name="connsiteX0" fmla="*/ 2995130 w 2995130"/>
              <a:gd name="connsiteY0" fmla="*/ 1316182 h 1870936"/>
              <a:gd name="connsiteX1" fmla="*/ 529021 w 2995130"/>
              <a:gd name="connsiteY1" fmla="*/ 1787237 h 1870936"/>
              <a:gd name="connsiteX2" fmla="*/ 57966 w 2995130"/>
              <a:gd name="connsiteY2" fmla="*/ 471055 h 1870936"/>
              <a:gd name="connsiteX3" fmla="*/ 2385530 w 2995130"/>
              <a:gd name="connsiteY3" fmla="*/ 0 h 1870936"/>
              <a:gd name="connsiteX0" fmla="*/ 3026407 w 3026407"/>
              <a:gd name="connsiteY0" fmla="*/ 1330037 h 1884791"/>
              <a:gd name="connsiteX1" fmla="*/ 560298 w 3026407"/>
              <a:gd name="connsiteY1" fmla="*/ 1801092 h 1884791"/>
              <a:gd name="connsiteX2" fmla="*/ 89243 w 3026407"/>
              <a:gd name="connsiteY2" fmla="*/ 484910 h 1884791"/>
              <a:gd name="connsiteX3" fmla="*/ 2035802 w 3026407"/>
              <a:gd name="connsiteY3" fmla="*/ 0 h 1884791"/>
              <a:gd name="connsiteX0" fmla="*/ 3026407 w 3026407"/>
              <a:gd name="connsiteY0" fmla="*/ 1382181 h 1936935"/>
              <a:gd name="connsiteX1" fmla="*/ 560298 w 3026407"/>
              <a:gd name="connsiteY1" fmla="*/ 1853236 h 1936935"/>
              <a:gd name="connsiteX2" fmla="*/ 89243 w 3026407"/>
              <a:gd name="connsiteY2" fmla="*/ 537054 h 1936935"/>
              <a:gd name="connsiteX3" fmla="*/ 2035802 w 3026407"/>
              <a:gd name="connsiteY3" fmla="*/ 52144 h 1936935"/>
              <a:gd name="connsiteX0" fmla="*/ 3038371 w 3038371"/>
              <a:gd name="connsiteY0" fmla="*/ 1382181 h 1936935"/>
              <a:gd name="connsiteX1" fmla="*/ 572262 w 3038371"/>
              <a:gd name="connsiteY1" fmla="*/ 1853236 h 1936935"/>
              <a:gd name="connsiteX2" fmla="*/ 101207 w 3038371"/>
              <a:gd name="connsiteY2" fmla="*/ 537054 h 1936935"/>
              <a:gd name="connsiteX3" fmla="*/ 2217101 w 3038371"/>
              <a:gd name="connsiteY3" fmla="*/ 52144 h 193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371" h="1936935">
                <a:moveTo>
                  <a:pt x="3038371" y="1382181"/>
                </a:moveTo>
                <a:cubicBezTo>
                  <a:pt x="2202480" y="1695062"/>
                  <a:pt x="992516" y="2118781"/>
                  <a:pt x="572262" y="1853236"/>
                </a:cubicBezTo>
                <a:cubicBezTo>
                  <a:pt x="152008" y="1587691"/>
                  <a:pt x="-172933" y="837236"/>
                  <a:pt x="101207" y="537054"/>
                </a:cubicBezTo>
                <a:cubicBezTo>
                  <a:pt x="375347" y="236872"/>
                  <a:pt x="1288463" y="-139510"/>
                  <a:pt x="2217101" y="521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38396" y="1499919"/>
            <a:ext cx="2057400" cy="1499171"/>
            <a:chOff x="238396" y="1499919"/>
            <a:chExt cx="2057400" cy="1499171"/>
          </a:xfrm>
        </p:grpSpPr>
        <p:sp>
          <p:nvSpPr>
            <p:cNvPr id="22" name="Rectangle 21"/>
            <p:cNvSpPr/>
            <p:nvPr/>
          </p:nvSpPr>
          <p:spPr>
            <a:xfrm>
              <a:off x="238396" y="1499919"/>
              <a:ext cx="2057400" cy="7892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This edge creates a cycle</a:t>
              </a:r>
            </a:p>
          </p:txBody>
        </p: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1267096" y="2289209"/>
              <a:ext cx="333104" cy="709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80909" y="1341433"/>
            <a:ext cx="2535382" cy="18589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NO PROBLEM: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discover 2 in </a:t>
            </a:r>
            <a:r>
              <a:rPr lang="en-US" b="1" dirty="0" smtClean="0">
                <a:solidFill>
                  <a:schemeClr val="tx1"/>
                </a:solidFill>
              </a:rPr>
              <a:t>(successors 6)</a:t>
            </a:r>
            <a:r>
              <a:rPr lang="en-US" dirty="0" smtClean="0">
                <a:solidFill>
                  <a:schemeClr val="tx1"/>
                </a:solidFill>
              </a:rPr>
              <a:t>, it will already be in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, so it will be filtered out by the </a:t>
            </a:r>
            <a:r>
              <a:rPr lang="en-US" b="1" dirty="0" smtClean="0">
                <a:solidFill>
                  <a:schemeClr val="tx1"/>
                </a:solidFill>
              </a:rPr>
              <a:t>set-diff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0909" y="3429000"/>
            <a:ext cx="2535382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halting measure assures us that the number of nodes not in </a:t>
            </a:r>
            <a:r>
              <a:rPr lang="en-US" b="1" dirty="0" smtClean="0">
                <a:solidFill>
                  <a:schemeClr val="tx1"/>
                </a:solidFill>
              </a:rPr>
              <a:t>nodes </a:t>
            </a:r>
            <a:r>
              <a:rPr lang="en-US" dirty="0" smtClean="0">
                <a:solidFill>
                  <a:schemeClr val="tx1"/>
                </a:solidFill>
              </a:rPr>
              <a:t>is strictly decreasing, so there can't possibly be an infinite loop.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</a:t>
            </a:r>
            <a:r>
              <a:rPr lang="en-US" dirty="0" err="1" smtClean="0"/>
              <a:t>bfs</a:t>
            </a:r>
            <a:r>
              <a:rPr lang="en-US" dirty="0" smtClean="0"/>
              <a:t> and </a:t>
            </a:r>
            <a:r>
              <a:rPr lang="en-US" dirty="0" err="1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that the solution is close to the root, then </a:t>
            </a:r>
            <a:r>
              <a:rPr lang="en-US" dirty="0" err="1" smtClean="0"/>
              <a:t>bfs</a:t>
            </a:r>
            <a:r>
              <a:rPr lang="en-US" dirty="0" smtClean="0"/>
              <a:t> is better.</a:t>
            </a:r>
          </a:p>
          <a:p>
            <a:r>
              <a:rPr lang="en-US" dirty="0" smtClean="0"/>
              <a:t>If your tree is very broad, then maybe </a:t>
            </a:r>
            <a:r>
              <a:rPr lang="en-US" dirty="0" err="1" smtClean="0"/>
              <a:t>dfs</a:t>
            </a:r>
            <a:r>
              <a:rPr lang="en-US" dirty="0" smtClean="0"/>
              <a:t> is better.</a:t>
            </a:r>
          </a:p>
          <a:p>
            <a:r>
              <a:rPr lang="en-US" dirty="0" smtClean="0"/>
              <a:t>Go look at an algorithms book for more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knew more about your problem, you could call a function to choose the order in which to explore your nodes</a:t>
            </a:r>
          </a:p>
          <a:p>
            <a:r>
              <a:rPr lang="en-US" dirty="0" smtClean="0"/>
              <a:t>So you might write something like: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(reachable-from-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(reorder-candidates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rest newest) candidates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append candidates nodes)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had a set of targets instead of a single target, you could return the target you actually found.</a:t>
            </a:r>
          </a:p>
          <a:p>
            <a:r>
              <a:rPr lang="en-US" dirty="0" smtClean="0"/>
              <a:t>Or you could keep track not just of the nodes you've reached, but the path you took to get to each of them.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written two </a:t>
            </a:r>
            <a:r>
              <a:rPr lang="en-US" dirty="0"/>
              <a:t>variations on searching in a graph: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r>
              <a:rPr lang="en-US" dirty="0"/>
              <a:t>breadth-first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We've seen how </a:t>
            </a:r>
            <a:r>
              <a:rPr lang="en-US" dirty="0"/>
              <a:t>the invariants help us keep track of the different variables in our calls.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have questions about this lesson, ask them on the Discussion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Study:</a:t>
            </a:r>
          </a:p>
          <a:p>
            <a:pPr lvl="1"/>
            <a:r>
              <a:rPr lang="en-US" dirty="0" smtClean="0"/>
              <a:t> 09-3-paths.rkt, which contains the code in this slide deck</a:t>
            </a:r>
          </a:p>
          <a:p>
            <a:pPr lvl="1"/>
            <a:r>
              <a:rPr lang="en-US" dirty="0" smtClean="0"/>
              <a:t>09-3a-reachbility.rkt, which contains a better treatment, including real </a:t>
            </a:r>
            <a:r>
              <a:rPr lang="en-US" dirty="0" err="1" smtClean="0"/>
              <a:t>dfs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Do Guided Practice 9.1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we'll write two variations on searching in a graph:</a:t>
            </a:r>
          </a:p>
          <a:p>
            <a:pPr lvl="1"/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breadth-first search</a:t>
            </a:r>
          </a:p>
          <a:p>
            <a:r>
              <a:rPr lang="en-US" dirty="0" smtClean="0"/>
              <a:t>We'll see how the invariants help us keep track of the different variables in our calls.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We'll start with </a:t>
            </a:r>
            <a:r>
              <a:rPr lang="en-US" b="1" dirty="0" smtClean="0"/>
              <a:t>path? </a:t>
            </a:r>
            <a:r>
              <a:rPr lang="en-US" dirty="0" smtClean="0"/>
              <a:t>from 08-3-reachability.rkt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newest 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general recursion</a:t>
            </a:r>
          </a:p>
          <a:p>
            <a:r>
              <a:rPr lang="en-US" dirty="0"/>
              <a:t>       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/>
              <a:t>))))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first step is to break out the inner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makes the inner function a little less scary</a:t>
            </a:r>
          </a:p>
          <a:p>
            <a:r>
              <a:rPr lang="en-US" dirty="0" smtClean="0"/>
              <a:t>We will have to pass more arguments, so the purpose statement will get a little larger.</a:t>
            </a:r>
          </a:p>
          <a:p>
            <a:r>
              <a:rPr lang="en-US" dirty="0" smtClean="0"/>
              <a:t>But don't worry, we haven't really changed anything.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ListOfNodes</a:t>
            </a:r>
            <a:r>
              <a:rPr lang="en-US" dirty="0"/>
              <a:t> </a:t>
            </a:r>
            <a:r>
              <a:rPr lang="en-US" dirty="0" err="1"/>
              <a:t>ListOfNodes</a:t>
            </a:r>
            <a:r>
              <a:rPr lang="en-US" dirty="0"/>
              <a:t> Node Graph -&gt; Boolean</a:t>
            </a:r>
          </a:p>
          <a:p>
            <a:r>
              <a:rPr lang="en-US" dirty="0"/>
              <a:t>;; GIVEN: </a:t>
            </a:r>
          </a:p>
          <a:p>
            <a:r>
              <a:rPr lang="en-US" dirty="0"/>
              <a:t>;; 1. The list 'nodes' of all the nodes we've seen</a:t>
            </a:r>
          </a:p>
          <a:p>
            <a:r>
              <a:rPr lang="en-US" dirty="0"/>
              <a:t>;; 2. The list of nodes whose successors we haven't taken</a:t>
            </a:r>
          </a:p>
          <a:p>
            <a:r>
              <a:rPr lang="en-US" dirty="0"/>
              <a:t>;; 3. The target node '</a:t>
            </a:r>
            <a:r>
              <a:rPr lang="en-US" dirty="0" err="1"/>
              <a:t>tgt</a:t>
            </a:r>
            <a:r>
              <a:rPr lang="en-US" dirty="0"/>
              <a:t>' that we are trying to reach</a:t>
            </a:r>
          </a:p>
          <a:p>
            <a:r>
              <a:rPr lang="en-US" dirty="0"/>
              <a:t>;; 4. The graph we are searching</a:t>
            </a:r>
          </a:p>
          <a:p>
            <a:r>
              <a:rPr lang="en-US" dirty="0"/>
              <a:t>;; RETURNS: Is </a:t>
            </a:r>
            <a:r>
              <a:rPr lang="en-US" dirty="0" err="1"/>
              <a:t>tgt</a:t>
            </a:r>
            <a:r>
              <a:rPr lang="en-US" dirty="0"/>
              <a:t> reachable from any of the nodes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'nodes'?</a:t>
            </a:r>
          </a:p>
          <a:p>
            <a:r>
              <a:rPr lang="en-US" dirty="0"/>
              <a:t>;; INVARIANT: newest is a subset of nodes</a:t>
            </a:r>
          </a:p>
          <a:p>
            <a:r>
              <a:rPr lang="en-US" dirty="0"/>
              <a:t>;; AND:</a:t>
            </a:r>
          </a:p>
          <a:p>
            <a:r>
              <a:rPr lang="en-US" dirty="0"/>
              <a:t>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;;   </a:t>
            </a:r>
            <a:r>
              <a:rPr lang="en-US" dirty="0" err="1"/>
              <a:t>iff</a:t>
            </a:r>
            <a:r>
              <a:rPr lang="en-US" dirty="0"/>
              <a:t> (there is a path from newest 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;; HALTING MEASURE: the number of graph nodes _not_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</a:t>
            </a:r>
            <a:r>
              <a:rPr lang="en-US" dirty="0"/>
              <a:t>'nodes'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reachable-from?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</a:t>
            </a:r>
            <a:r>
              <a:rPr lang="en-US" dirty="0"/>
              <a:t>define (reachable-from</a:t>
            </a:r>
            <a:r>
              <a:rPr lang="en-US" dirty="0" smtClean="0"/>
              <a:t>? </a:t>
            </a:r>
            <a:r>
              <a:rPr lang="en-US" dirty="0"/>
              <a:t>newest nodes </a:t>
            </a:r>
            <a:r>
              <a:rPr lang="en-US" dirty="0" err="1"/>
              <a:t>tgt</a:t>
            </a:r>
            <a:r>
              <a:rPr lang="en-US" dirty="0"/>
              <a:t> graph)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candidates (set-diff </a:t>
            </a:r>
          </a:p>
          <a:p>
            <a:r>
              <a:rPr lang="en-US" dirty="0"/>
              <a:t>                                  (all-successors newest graph)</a:t>
            </a:r>
          </a:p>
          <a:p>
            <a:r>
              <a:rPr lang="en-US" dirty="0"/>
              <a:t>                                  nodes)))</a:t>
            </a:r>
          </a:p>
          <a:p>
            <a:r>
              <a:rPr lang="en-US" dirty="0"/>
              <a:t>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[(empty? candidates) false]</a:t>
            </a:r>
          </a:p>
          <a:p>
            <a:r>
              <a:rPr lang="en-US" dirty="0"/>
              <a:t>              [else (reachable-from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                      candidates</a:t>
            </a:r>
          </a:p>
          <a:p>
            <a:r>
              <a:rPr lang="en-US" dirty="0"/>
              <a:t>                      (append candidates nodes)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tgt</a:t>
            </a:r>
            <a:endParaRPr lang="en-US" dirty="0"/>
          </a:p>
          <a:p>
            <a:r>
              <a:rPr lang="en-US" dirty="0"/>
              <a:t>                      graph</a:t>
            </a:r>
            <a:r>
              <a:rPr lang="en-US" dirty="0" smtClean="0"/>
              <a:t>)]))]))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b="1" dirty="0" smtClean="0"/>
              <a:t>path?</a:t>
            </a:r>
            <a:r>
              <a:rPr lang="en-US" dirty="0" smtClean="0"/>
              <a:t> in terms of </a:t>
            </a:r>
            <a:r>
              <a:rPr lang="en-US" b="1" dirty="0" smtClean="0"/>
              <a:t>reachable-from?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;; Strategy: Function Combination</a:t>
            </a:r>
          </a:p>
          <a:p>
            <a:r>
              <a:rPr lang="en-US" sz="2400" dirty="0"/>
              <a:t>(define (path?.v1 graph </a:t>
            </a:r>
            <a:r>
              <a:rPr lang="en-US" sz="2400" dirty="0" err="1"/>
              <a:t>src</a:t>
            </a:r>
            <a:r>
              <a:rPr lang="en-US" sz="2400" dirty="0"/>
              <a:t>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r>
              <a:rPr lang="en-US" sz="2400" dirty="0"/>
              <a:t>  (reachable-from</a:t>
            </a:r>
            <a:r>
              <a:rPr lang="en-US" sz="2400" dirty="0" smtClean="0"/>
              <a:t>?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(</a:t>
            </a:r>
            <a:r>
              <a:rPr lang="en-US" sz="2400" dirty="0"/>
              <a:t>list </a:t>
            </a:r>
            <a:r>
              <a:rPr lang="en-US" sz="2400" dirty="0" err="1"/>
              <a:t>src</a:t>
            </a:r>
            <a:r>
              <a:rPr lang="en-US" sz="2400" dirty="0"/>
              <a:t>) (list </a:t>
            </a:r>
            <a:r>
              <a:rPr lang="en-US" sz="2400" dirty="0" err="1"/>
              <a:t>src</a:t>
            </a:r>
            <a:r>
              <a:rPr lang="en-US" sz="2400" dirty="0"/>
              <a:t>) </a:t>
            </a:r>
            <a:r>
              <a:rPr lang="en-US" sz="2400" dirty="0" err="1"/>
              <a:t>tgt</a:t>
            </a:r>
            <a:r>
              <a:rPr lang="en-US" sz="2400" dirty="0"/>
              <a:t> graph))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</a:t>
            </a:r>
            <a:r>
              <a:rPr lang="en-US" b="1" dirty="0" smtClean="0"/>
              <a:t>reachable-from?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control the order in which nodes are explored, we'll stop using </a:t>
            </a:r>
            <a:r>
              <a:rPr lang="en-US" b="1" dirty="0" smtClean="0"/>
              <a:t>(all-successors newest)</a:t>
            </a:r>
            <a:r>
              <a:rPr lang="en-US" dirty="0" smtClean="0"/>
              <a:t> and take the successors of each node in </a:t>
            </a:r>
            <a:r>
              <a:rPr lang="en-US" b="1" dirty="0" smtClean="0"/>
              <a:t>newest</a:t>
            </a:r>
            <a:r>
              <a:rPr lang="en-US" dirty="0" smtClean="0"/>
              <a:t> one at a time.</a:t>
            </a:r>
          </a:p>
          <a:p>
            <a:r>
              <a:rPr lang="en-US" dirty="0" smtClean="0"/>
              <a:t>We'll call our new function </a:t>
            </a:r>
            <a:r>
              <a:rPr lang="en-US" b="1" dirty="0" smtClean="0"/>
              <a:t>reachable-from-</a:t>
            </a:r>
            <a:r>
              <a:rPr lang="en-US" b="1" dirty="0" err="1" smtClean="0"/>
              <a:t>dfs</a:t>
            </a:r>
            <a:r>
              <a:rPr lang="en-US" b="1" dirty="0" smtClean="0"/>
              <a:t>? </a:t>
            </a:r>
            <a:r>
              <a:rPr lang="en-US" dirty="0" smtClean="0"/>
              <a:t>. (We'll explain the name later)</a:t>
            </a:r>
            <a:endParaRPr lang="en-US" b="1" dirty="0" smtClean="0"/>
          </a:p>
          <a:p>
            <a:r>
              <a:rPr lang="en-US" dirty="0" smtClean="0"/>
              <a:t>What are the possibilities?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7df8f60251c6b3233b7266acc19e059ff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1709</Words>
  <Application>Microsoft Office PowerPoint</Application>
  <PresentationFormat>On-screen Show (4:3)</PresentationFormat>
  <Paragraphs>259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Depth-First and Breadth-First Search</vt:lpstr>
      <vt:lpstr>Introduction</vt:lpstr>
      <vt:lpstr>Outline</vt:lpstr>
      <vt:lpstr>We'll start with path? from 08-3-reachability.rkt</vt:lpstr>
      <vt:lpstr>Our first step is to break out the inner function</vt:lpstr>
      <vt:lpstr>Contract and Purpose Statement</vt:lpstr>
      <vt:lpstr>reachable-from?</vt:lpstr>
      <vt:lpstr>Defining path? in terms of reachable-from?</vt:lpstr>
      <vt:lpstr>Refining reachable-from?</vt:lpstr>
      <vt:lpstr>Possibilities #1-2</vt:lpstr>
      <vt:lpstr>What else could happen?</vt:lpstr>
      <vt:lpstr>Possibility #3</vt:lpstr>
      <vt:lpstr>Possibility #4</vt:lpstr>
      <vt:lpstr>Possibility #4 (cont'd)</vt:lpstr>
      <vt:lpstr>Top Level</vt:lpstr>
      <vt:lpstr>Why did we call this dfs?</vt:lpstr>
      <vt:lpstr>Let's see this in action</vt:lpstr>
      <vt:lpstr>Alas, this is only “almost” DFS</vt:lpstr>
      <vt:lpstr>Breadth-First search</vt:lpstr>
      <vt:lpstr>reachable-from-bfs?</vt:lpstr>
      <vt:lpstr>The same tree, in bfs order</vt:lpstr>
      <vt:lpstr>What if there were cycles?</vt:lpstr>
      <vt:lpstr>Choosing between bfs and dfs</vt:lpstr>
      <vt:lpstr>Variations</vt:lpstr>
      <vt:lpstr>Variations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220</cp:revision>
  <dcterms:created xsi:type="dcterms:W3CDTF">2010-06-24T16:22:15Z</dcterms:created>
  <dcterms:modified xsi:type="dcterms:W3CDTF">2014-10-31T19:30:07Z</dcterms:modified>
</cp:coreProperties>
</file>