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89" r:id="rId2"/>
    <p:sldId id="390" r:id="rId3"/>
    <p:sldId id="431" r:id="rId4"/>
    <p:sldId id="432" r:id="rId5"/>
    <p:sldId id="433" r:id="rId6"/>
    <p:sldId id="434" r:id="rId7"/>
    <p:sldId id="436" r:id="rId8"/>
    <p:sldId id="435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58" r:id="rId18"/>
    <p:sldId id="447" r:id="rId19"/>
    <p:sldId id="445" r:id="rId20"/>
    <p:sldId id="446" r:id="rId21"/>
    <p:sldId id="449" r:id="rId22"/>
    <p:sldId id="450" r:id="rId23"/>
    <p:sldId id="451" r:id="rId24"/>
    <p:sldId id="452" r:id="rId25"/>
    <p:sldId id="453" r:id="rId26"/>
    <p:sldId id="448" r:id="rId27"/>
    <p:sldId id="454" r:id="rId28"/>
    <p:sldId id="455" r:id="rId29"/>
    <p:sldId id="457" r:id="rId30"/>
    <p:sldId id="456" r:id="rId31"/>
    <p:sldId id="387" r:id="rId32"/>
    <p:sldId id="416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92245" autoAdjust="0"/>
  </p:normalViewPr>
  <p:slideViewPr>
    <p:cSldViewPr>
      <p:cViewPr varScale="1">
        <p:scale>
          <a:sx n="109" d="100"/>
          <a:sy n="109" d="100"/>
        </p:scale>
        <p:origin x="20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39BFD-E153-FD40-B66A-EB1566F24384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5DC21-6A5D-A341-B6D0-F2D38D3EB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3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uperprofundo.com/wp-content/uploads/2011/01/8queens-150x150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riddles.com/images/riddles/8-queens-on-a-chessboard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8-queens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9.3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5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Edges will look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have an edge from a configuration c to each legal configuration that extends it by placing a queen in row (k+1).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as a graph </a:t>
            </a:r>
            <a:r>
              <a:rPr lang="en-US" dirty="0" smtClean="0"/>
              <a:t>problem (2)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3600" y="2381426"/>
            <a:ext cx="5105400" cy="2104430"/>
            <a:chOff x="2895600" y="2550467"/>
            <a:chExt cx="5105400" cy="2104430"/>
          </a:xfrm>
        </p:grpSpPr>
        <p:sp>
          <p:nvSpPr>
            <p:cNvPr id="4" name="Oval 3"/>
            <p:cNvSpPr/>
            <p:nvPr/>
          </p:nvSpPr>
          <p:spPr>
            <a:xfrm>
              <a:off x="2895600" y="2590800"/>
              <a:ext cx="381000" cy="381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895600" y="4233565"/>
              <a:ext cx="381000" cy="381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81400" y="2550467"/>
              <a:ext cx="2667000" cy="46166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({(1,c1), ..., (k, </a:t>
              </a:r>
              <a:r>
                <a:rPr lang="en-US" sz="2400" dirty="0" err="1"/>
                <a:t>c_k</a:t>
              </a:r>
              <a:r>
                <a:rPr lang="en-US" sz="2400" dirty="0"/>
                <a:t>)} 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4193232"/>
              <a:ext cx="4419600" cy="46166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 {(1,c1), ..., (k, </a:t>
              </a:r>
              <a:r>
                <a:rPr lang="en-US" sz="2400" dirty="0" err="1"/>
                <a:t>c_k</a:t>
              </a:r>
              <a:r>
                <a:rPr lang="en-US" sz="2400" dirty="0"/>
                <a:t>) (k+1, c_(k+1</a:t>
              </a:r>
              <a:r>
                <a:rPr lang="en-US" sz="2400" dirty="0" smtClean="0"/>
                <a:t>)}</a:t>
              </a:r>
              <a:endParaRPr lang="en-US" sz="2400" dirty="0"/>
            </a:p>
          </p:txBody>
        </p:sp>
      </p:grp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2324100" y="2802759"/>
            <a:ext cx="0" cy="1261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as a graph problem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 starting from the empty configuration, find a reachable configuration of size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Configurations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;; Configurations:</a:t>
            </a:r>
          </a:p>
          <a:p>
            <a:r>
              <a:rPr lang="en-US" dirty="0"/>
              <a:t>;; A </a:t>
            </a:r>
            <a:r>
              <a:rPr lang="en-US" dirty="0" err="1"/>
              <a:t>Config</a:t>
            </a:r>
            <a:r>
              <a:rPr lang="en-US" dirty="0"/>
              <a:t> is a </a:t>
            </a:r>
            <a:r>
              <a:rPr lang="en-US" dirty="0" err="1"/>
              <a:t>ListOf</a:t>
            </a:r>
            <a:r>
              <a:rPr lang="en-US" dirty="0"/>
              <a:t>&lt;Queen&gt;</a:t>
            </a:r>
          </a:p>
          <a:p>
            <a:r>
              <a:rPr lang="en-US" dirty="0"/>
              <a:t>;; WHERE: the queens are listed in decreasing row order, </a:t>
            </a:r>
            <a:r>
              <a:rPr lang="en-US" dirty="0" err="1"/>
              <a:t>eg</a:t>
            </a:r>
            <a:endParaRPr lang="en-US" dirty="0"/>
          </a:p>
          <a:p>
            <a:r>
              <a:rPr lang="en-US" dirty="0"/>
              <a:t>;; ((k, </a:t>
            </a:r>
            <a:r>
              <a:rPr lang="en-US" dirty="0" err="1"/>
              <a:t>c_k</a:t>
            </a:r>
            <a:r>
              <a:rPr lang="en-US" dirty="0"/>
              <a:t>), (k-1, c_k-1), ... (1, c1))</a:t>
            </a:r>
          </a:p>
          <a:p>
            <a:r>
              <a:rPr lang="en-US" dirty="0"/>
              <a:t>;; AND WHERE: no two of the queens threaten each other.</a:t>
            </a:r>
          </a:p>
          <a:p>
            <a:endParaRPr lang="en-US" dirty="0"/>
          </a:p>
          <a:p>
            <a:r>
              <a:rPr lang="en-US" dirty="0"/>
              <a:t>;; : -&gt;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(define empty-</a:t>
            </a:r>
            <a:r>
              <a:rPr lang="en-US" dirty="0" err="1"/>
              <a:t>config</a:t>
            </a:r>
            <a:r>
              <a:rPr lang="en-US" dirty="0"/>
              <a:t> empty)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cons-</a:t>
            </a:r>
            <a:r>
              <a:rPr lang="en-US" dirty="0" err="1"/>
              <a:t>config</a:t>
            </a:r>
            <a:r>
              <a:rPr lang="en-US" dirty="0"/>
              <a:t> : </a:t>
            </a:r>
            <a:r>
              <a:rPr lang="en-US" dirty="0" err="1"/>
              <a:t>PosInt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-&gt; Maybe&lt;</a:t>
            </a:r>
            <a:r>
              <a:rPr lang="en-US" dirty="0" err="1"/>
              <a:t>Config</a:t>
            </a:r>
            <a:r>
              <a:rPr lang="en-US" dirty="0"/>
              <a:t>&gt;</a:t>
            </a:r>
          </a:p>
          <a:p>
            <a:r>
              <a:rPr lang="en-US" dirty="0"/>
              <a:t>;; GIVEN: a column col and a </a:t>
            </a:r>
            <a:r>
              <a:rPr lang="en-US" dirty="0" err="1"/>
              <a:t>config</a:t>
            </a:r>
            <a:r>
              <a:rPr lang="en-US" dirty="0"/>
              <a:t> ((k, </a:t>
            </a:r>
            <a:r>
              <a:rPr lang="en-US" dirty="0" err="1"/>
              <a:t>c_k</a:t>
            </a:r>
            <a:r>
              <a:rPr lang="en-US" dirty="0"/>
              <a:t>), (k-1, c_k-1), ... (1,</a:t>
            </a:r>
          </a:p>
          <a:p>
            <a:r>
              <a:rPr lang="en-US" dirty="0"/>
              <a:t>;; c1))</a:t>
            </a:r>
          </a:p>
          <a:p>
            <a:r>
              <a:rPr lang="en-US" dirty="0"/>
              <a:t>;; RETURNS: the configuration ((k+1, col) (k, </a:t>
            </a:r>
            <a:r>
              <a:rPr lang="en-US" dirty="0" err="1"/>
              <a:t>c_k</a:t>
            </a:r>
            <a:r>
              <a:rPr lang="en-US" dirty="0"/>
              <a:t>), (k-1, c_k-1),</a:t>
            </a:r>
          </a:p>
          <a:p>
            <a:r>
              <a:rPr lang="en-US" dirty="0"/>
              <a:t>;; ... (1, c1)) if that is a legal configuration, otherwise false.</a:t>
            </a:r>
          </a:p>
          <a:p>
            <a:r>
              <a:rPr lang="en-US" dirty="0"/>
              <a:t>;; Strategy: </a:t>
            </a:r>
            <a:r>
              <a:rPr lang="en-US" dirty="0" smtClean="0"/>
              <a:t>function combination</a:t>
            </a:r>
            <a:endParaRPr lang="en-US" dirty="0"/>
          </a:p>
          <a:p>
            <a:r>
              <a:rPr lang="en-US" dirty="0"/>
              <a:t>;; Algorithm: Check to see if the new queen threatens any of the</a:t>
            </a:r>
          </a:p>
          <a:p>
            <a:r>
              <a:rPr lang="en-US" dirty="0"/>
              <a:t>;; existing queens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(define (cons-</a:t>
            </a:r>
            <a:r>
              <a:rPr lang="en-US" dirty="0" err="1"/>
              <a:t>config</a:t>
            </a:r>
            <a:r>
              <a:rPr lang="en-US" dirty="0"/>
              <a:t> col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(if (empty?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  ;; if the configuration is empty, then </a:t>
            </a:r>
            <a:r>
              <a:rPr lang="en-US" dirty="0" smtClean="0"/>
              <a:t>the first move is in row 1</a:t>
            </a:r>
          </a:p>
          <a:p>
            <a:r>
              <a:rPr lang="en-US" dirty="0" smtClean="0"/>
              <a:t>    ;; and is always legal</a:t>
            </a:r>
            <a:endParaRPr lang="en-US" dirty="0"/>
          </a:p>
          <a:p>
            <a:r>
              <a:rPr lang="en-US" dirty="0"/>
              <a:t>    (list (make-queen 1 col))</a:t>
            </a:r>
          </a:p>
          <a:p>
            <a:r>
              <a:rPr lang="en-US" dirty="0"/>
              <a:t>    (local</a:t>
            </a:r>
          </a:p>
          <a:p>
            <a:r>
              <a:rPr lang="en-US" dirty="0"/>
              <a:t>      ((define next-row (+ 1 (queen-row (first </a:t>
            </a:r>
            <a:r>
              <a:rPr lang="en-US" dirty="0" err="1"/>
              <a:t>config</a:t>
            </a:r>
            <a:r>
              <a:rPr lang="en-US" dirty="0"/>
              <a:t>))))</a:t>
            </a:r>
          </a:p>
          <a:p>
            <a:r>
              <a:rPr lang="en-US" dirty="0"/>
              <a:t>       (define new-queen (make-queen next-row col)))</a:t>
            </a:r>
          </a:p>
          <a:p>
            <a:r>
              <a:rPr lang="en-US" dirty="0"/>
              <a:t>      (if</a:t>
            </a:r>
          </a:p>
          <a:p>
            <a:r>
              <a:rPr lang="en-US" dirty="0"/>
              <a:t>        (threatens-any? new-queen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      false</a:t>
            </a:r>
          </a:p>
          <a:p>
            <a:r>
              <a:rPr lang="en-US" dirty="0"/>
              <a:t>        (cons new-queen </a:t>
            </a:r>
            <a:r>
              <a:rPr lang="en-US" dirty="0" err="1"/>
              <a:t>config</a:t>
            </a:r>
            <a:r>
              <a:rPr lang="en-US" dirty="0"/>
              <a:t>)))))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5029200"/>
            <a:ext cx="35052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None of the old queens threaten each other, so we only have to see if the new queen threatens any of the old queens.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19600" y="5334000"/>
            <a:ext cx="7620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can write </a:t>
            </a:r>
            <a:r>
              <a:rPr lang="en-US" b="1" dirty="0" smtClean="0"/>
              <a:t>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PosInt</a:t>
            </a:r>
            <a:r>
              <a:rPr lang="en-US" dirty="0"/>
              <a:t> -&gt; </a:t>
            </a:r>
            <a:r>
              <a:rPr lang="en-US" dirty="0" err="1"/>
              <a:t>ListOf</a:t>
            </a:r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/>
              <a:t>&gt;</a:t>
            </a:r>
          </a:p>
          <a:p>
            <a:r>
              <a:rPr lang="en-US" dirty="0"/>
              <a:t>;; GIVEN: a configuration </a:t>
            </a:r>
            <a:r>
              <a:rPr lang="en-US" dirty="0" err="1"/>
              <a:t>config</a:t>
            </a:r>
            <a:r>
              <a:rPr lang="en-US" dirty="0"/>
              <a:t> and a board size</a:t>
            </a:r>
          </a:p>
          <a:p>
            <a:r>
              <a:rPr lang="en-US" dirty="0"/>
              <a:t>;; RETURNS: the set of all the successors of </a:t>
            </a:r>
            <a:r>
              <a:rPr lang="en-US" dirty="0" err="1"/>
              <a:t>config</a:t>
            </a:r>
            <a:r>
              <a:rPr lang="en-US" dirty="0"/>
              <a:t> with columns in</a:t>
            </a:r>
          </a:p>
          <a:p>
            <a:r>
              <a:rPr lang="en-US" dirty="0"/>
              <a:t>;; [1,size]</a:t>
            </a:r>
          </a:p>
          <a:p>
            <a:r>
              <a:rPr lang="en-US" dirty="0"/>
              <a:t>;; STRATEGY: HOFC</a:t>
            </a:r>
          </a:p>
          <a:p>
            <a:r>
              <a:rPr lang="en-US" dirty="0"/>
              <a:t>(define (successors </a:t>
            </a:r>
            <a:r>
              <a:rPr lang="en-US" dirty="0" err="1"/>
              <a:t>config</a:t>
            </a:r>
            <a:r>
              <a:rPr lang="en-US" dirty="0"/>
              <a:t> size)</a:t>
            </a:r>
          </a:p>
          <a:p>
            <a:r>
              <a:rPr lang="en-US" dirty="0"/>
              <a:t>  (filter</a:t>
            </a:r>
          </a:p>
          <a:p>
            <a:r>
              <a:rPr lang="en-US" dirty="0"/>
              <a:t>    (lambda (v) (not (false? v)))</a:t>
            </a:r>
          </a:p>
          <a:p>
            <a:r>
              <a:rPr lang="en-US" dirty="0"/>
              <a:t>    (map</a:t>
            </a:r>
          </a:p>
          <a:p>
            <a:r>
              <a:rPr lang="en-US" dirty="0"/>
              <a:t>     (lambda (col) (cons-</a:t>
            </a:r>
            <a:r>
              <a:rPr lang="en-US" dirty="0" err="1"/>
              <a:t>config</a:t>
            </a:r>
            <a:r>
              <a:rPr lang="en-US" dirty="0"/>
              <a:t> col </a:t>
            </a:r>
            <a:r>
              <a:rPr lang="en-US" dirty="0" err="1"/>
              <a:t>config</a:t>
            </a:r>
            <a:r>
              <a:rPr lang="en-US" dirty="0"/>
              <a:t>))</a:t>
            </a:r>
          </a:p>
          <a:p>
            <a:r>
              <a:rPr lang="en-US" dirty="0"/>
              <a:t>     (build-columns size))))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PosInt</a:t>
            </a:r>
            <a:r>
              <a:rPr lang="en-US" dirty="0"/>
              <a:t> -&gt; </a:t>
            </a:r>
            <a:r>
              <a:rPr lang="en-US" dirty="0" err="1"/>
              <a:t>ListOf</a:t>
            </a:r>
            <a:r>
              <a:rPr lang="en-US" dirty="0"/>
              <a:t>&lt;</a:t>
            </a:r>
            <a:r>
              <a:rPr lang="en-US" dirty="0" err="1"/>
              <a:t>PosInt</a:t>
            </a:r>
            <a:r>
              <a:rPr lang="en-US" dirty="0"/>
              <a:t>&gt;</a:t>
            </a:r>
          </a:p>
          <a:p>
            <a:r>
              <a:rPr lang="en-US" dirty="0"/>
              <a:t>;; GIVEN: </a:t>
            </a:r>
            <a:r>
              <a:rPr lang="en-US" dirty="0" err="1"/>
              <a:t>PosInt</a:t>
            </a:r>
            <a:r>
              <a:rPr lang="en-US" dirty="0"/>
              <a:t> n</a:t>
            </a:r>
          </a:p>
          <a:p>
            <a:r>
              <a:rPr lang="en-US" dirty="0"/>
              <a:t>;; RETURNS: (list 1 .. n)       </a:t>
            </a:r>
          </a:p>
          <a:p>
            <a:r>
              <a:rPr lang="en-US" dirty="0"/>
              <a:t>(define (build-columns n)</a:t>
            </a:r>
          </a:p>
          <a:p>
            <a:r>
              <a:rPr lang="en-US" dirty="0"/>
              <a:t>  (build-list n (lambda (</a:t>
            </a:r>
            <a:r>
              <a:rPr lang="en-US" dirty="0" err="1"/>
              <a:t>i</a:t>
            </a:r>
            <a:r>
              <a:rPr lang="en-US" dirty="0"/>
              <a:t>) (+ </a:t>
            </a:r>
            <a:r>
              <a:rPr lang="en-US" dirty="0" err="1"/>
              <a:t>i</a:t>
            </a:r>
            <a:r>
              <a:rPr lang="en-US" dirty="0"/>
              <a:t> 1))))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57800" y="3429000"/>
            <a:ext cx="2133600" cy="914400"/>
            <a:chOff x="5257800" y="3429000"/>
            <a:chExt cx="2133600" cy="914400"/>
          </a:xfrm>
        </p:grpSpPr>
        <p:sp>
          <p:nvSpPr>
            <p:cNvPr id="4" name="Rectangle 3"/>
            <p:cNvSpPr/>
            <p:nvPr/>
          </p:nvSpPr>
          <p:spPr>
            <a:xfrm>
              <a:off x="5715000" y="3429000"/>
              <a:ext cx="16764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Try to build each possible extension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257800" y="38862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38600" y="2362200"/>
            <a:ext cx="3351229" cy="1066800"/>
            <a:chOff x="4038600" y="2362200"/>
            <a:chExt cx="3351229" cy="1066800"/>
          </a:xfrm>
        </p:grpSpPr>
        <p:sp>
          <p:nvSpPr>
            <p:cNvPr id="7" name="Rectangle 6"/>
            <p:cNvSpPr/>
            <p:nvPr/>
          </p:nvSpPr>
          <p:spPr>
            <a:xfrm>
              <a:off x="5713429" y="2362200"/>
              <a:ext cx="1676400" cy="1066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and filter out the ones that are rejected by </a:t>
              </a:r>
              <a:r>
                <a:rPr lang="en-US" b="1" dirty="0" smtClean="0">
                  <a:solidFill>
                    <a:schemeClr val="tx1"/>
                  </a:solidFill>
                </a:rPr>
                <a:t>cons-</a:t>
              </a:r>
              <a:r>
                <a:rPr lang="en-US" b="1" dirty="0" err="1" smtClean="0">
                  <a:solidFill>
                    <a:schemeClr val="tx1"/>
                  </a:solidFill>
                </a:rPr>
                <a:t>config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4038600" y="2895600"/>
              <a:ext cx="1674829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We're almost ready to write our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We'll </a:t>
            </a:r>
            <a:r>
              <a:rPr lang="en-US" dirty="0"/>
              <a:t>start with the final path? program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place of </a:t>
            </a:r>
            <a:r>
              <a:rPr lang="en-US" b="1" dirty="0" smtClean="0"/>
              <a:t>graph</a:t>
            </a:r>
            <a:r>
              <a:rPr lang="en-US" dirty="0" smtClean="0"/>
              <a:t> </a:t>
            </a:r>
            <a:r>
              <a:rPr lang="en-US" dirty="0"/>
              <a:t>we'll use the size of the board.</a:t>
            </a:r>
          </a:p>
          <a:p>
            <a:r>
              <a:rPr lang="en-US" dirty="0" smtClean="0"/>
              <a:t>In </a:t>
            </a:r>
            <a:r>
              <a:rPr lang="en-US" dirty="0"/>
              <a:t>place of </a:t>
            </a:r>
            <a:r>
              <a:rPr lang="en-US" b="1" dirty="0" err="1"/>
              <a:t>src</a:t>
            </a:r>
            <a:r>
              <a:rPr lang="en-US" dirty="0"/>
              <a:t>, we'll use the empty configuration</a:t>
            </a:r>
          </a:p>
          <a:p>
            <a:r>
              <a:rPr lang="en-US" dirty="0" smtClean="0"/>
              <a:t>In </a:t>
            </a:r>
            <a:r>
              <a:rPr lang="en-US" dirty="0"/>
              <a:t>place of </a:t>
            </a:r>
            <a:r>
              <a:rPr lang="en-US" b="1" dirty="0" err="1"/>
              <a:t>tgt</a:t>
            </a:r>
            <a:r>
              <a:rPr lang="en-US" dirty="0"/>
              <a:t>, we'll just test to see if we ever get </a:t>
            </a:r>
            <a:r>
              <a:rPr lang="en-US" dirty="0" smtClean="0"/>
              <a:t>a configuration </a:t>
            </a:r>
            <a:r>
              <a:rPr lang="en-US" dirty="0"/>
              <a:t>whose length is size.</a:t>
            </a:r>
          </a:p>
          <a:p>
            <a:r>
              <a:rPr lang="en-US" dirty="0" smtClean="0"/>
              <a:t>We'll </a:t>
            </a:r>
            <a:r>
              <a:rPr lang="en-US" dirty="0"/>
              <a:t>never get a duplication of configurations, so we </a:t>
            </a:r>
            <a:r>
              <a:rPr lang="en-US" dirty="0" smtClean="0"/>
              <a:t>can eliminate </a:t>
            </a:r>
            <a:r>
              <a:rPr lang="en-US" dirty="0"/>
              <a:t>the </a:t>
            </a:r>
            <a:r>
              <a:rPr lang="en-US" b="1" dirty="0"/>
              <a:t>set-diff</a:t>
            </a:r>
            <a:r>
              <a:rPr lang="en-US" dirty="0"/>
              <a:t>, and just keep track of </a:t>
            </a:r>
            <a:r>
              <a:rPr lang="en-US" b="1" dirty="0" smtClean="0"/>
              <a:t>newest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queen-</a:t>
            </a:r>
            <a:r>
              <a:rPr lang="en-US" b="1" dirty="0" err="1" smtClean="0"/>
              <a:t>dfs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placement-reachable-from?: </a:t>
            </a:r>
            <a:endParaRPr lang="en-US" dirty="0" smtClean="0"/>
          </a:p>
          <a:p>
            <a:r>
              <a:rPr lang="en-US" dirty="0" smtClean="0"/>
              <a:t>;;   </a:t>
            </a:r>
            <a:r>
              <a:rPr lang="en-US" dirty="0" err="1" smtClean="0"/>
              <a:t>ListOfNodes</a:t>
            </a:r>
            <a:r>
              <a:rPr lang="en-US" dirty="0" smtClean="0"/>
              <a:t> </a:t>
            </a:r>
            <a:r>
              <a:rPr lang="en-US" dirty="0" err="1"/>
              <a:t>ListOfNodes</a:t>
            </a:r>
            <a:r>
              <a:rPr lang="en-US" dirty="0"/>
              <a:t> </a:t>
            </a:r>
            <a:r>
              <a:rPr lang="en-US" dirty="0" err="1"/>
              <a:t>PosInt</a:t>
            </a:r>
            <a:r>
              <a:rPr lang="en-US" dirty="0"/>
              <a:t> -&gt; Maybe&lt;</a:t>
            </a:r>
            <a:r>
              <a:rPr lang="en-US" dirty="0" err="1"/>
              <a:t>Config</a:t>
            </a:r>
            <a:r>
              <a:rPr lang="en-US" dirty="0"/>
              <a:t>&gt;</a:t>
            </a:r>
          </a:p>
          <a:p>
            <a:r>
              <a:rPr lang="en-US" dirty="0"/>
              <a:t>;; GIVEN: </a:t>
            </a:r>
          </a:p>
          <a:p>
            <a:r>
              <a:rPr lang="en-US" dirty="0"/>
              <a:t>;; 1. The list of nodes 'newest' whose successors we haven't taken</a:t>
            </a:r>
          </a:p>
          <a:p>
            <a:r>
              <a:rPr lang="en-US" dirty="0"/>
              <a:t>;; 2. The list 'nodes' of all the nodes we've seen</a:t>
            </a:r>
          </a:p>
          <a:p>
            <a:r>
              <a:rPr lang="en-US" dirty="0"/>
              <a:t>;; 3. The size of the chessboard</a:t>
            </a:r>
          </a:p>
          <a:p>
            <a:r>
              <a:rPr lang="en-US" dirty="0" smtClean="0"/>
              <a:t>;; </a:t>
            </a:r>
            <a:r>
              <a:rPr lang="en-US" dirty="0"/>
              <a:t>RETURNS: a complete configuration of the queens, if one exists,</a:t>
            </a:r>
          </a:p>
          <a:p>
            <a:r>
              <a:rPr lang="en-US" dirty="0"/>
              <a:t>;; otherwise false. </a:t>
            </a:r>
          </a:p>
          <a:p>
            <a:r>
              <a:rPr lang="en-US" dirty="0"/>
              <a:t>;; INVARIANT: newest is a subset of nodes</a:t>
            </a:r>
          </a:p>
          <a:p>
            <a:r>
              <a:rPr lang="en-US" dirty="0"/>
              <a:t>;; AND:</a:t>
            </a:r>
          </a:p>
          <a:p>
            <a:r>
              <a:rPr lang="en-US" dirty="0"/>
              <a:t>;;   (there is a some complete placement of queens)</a:t>
            </a:r>
          </a:p>
          <a:p>
            <a:r>
              <a:rPr lang="en-US" dirty="0"/>
              <a:t>;;   </a:t>
            </a:r>
            <a:r>
              <a:rPr lang="en-US" dirty="0" err="1"/>
              <a:t>iff</a:t>
            </a:r>
            <a:r>
              <a:rPr lang="en-US" dirty="0"/>
              <a:t> (there is some complete placement that extends one of the</a:t>
            </a:r>
          </a:p>
          <a:p>
            <a:r>
              <a:rPr lang="en-US" dirty="0"/>
              <a:t>;;        nodes in 'newest')</a:t>
            </a:r>
          </a:p>
          <a:p>
            <a:r>
              <a:rPr lang="en-US" dirty="0"/>
              <a:t>;; HALTING MEASURE: the number of graph nodes _not_ in 'nodes'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queen-</a:t>
            </a:r>
            <a:r>
              <a:rPr lang="en-US" b="1" dirty="0" err="1" smtClean="0"/>
              <a:t>dfs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(placement-reachable-from</a:t>
            </a:r>
            <a:r>
              <a:rPr lang="en-US" dirty="0" smtClean="0"/>
              <a:t>? </a:t>
            </a:r>
            <a:r>
              <a:rPr lang="en-US" dirty="0"/>
              <a:t>newest nodes size)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newest) false]</a:t>
            </a:r>
          </a:p>
          <a:p>
            <a:r>
              <a:rPr lang="en-US" dirty="0"/>
              <a:t>    [(any-complete? size newest)</a:t>
            </a:r>
          </a:p>
          <a:p>
            <a:r>
              <a:rPr lang="en-US" dirty="0"/>
              <a:t>     (first-complete size newest)]</a:t>
            </a:r>
          </a:p>
          <a:p>
            <a:r>
              <a:rPr lang="en-US" dirty="0"/>
              <a:t>    [else (local</a:t>
            </a:r>
          </a:p>
          <a:p>
            <a:r>
              <a:rPr lang="en-US" dirty="0"/>
              <a:t>            ((define candidates (successors (first newest) size)))</a:t>
            </a:r>
          </a:p>
          <a:p>
            <a:r>
              <a:rPr lang="en-US" dirty="0"/>
              <a:t>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[(empty? candidates) </a:t>
            </a:r>
          </a:p>
          <a:p>
            <a:r>
              <a:rPr lang="en-US" dirty="0"/>
              <a:t>               (placement-reachable-from</a:t>
            </a:r>
            <a:r>
              <a:rPr lang="en-US" dirty="0" smtClean="0"/>
              <a:t>? </a:t>
            </a:r>
            <a:r>
              <a:rPr lang="en-US" dirty="0"/>
              <a:t>(rest newest) nodes size)]</a:t>
            </a:r>
          </a:p>
          <a:p>
            <a:r>
              <a:rPr lang="en-US" dirty="0"/>
              <a:t>              [else (placement-reachable-from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                      (append candidates (rest newest))</a:t>
            </a:r>
          </a:p>
          <a:p>
            <a:r>
              <a:rPr lang="en-US" dirty="0"/>
              <a:t>                      (append candidates nodes)</a:t>
            </a:r>
          </a:p>
          <a:p>
            <a:r>
              <a:rPr lang="en-US" dirty="0"/>
              <a:t>                      size)]))]))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smtClean="0"/>
              <a:t>queens-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en-US" dirty="0"/>
              <a:t>size)</a:t>
            </a:r>
          </a:p>
          <a:p>
            <a:r>
              <a:rPr lang="en-US" dirty="0"/>
              <a:t>  (placement-reachable-from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    (list empty-</a:t>
            </a:r>
            <a:r>
              <a:rPr lang="en-US" dirty="0" err="1"/>
              <a:t>config</a:t>
            </a:r>
            <a:r>
              <a:rPr lang="en-US" dirty="0"/>
              <a:t>) (list empty-</a:t>
            </a:r>
            <a:r>
              <a:rPr lang="en-US" dirty="0" err="1"/>
              <a:t>config</a:t>
            </a:r>
            <a:r>
              <a:rPr lang="en-US" dirty="0"/>
              <a:t>) size))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48400" y="5562600"/>
            <a:ext cx="2057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called queen-dfs.v2 in the examples file.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(complete? size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(= size (length </a:t>
            </a:r>
            <a:r>
              <a:rPr lang="en-US" dirty="0" err="1"/>
              <a:t>config</a:t>
            </a:r>
            <a:r>
              <a:rPr lang="en-US" dirty="0"/>
              <a:t>)))</a:t>
            </a:r>
          </a:p>
          <a:p>
            <a:endParaRPr lang="en-US" dirty="0"/>
          </a:p>
          <a:p>
            <a:r>
              <a:rPr lang="en-US" dirty="0"/>
              <a:t>(define (any-complete? size </a:t>
            </a:r>
            <a:r>
              <a:rPr lang="en-US" dirty="0" err="1"/>
              <a:t>configs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ormap</a:t>
            </a:r>
            <a:endParaRPr lang="en-US" dirty="0"/>
          </a:p>
          <a:p>
            <a:r>
              <a:rPr lang="en-US" dirty="0"/>
              <a:t>    (lambda (c) (complete? size c))</a:t>
            </a:r>
          </a:p>
          <a:p>
            <a:r>
              <a:rPr lang="en-US" dirty="0"/>
              <a:t>    </a:t>
            </a:r>
            <a:r>
              <a:rPr lang="en-US" dirty="0" err="1"/>
              <a:t>configs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PosInt</a:t>
            </a:r>
            <a:r>
              <a:rPr lang="en-US" dirty="0"/>
              <a:t> </a:t>
            </a:r>
            <a:r>
              <a:rPr lang="en-US" dirty="0" err="1"/>
              <a:t>ListOf</a:t>
            </a:r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/>
              <a:t>&gt; -&gt;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;; WHERE: one of the </a:t>
            </a:r>
            <a:r>
              <a:rPr lang="en-US" dirty="0" err="1"/>
              <a:t>configs</a:t>
            </a:r>
            <a:r>
              <a:rPr lang="en-US" dirty="0"/>
              <a:t> is guaranteed to be complete.</a:t>
            </a:r>
          </a:p>
          <a:p>
            <a:r>
              <a:rPr lang="en-US" dirty="0"/>
              <a:t>(define (first-complete size </a:t>
            </a:r>
            <a:r>
              <a:rPr lang="en-US" dirty="0" err="1"/>
              <a:t>configs</a:t>
            </a:r>
            <a:r>
              <a:rPr lang="en-US" dirty="0"/>
              <a:t>)</a:t>
            </a:r>
          </a:p>
          <a:p>
            <a:r>
              <a:rPr lang="en-US" dirty="0"/>
              <a:t>  (first</a:t>
            </a:r>
          </a:p>
          <a:p>
            <a:r>
              <a:rPr lang="en-US" dirty="0"/>
              <a:t>    (filter</a:t>
            </a:r>
          </a:p>
          <a:p>
            <a:r>
              <a:rPr lang="en-US" dirty="0"/>
              <a:t>      (lambda (c) (complete? size c))</a:t>
            </a:r>
          </a:p>
          <a:p>
            <a:r>
              <a:rPr lang="en-US" dirty="0"/>
              <a:t>      </a:t>
            </a:r>
            <a:r>
              <a:rPr lang="en-US" dirty="0" err="1"/>
              <a:t>configs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this with arguments ranging from 1 to 12 or so.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we'll consider another application of graph searching: the eight queens problem.</a:t>
            </a:r>
          </a:p>
          <a:p>
            <a:r>
              <a:rPr lang="en-US" dirty="0" smtClean="0"/>
              <a:t>We'll study this as an example of searching in a graph</a:t>
            </a:r>
          </a:p>
          <a:p>
            <a:r>
              <a:rPr lang="en-US" dirty="0" smtClean="0"/>
              <a:t>Along the way we'll learn something more about </a:t>
            </a:r>
            <a:r>
              <a:rPr lang="en-US" i="1" dirty="0" smtClean="0">
                <a:solidFill>
                  <a:srgbClr val="FF0000"/>
                </a:solidFill>
              </a:rPr>
              <a:t>layered design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presented this problem as an application of graph search. </a:t>
            </a:r>
          </a:p>
          <a:p>
            <a:r>
              <a:rPr lang="en-US" dirty="0" smtClean="0"/>
              <a:t>But the graph is acyclic, so we can fall back on plain old general recursion.</a:t>
            </a:r>
          </a:p>
          <a:p>
            <a:r>
              <a:rPr lang="en-US" dirty="0" smtClean="0"/>
              <a:t>The problem </a:t>
            </a:r>
            <a:r>
              <a:rPr lang="en-US" dirty="0"/>
              <a:t>is to find some completion of the empty configuration.</a:t>
            </a:r>
          </a:p>
          <a:p>
            <a:r>
              <a:rPr lang="en-US" dirty="0" smtClean="0"/>
              <a:t>So </a:t>
            </a:r>
            <a:r>
              <a:rPr lang="en-US" dirty="0"/>
              <a:t>the obvious thing is to generalize away from the empty configuration: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generalized-queens-</a:t>
            </a:r>
            <a:r>
              <a:rPr lang="en-US" sz="2400" dirty="0" err="1"/>
              <a:t>dfs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;;   : </a:t>
            </a:r>
            <a:r>
              <a:rPr lang="en-US" sz="2400" dirty="0" err="1"/>
              <a:t>Config</a:t>
            </a:r>
            <a:r>
              <a:rPr lang="en-US" sz="2400" dirty="0"/>
              <a:t> </a:t>
            </a:r>
            <a:r>
              <a:rPr lang="en-US" sz="2400" dirty="0" err="1"/>
              <a:t>PosInt</a:t>
            </a:r>
            <a:r>
              <a:rPr lang="en-US" sz="2400" dirty="0"/>
              <a:t>-&gt; Maybe&lt;</a:t>
            </a:r>
            <a:r>
              <a:rPr lang="en-US" sz="2400" dirty="0" err="1"/>
              <a:t>Config</a:t>
            </a:r>
            <a:r>
              <a:rPr lang="en-US" sz="2400" dirty="0"/>
              <a:t>&gt;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a configuration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a completion of the configuration</a:t>
            </a:r>
            <a:r>
              <a:rPr lang="en-US" sz="2400" dirty="0" smtClean="0"/>
              <a:t>,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</a:t>
            </a:r>
            <a:r>
              <a:rPr lang="en-US" sz="2400" dirty="0"/>
              <a:t>if there is one</a:t>
            </a:r>
            <a:r>
              <a:rPr lang="en-US" sz="2400" dirty="0" smtClean="0"/>
              <a:t>, </a:t>
            </a:r>
            <a:r>
              <a:rPr lang="en-US" sz="2400" dirty="0"/>
              <a:t>otherwise false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/>
              <a:t>c</a:t>
            </a:r>
            <a:r>
              <a:rPr lang="en-US" dirty="0"/>
              <a:t> is already complete, it is its own completion.</a:t>
            </a:r>
          </a:p>
          <a:p>
            <a:r>
              <a:rPr lang="en-US" dirty="0" smtClean="0"/>
              <a:t>Otherwise</a:t>
            </a:r>
            <a:r>
              <a:rPr lang="en-US" dirty="0"/>
              <a:t>, look at each of the successors of </a:t>
            </a:r>
            <a:r>
              <a:rPr lang="en-US" b="1" dirty="0"/>
              <a:t>c</a:t>
            </a:r>
            <a:r>
              <a:rPr lang="en-US" dirty="0"/>
              <a:t> in turn, and </a:t>
            </a:r>
            <a:r>
              <a:rPr lang="en-US" dirty="0" smtClean="0"/>
              <a:t>choose </a:t>
            </a:r>
            <a:r>
              <a:rPr lang="en-US" dirty="0"/>
              <a:t>the first </a:t>
            </a:r>
            <a:r>
              <a:rPr lang="en-US" dirty="0" smtClean="0"/>
              <a:t>completion.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STRATEGY: general recursion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HALTING MEASURE: (- size (length c))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(</a:t>
            </a:r>
            <a:r>
              <a:rPr lang="en-US" sz="2000" dirty="0"/>
              <a:t>define (generalized-queens-</a:t>
            </a:r>
            <a:r>
              <a:rPr lang="en-US" sz="2000" dirty="0" err="1"/>
              <a:t>dfs</a:t>
            </a:r>
            <a:r>
              <a:rPr lang="en-US" sz="2000" dirty="0"/>
              <a:t> c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(if (complete? size c)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c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(first-success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(lambda (new-c)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(</a:t>
            </a:r>
            <a:r>
              <a:rPr lang="en-US" sz="2000" dirty="0"/>
              <a:t>generalized-queens-</a:t>
            </a:r>
            <a:r>
              <a:rPr lang="en-US" sz="2000" dirty="0" err="1"/>
              <a:t>dfs</a:t>
            </a:r>
            <a:r>
              <a:rPr lang="en-US" sz="2000" dirty="0"/>
              <a:t> new-c size))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(successors c size))))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122682" y="4648200"/>
            <a:ext cx="3048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successors of c are all of length (+ 1 (length c)), so the halting measure will decrease at each recursive call.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first-success is similar to </a:t>
            </a:r>
            <a:r>
              <a:rPr lang="en-US" dirty="0" err="1"/>
              <a:t>ormap</a:t>
            </a:r>
            <a:r>
              <a:rPr lang="en-US" dirty="0"/>
              <a:t>, but it returns the first</a:t>
            </a:r>
          </a:p>
          <a:p>
            <a:r>
              <a:rPr lang="en-US" dirty="0"/>
              <a:t>;; non-false </a:t>
            </a:r>
            <a:r>
              <a:rPr lang="en-US" dirty="0" smtClean="0"/>
              <a:t>value of (f </a:t>
            </a:r>
            <a:r>
              <a:rPr lang="en-US" dirty="0" err="1" smtClean="0"/>
              <a:t>x_i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;; (X -&gt; Maybe&lt;Y&gt;) </a:t>
            </a:r>
            <a:r>
              <a:rPr lang="en-US" dirty="0" err="1"/>
              <a:t>ListOf</a:t>
            </a:r>
            <a:r>
              <a:rPr lang="en-US" dirty="0"/>
              <a:t>&lt;X&gt; -&gt; Maybe&lt;Y&gt;</a:t>
            </a:r>
          </a:p>
          <a:p>
            <a:r>
              <a:rPr lang="en-US" dirty="0"/>
              <a:t>;; GIVEN: </a:t>
            </a:r>
            <a:r>
              <a:rPr lang="en-US" dirty="0" err="1"/>
              <a:t>lst</a:t>
            </a:r>
            <a:r>
              <a:rPr lang="en-US" dirty="0"/>
              <a:t> = (list x_1 x_2 ...)</a:t>
            </a:r>
          </a:p>
          <a:p>
            <a:r>
              <a:rPr lang="en-US" dirty="0"/>
              <a:t>;; RETURNS: The first non-false value of (f x_1), (f x_2),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;; Algorithm: compute (f x_1), etc. from left to right.  Stop</a:t>
            </a:r>
          </a:p>
          <a:p>
            <a:r>
              <a:rPr lang="en-US" dirty="0" smtClean="0"/>
              <a:t>;;  and return the first non-false value– don't continue computing.</a:t>
            </a:r>
            <a:endParaRPr lang="en-US" dirty="0"/>
          </a:p>
          <a:p>
            <a:r>
              <a:rPr lang="en-US" dirty="0"/>
              <a:t>(define (first-success 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 (local</a:t>
            </a:r>
          </a:p>
          <a:p>
            <a:r>
              <a:rPr lang="en-US" dirty="0"/>
              <a:t>            ((define </a:t>
            </a:r>
            <a:r>
              <a:rPr lang="en-US" dirty="0" err="1"/>
              <a:t>firstval</a:t>
            </a:r>
            <a:r>
              <a:rPr lang="en-US" dirty="0"/>
              <a:t> (</a:t>
            </a:r>
            <a:r>
              <a:rPr lang="en-US" dirty="0" err="1"/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))))</a:t>
            </a:r>
          </a:p>
          <a:p>
            <a:r>
              <a:rPr lang="en-US" dirty="0"/>
              <a:t>            (if (false? </a:t>
            </a:r>
            <a:r>
              <a:rPr lang="en-US" dirty="0" err="1"/>
              <a:t>firstval</a:t>
            </a:r>
            <a:r>
              <a:rPr lang="en-US" dirty="0"/>
              <a:t>)</a:t>
            </a:r>
          </a:p>
          <a:p>
            <a:r>
              <a:rPr lang="en-US" dirty="0"/>
              <a:t>              (first-success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  </a:t>
            </a:r>
            <a:r>
              <a:rPr lang="en-US" dirty="0" err="1"/>
              <a:t>firstval</a:t>
            </a:r>
            <a:r>
              <a:rPr lang="en-US" dirty="0"/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(define (</a:t>
            </a:r>
            <a:r>
              <a:rPr lang="en-US" sz="2400" dirty="0" smtClean="0"/>
              <a:t>queens-dfs.v3 </a:t>
            </a:r>
            <a:r>
              <a:rPr lang="en-US" sz="2400" dirty="0"/>
              <a:t>size)</a:t>
            </a:r>
          </a:p>
          <a:p>
            <a:r>
              <a:rPr lang="en-US" sz="2400" dirty="0"/>
              <a:t>  (generalized-queens-</a:t>
            </a:r>
            <a:r>
              <a:rPr lang="en-US" sz="2400" dirty="0" err="1"/>
              <a:t>dfs</a:t>
            </a:r>
            <a:r>
              <a:rPr lang="en-US" sz="2400" dirty="0"/>
              <a:t> empty-</a:t>
            </a:r>
            <a:r>
              <a:rPr lang="en-US" sz="2400" dirty="0" err="1"/>
              <a:t>config</a:t>
            </a:r>
            <a:r>
              <a:rPr lang="en-US" sz="2400" dirty="0"/>
              <a:t> size))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designed our system in 4 layers: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Queens.  The operations were </a:t>
            </a:r>
            <a:r>
              <a:rPr lang="en-US" b="1" dirty="0" smtClean="0"/>
              <a:t>make-queen</a:t>
            </a:r>
            <a:r>
              <a:rPr lang="en-US" dirty="0" smtClean="0"/>
              <a:t>, </a:t>
            </a:r>
            <a:r>
              <a:rPr lang="en-US" b="1" dirty="0" smtClean="0"/>
              <a:t>queen-row</a:t>
            </a:r>
            <a:r>
              <a:rPr lang="en-US" dirty="0" smtClean="0"/>
              <a:t>, and </a:t>
            </a:r>
            <a:r>
              <a:rPr lang="en-US" b="1" dirty="0" smtClean="0"/>
              <a:t>threatens?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Configurations.  The operations were </a:t>
            </a:r>
            <a:r>
              <a:rPr lang="en-US" b="1" dirty="0" smtClean="0"/>
              <a:t>empty-</a:t>
            </a:r>
            <a:r>
              <a:rPr lang="en-US" b="1" dirty="0" err="1" smtClean="0"/>
              <a:t>config</a:t>
            </a:r>
            <a:r>
              <a:rPr lang="en-US" dirty="0" smtClean="0"/>
              <a:t>, </a:t>
            </a:r>
            <a:r>
              <a:rPr lang="en-US" b="1" dirty="0" smtClean="0"/>
              <a:t>cons-</a:t>
            </a:r>
            <a:r>
              <a:rPr lang="en-US" b="1" dirty="0" err="1" smtClean="0"/>
              <a:t>config</a:t>
            </a:r>
            <a:r>
              <a:rPr lang="en-US" dirty="0" smtClean="0"/>
              <a:t>, and </a:t>
            </a:r>
            <a:r>
              <a:rPr lang="en-US" b="1" dirty="0" smtClean="0"/>
              <a:t>complete?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Graphs.   The only operation was </a:t>
            </a:r>
            <a:r>
              <a:rPr lang="en-US" b="1" dirty="0" smtClean="0"/>
              <a:t>successors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Search.  This was the top-level function </a:t>
            </a:r>
            <a:r>
              <a:rPr lang="en-US" b="1" dirty="0" smtClean="0"/>
              <a:t>queens-</a:t>
            </a:r>
            <a:r>
              <a:rPr lang="en-US" b="1" dirty="0" err="1" smtClean="0"/>
              <a:t>dfs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3199" y="990600"/>
            <a:ext cx="258451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These were the only operations used by the configuration functions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239000" y="1676400"/>
            <a:ext cx="606457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50190" y="5410200"/>
            <a:ext cx="3177619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were the only operations on configurations used by layers 3 and 4.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05600" y="3886200"/>
            <a:ext cx="533400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each level, we could have referred to the implementation details of the lower layers, but we didn't need to.</a:t>
            </a:r>
          </a:p>
          <a:p>
            <a:r>
              <a:rPr lang="en-US" dirty="0" smtClean="0"/>
              <a:t>We only needed to refer to the procedures that manipulated the values in the lower layers.</a:t>
            </a:r>
          </a:p>
          <a:p>
            <a:r>
              <a:rPr lang="en-US" dirty="0" smtClean="0"/>
              <a:t>So when we code the higher layers, we don't need to worry about the details of the lower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written 4 files: </a:t>
            </a:r>
            <a:r>
              <a:rPr lang="en-US" dirty="0" err="1" smtClean="0"/>
              <a:t>queens.rkt</a:t>
            </a:r>
            <a:r>
              <a:rPr lang="en-US" dirty="0" smtClean="0"/>
              <a:t>, </a:t>
            </a:r>
            <a:r>
              <a:rPr lang="en-US" dirty="0" err="1" smtClean="0"/>
              <a:t>configs.rkt</a:t>
            </a:r>
            <a:r>
              <a:rPr lang="en-US" dirty="0" smtClean="0"/>
              <a:t>, </a:t>
            </a:r>
            <a:r>
              <a:rPr lang="en-US" dirty="0" err="1" smtClean="0"/>
              <a:t>graphs.rkt</a:t>
            </a:r>
            <a:r>
              <a:rPr lang="en-US" dirty="0" smtClean="0"/>
              <a:t>, and </a:t>
            </a:r>
            <a:r>
              <a:rPr lang="en-US" dirty="0" err="1" smtClean="0"/>
              <a:t>search.rkt</a:t>
            </a:r>
            <a:r>
              <a:rPr lang="en-US" dirty="0" smtClean="0"/>
              <a:t>, with each file </a:t>
            </a:r>
            <a:r>
              <a:rPr lang="en-US" b="1" dirty="0" smtClean="0"/>
              <a:t>provide</a:t>
            </a:r>
            <a:r>
              <a:rPr lang="en-US" dirty="0" smtClean="0"/>
              <a:t>-</a:t>
            </a:r>
            <a:r>
              <a:rPr lang="en-US" dirty="0" err="1" smtClean="0"/>
              <a:t>ing</a:t>
            </a:r>
            <a:r>
              <a:rPr lang="en-US" dirty="0" smtClean="0"/>
              <a:t> just those few procedures.</a:t>
            </a:r>
          </a:p>
          <a:p>
            <a:r>
              <a:rPr lang="en-US" dirty="0" smtClean="0"/>
              <a:t>In larger systems this is a must.  It is the major topic of Managing System Design (aka </a:t>
            </a:r>
            <a:r>
              <a:rPr lang="en-US" dirty="0" err="1" smtClean="0"/>
              <a:t>Bootcamp</a:t>
            </a:r>
            <a:r>
              <a:rPr lang="en-US" dirty="0" smtClean="0"/>
              <a:t>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procedures form an </a:t>
            </a:r>
            <a:r>
              <a:rPr lang="en-US" i="1" dirty="0" smtClean="0"/>
              <a:t>interface </a:t>
            </a:r>
            <a:r>
              <a:rPr lang="en-US" dirty="0" smtClean="0"/>
              <a:t>to the values in question.</a:t>
            </a:r>
          </a:p>
          <a:p>
            <a:r>
              <a:rPr lang="en-US" dirty="0" smtClean="0"/>
              <a:t>If you continue along this line of analysis, you will be led to objects and classes (next week's topic!).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layered design, we write a data design and a set of procedures for each data type.</a:t>
            </a:r>
          </a:p>
          <a:p>
            <a:r>
              <a:rPr lang="en-US" dirty="0" smtClean="0"/>
              <a:t>We try to manipulate the values of the type only through the procedures.</a:t>
            </a:r>
          </a:p>
          <a:p>
            <a:r>
              <a:rPr lang="en-US" dirty="0" smtClean="0"/>
              <a:t>We already did this once– we hooked things up so that our graph programs (</a:t>
            </a:r>
            <a:r>
              <a:rPr lang="en-US" b="1" dirty="0" err="1" smtClean="0"/>
              <a:t>reachables</a:t>
            </a:r>
            <a:r>
              <a:rPr lang="en-US" dirty="0" smtClean="0"/>
              <a:t> and </a:t>
            </a:r>
            <a:r>
              <a:rPr lang="en-US" b="1" dirty="0" smtClean="0"/>
              <a:t>path?</a:t>
            </a:r>
            <a:r>
              <a:rPr lang="en-US" dirty="0" smtClean="0"/>
              <a:t>) didn't care how the graphs were represented, so long as we had a </a:t>
            </a:r>
            <a:r>
              <a:rPr lang="en-US" b="1" dirty="0" smtClean="0"/>
              <a:t>successor</a:t>
            </a:r>
            <a:r>
              <a:rPr lang="en-US" dirty="0" smtClean="0"/>
              <a:t> function that gave right answers.</a:t>
            </a:r>
          </a:p>
          <a:p>
            <a:r>
              <a:rPr lang="en-US" dirty="0" smtClean="0"/>
              <a:t>In general, we start with the lowest-level pieces and work our way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information-hiding every day.</a:t>
            </a:r>
          </a:p>
          <a:p>
            <a:r>
              <a:rPr lang="en-US" dirty="0" smtClean="0"/>
              <a:t>Example: do you know how Racket </a:t>
            </a:r>
            <a:r>
              <a:rPr lang="en-US" i="1" dirty="0" smtClean="0"/>
              <a:t>really</a:t>
            </a:r>
            <a:r>
              <a:rPr lang="en-US" dirty="0" smtClean="0"/>
              <a:t> represents numbers?  Do you care? </a:t>
            </a:r>
            <a:r>
              <a:rPr lang="en-US" dirty="0" err="1" smtClean="0"/>
              <a:t>Ans</a:t>
            </a:r>
            <a:r>
              <a:rPr lang="en-US" dirty="0" smtClean="0"/>
              <a:t>: No, so long as the arithmetic functions give the right answer.</a:t>
            </a:r>
          </a:p>
          <a:p>
            <a:r>
              <a:rPr lang="en-US" dirty="0" smtClean="0"/>
              <a:t>Similarly for file system, </a:t>
            </a:r>
            <a:r>
              <a:rPr lang="en-US" dirty="0" err="1" smtClean="0"/>
              <a:t>etc</a:t>
            </a:r>
            <a:r>
              <a:rPr lang="en-US" dirty="0" smtClean="0"/>
              <a:t>: so long as </a:t>
            </a:r>
            <a:r>
              <a:rPr lang="en-US" dirty="0" err="1" smtClean="0"/>
              <a:t>fopen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, etc. do the right thing, you don't care how files are actually implemented.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6600" y="53340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 for performance, of course.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lesson, </a:t>
            </a:r>
            <a:r>
              <a:rPr lang="en-US" dirty="0" smtClean="0"/>
              <a:t>we wrote two solutions to the N-queens problem.</a:t>
            </a:r>
          </a:p>
          <a:p>
            <a:pPr lvl="1"/>
            <a:r>
              <a:rPr lang="en-US" dirty="0" smtClean="0"/>
              <a:t>one solution turned it into a graph problem</a:t>
            </a:r>
          </a:p>
          <a:p>
            <a:pPr lvl="1"/>
            <a:r>
              <a:rPr lang="en-US" dirty="0" smtClean="0"/>
              <a:t>the other did it by pure generative recursion.</a:t>
            </a:r>
            <a:endParaRPr lang="en-US" dirty="0"/>
          </a:p>
          <a:p>
            <a:r>
              <a:rPr lang="en-US" dirty="0" smtClean="0"/>
              <a:t>We constructed our solution in layers</a:t>
            </a:r>
          </a:p>
          <a:p>
            <a:pPr lvl="1"/>
            <a:r>
              <a:rPr lang="en-US" dirty="0" smtClean="0"/>
              <a:t>At each layer, we got to forget about the details of the layers below</a:t>
            </a:r>
          </a:p>
          <a:p>
            <a:pPr lvl="1"/>
            <a:r>
              <a:rPr lang="en-US" dirty="0" smtClean="0"/>
              <a:t>This enables us to control complexity: to solve our problem while juggling less stuff in our brains.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9.2 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for this lesson: 8-queens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placement of 8 queens on a chessboard so that no queen can capture another queen.</a:t>
            </a:r>
          </a:p>
          <a:p>
            <a:r>
              <a:rPr lang="en-US" dirty="0" smtClean="0"/>
              <a:t>Here's one solution: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2806" y="6451926"/>
            <a:ext cx="46358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2"/>
              </a:rPr>
              <a:t>source</a:t>
            </a:r>
            <a:endParaRPr lang="en-US" sz="800" dirty="0" smtClean="0"/>
          </a:p>
        </p:txBody>
      </p:sp>
      <p:pic>
        <p:nvPicPr>
          <p:cNvPr id="1026" name="Picture 2" descr="C:\Users\wand.WAND-326-2009\Desktop\cs5010\13-2-fall\Slides\Images\8queens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06" y="3581400"/>
            <a:ext cx="2795588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queen can move any number of spaces horizontally, vertically, or diagonally</a:t>
            </a:r>
            <a:endParaRPr lang="en-US" dirty="0"/>
          </a:p>
        </p:txBody>
      </p:sp>
      <p:pic>
        <p:nvPicPr>
          <p:cNvPr id="1026" name="Picture 2" descr="C:\Users\wand.WAND-326-2009\Desktop\cs5010\13-2-fall\Slides\Images\queen-att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22" y="3200400"/>
            <a:ext cx="25237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5484167"/>
            <a:ext cx="931665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3"/>
              </a:rPr>
              <a:t>© 2009 </a:t>
            </a:r>
            <a:r>
              <a:rPr lang="en-US" sz="800" dirty="0" err="1" smtClean="0">
                <a:hlinkClick r:id="rId3"/>
              </a:rPr>
              <a:t>Bigriddles</a:t>
            </a:r>
            <a:endParaRPr lang="en-US" sz="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queen is at row r and column c, then it can attack any square (r', c') such that</a:t>
            </a:r>
          </a:p>
          <a:p>
            <a:r>
              <a:rPr lang="en-US" dirty="0" smtClean="0"/>
              <a:t>r' = r   (horizontal movement)</a:t>
            </a:r>
          </a:p>
          <a:p>
            <a:r>
              <a:rPr lang="en-US" dirty="0" smtClean="0"/>
              <a:t>c' = c  (vertical movement)</a:t>
            </a:r>
          </a:p>
          <a:p>
            <a:r>
              <a:rPr lang="en-US" dirty="0" err="1" smtClean="0"/>
              <a:t>r'+c</a:t>
            </a:r>
            <a:r>
              <a:rPr lang="en-US" dirty="0" smtClean="0"/>
              <a:t>' = </a:t>
            </a:r>
            <a:r>
              <a:rPr lang="en-US" dirty="0" err="1" smtClean="0"/>
              <a:t>r+c</a:t>
            </a:r>
            <a:r>
              <a:rPr lang="en-US" dirty="0" smtClean="0"/>
              <a:t>  (northwest-southeast movement)</a:t>
            </a:r>
          </a:p>
          <a:p>
            <a:r>
              <a:rPr lang="en-US" dirty="0" smtClean="0"/>
              <a:t>r'-c' = r-c    (northeast-southwest movement)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 course, we'll generalize to boards of other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our data representation should be independent of board size.</a:t>
            </a:r>
          </a:p>
          <a:p>
            <a:r>
              <a:rPr lang="en-US" dirty="0" smtClean="0"/>
              <a:t>If we need information about the board size, we'll put that in an invariant.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for Queen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Queens:</a:t>
            </a:r>
          </a:p>
          <a:p>
            <a:r>
              <a:rPr lang="en-US" dirty="0"/>
              <a:t>(define-struct queen (row col))</a:t>
            </a:r>
          </a:p>
          <a:p>
            <a:r>
              <a:rPr lang="en-US" dirty="0"/>
              <a:t>;; A Queen is a (make-queen </a:t>
            </a:r>
            <a:r>
              <a:rPr lang="en-US" dirty="0" err="1"/>
              <a:t>PosInt</a:t>
            </a:r>
            <a:r>
              <a:rPr lang="en-US" dirty="0"/>
              <a:t> </a:t>
            </a:r>
            <a:r>
              <a:rPr lang="en-US" dirty="0" err="1"/>
              <a:t>PosInt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Queen </a:t>
            </a:r>
            <a:r>
              <a:rPr lang="en-US" dirty="0" err="1"/>
              <a:t>Queen</a:t>
            </a:r>
            <a:r>
              <a:rPr lang="en-US" dirty="0"/>
              <a:t> -&gt; Boolean</a:t>
            </a:r>
          </a:p>
          <a:p>
            <a:r>
              <a:rPr lang="en-US" dirty="0"/>
              <a:t>(define (threatens? q1 q2)</a:t>
            </a:r>
          </a:p>
          <a:p>
            <a:r>
              <a:rPr lang="en-US" dirty="0"/>
              <a:t>  (or</a:t>
            </a:r>
          </a:p>
          <a:p>
            <a:r>
              <a:rPr lang="en-US" dirty="0"/>
              <a:t>    (= (queen-row q1) (queen-row q2))</a:t>
            </a:r>
          </a:p>
          <a:p>
            <a:r>
              <a:rPr lang="en-US" dirty="0"/>
              <a:t>    (= (queen-col q1) (queen-col q2))</a:t>
            </a:r>
          </a:p>
          <a:p>
            <a:r>
              <a:rPr lang="en-US" dirty="0"/>
              <a:t>    (= </a:t>
            </a:r>
          </a:p>
          <a:p>
            <a:r>
              <a:rPr lang="en-US" dirty="0"/>
              <a:t>      (+ (queen-row q1) (queen-col q1))</a:t>
            </a:r>
          </a:p>
          <a:p>
            <a:r>
              <a:rPr lang="en-US" dirty="0"/>
              <a:t>      (+ (queen-row q2) (queen-col q2)))</a:t>
            </a:r>
          </a:p>
          <a:p>
            <a:r>
              <a:rPr lang="en-US" dirty="0"/>
              <a:t>    (= </a:t>
            </a:r>
          </a:p>
          <a:p>
            <a:r>
              <a:rPr lang="en-US" dirty="0"/>
              <a:t>      (- (queen-row q1) (queen-col q1))</a:t>
            </a:r>
          </a:p>
          <a:p>
            <a:r>
              <a:rPr lang="en-US" dirty="0"/>
              <a:t>      (- (queen-row q2) (queen-col q2)))))</a:t>
            </a:r>
          </a:p>
          <a:p>
            <a:endParaRPr lang="en-US" dirty="0"/>
          </a:p>
          <a:p>
            <a:r>
              <a:rPr lang="en-US" dirty="0"/>
              <a:t>;; Queen </a:t>
            </a:r>
            <a:r>
              <a:rPr lang="en-US" dirty="0" err="1"/>
              <a:t>ListOf</a:t>
            </a:r>
            <a:r>
              <a:rPr lang="en-US" dirty="0"/>
              <a:t>&lt;Queens&gt; -&gt; Boolean</a:t>
            </a:r>
          </a:p>
          <a:p>
            <a:r>
              <a:rPr lang="en-US" dirty="0"/>
              <a:t>(define (threatens-any? this-queen other-queens)</a:t>
            </a:r>
          </a:p>
          <a:p>
            <a:r>
              <a:rPr lang="en-US" dirty="0"/>
              <a:t>  (</a:t>
            </a:r>
            <a:r>
              <a:rPr lang="en-US" dirty="0" err="1"/>
              <a:t>ormap</a:t>
            </a:r>
            <a:endParaRPr lang="en-US" dirty="0"/>
          </a:p>
          <a:p>
            <a:r>
              <a:rPr lang="en-US" dirty="0"/>
              <a:t>    (lambda (other-queen) (threatens? this-queen other-queen))</a:t>
            </a:r>
          </a:p>
          <a:p>
            <a:r>
              <a:rPr lang="en-US" dirty="0"/>
              <a:t>    other-queens))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N-queens as a graph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(first approximation): a configuration of queens that can't attack each other.</a:t>
            </a:r>
          </a:p>
          <a:p>
            <a:r>
              <a:rPr lang="en-US" dirty="0" smtClean="0"/>
              <a:t>Since no two queens can occupy the same row, we'll search row-wise.  So we'll say:</a:t>
            </a:r>
          </a:p>
          <a:p>
            <a:r>
              <a:rPr lang="en-US" dirty="0" smtClean="0"/>
              <a:t>Nodes: a configuration of queens of the form</a:t>
            </a:r>
          </a:p>
          <a:p>
            <a:pPr marL="0" indent="0" algn="ctr">
              <a:buNone/>
            </a:pPr>
            <a:r>
              <a:rPr lang="en-US" dirty="0" smtClean="0"/>
              <a:t>{(1,c1), ..., (k, </a:t>
            </a:r>
            <a:r>
              <a:rPr lang="en-US" dirty="0" err="1" smtClean="0"/>
              <a:t>c_k</a:t>
            </a:r>
            <a:r>
              <a:rPr lang="en-US" dirty="0" smtClean="0"/>
              <a:t>)}</a:t>
            </a:r>
          </a:p>
          <a:p>
            <a:pPr marL="400050" lvl="1" indent="0">
              <a:buNone/>
            </a:pPr>
            <a:r>
              <a:rPr lang="en-US" dirty="0" smtClean="0"/>
              <a:t>for some k.</a:t>
            </a:r>
          </a:p>
          <a:p>
            <a:pPr marL="457200" indent="-45720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54b777417a6ceca7a4bf7c23373fc610b42d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2700"/>
      </a:spPr>
      <a:bodyPr wrap="square" rtlCol="0">
        <a:spAutoFit/>
      </a:bodyPr>
      <a:lstStyle>
        <a:defPPr>
          <a:defRPr sz="24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8909</TotalTime>
  <Words>2256</Words>
  <Application>Microsoft Office PowerPoint</Application>
  <PresentationFormat>On-screen Show (4:3)</PresentationFormat>
  <Paragraphs>297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Office Theme</vt:lpstr>
      <vt:lpstr>The 8-queens problem</vt:lpstr>
      <vt:lpstr>Introduction</vt:lpstr>
      <vt:lpstr>Layered Design</vt:lpstr>
      <vt:lpstr>The problem for this lesson: 8-queens </vt:lpstr>
      <vt:lpstr>What can a queen capture?</vt:lpstr>
      <vt:lpstr>What can a queen capture?</vt:lpstr>
      <vt:lpstr>Of course, we'll generalize to boards of other sizes</vt:lpstr>
      <vt:lpstr>Data Design for Queen</vt:lpstr>
      <vt:lpstr>N-queens as a graph problem</vt:lpstr>
      <vt:lpstr>N-queens as a graph problem (2)</vt:lpstr>
      <vt:lpstr>N-queens as a graph problem (3)</vt:lpstr>
      <vt:lpstr>Manipulating Configurations</vt:lpstr>
      <vt:lpstr>Growing a configuration</vt:lpstr>
      <vt:lpstr>Now we can write successors.</vt:lpstr>
      <vt:lpstr>We're almost ready to write our program</vt:lpstr>
      <vt:lpstr>queen-dfs</vt:lpstr>
      <vt:lpstr>queen-dfs</vt:lpstr>
      <vt:lpstr>Help functions</vt:lpstr>
      <vt:lpstr>Try this</vt:lpstr>
      <vt:lpstr>A Simpler Approach</vt:lpstr>
      <vt:lpstr>Generalized Problem</vt:lpstr>
      <vt:lpstr>Algorithm</vt:lpstr>
      <vt:lpstr>Function Definition</vt:lpstr>
      <vt:lpstr>Help Function</vt:lpstr>
      <vt:lpstr>Top-level function</vt:lpstr>
      <vt:lpstr>Layered Design</vt:lpstr>
      <vt:lpstr>Information-Hiding</vt:lpstr>
      <vt:lpstr>Information-Hiding (2)</vt:lpstr>
      <vt:lpstr>Information-Hiding (3)</vt:lpstr>
      <vt:lpstr>Information-Hiding (4)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233</cp:revision>
  <dcterms:created xsi:type="dcterms:W3CDTF">2010-06-24T16:22:15Z</dcterms:created>
  <dcterms:modified xsi:type="dcterms:W3CDTF">2014-11-02T21:36:58Z</dcterms:modified>
</cp:coreProperties>
</file>