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37" r:id="rId2"/>
    <p:sldId id="436" r:id="rId3"/>
    <p:sldId id="420" r:id="rId4"/>
    <p:sldId id="419" r:id="rId5"/>
    <p:sldId id="421" r:id="rId6"/>
    <p:sldId id="423" r:id="rId7"/>
    <p:sldId id="424" r:id="rId8"/>
    <p:sldId id="425" r:id="rId9"/>
    <p:sldId id="426" r:id="rId10"/>
    <p:sldId id="427" r:id="rId11"/>
    <p:sldId id="428" r:id="rId12"/>
    <p:sldId id="438" r:id="rId13"/>
    <p:sldId id="429" r:id="rId14"/>
    <p:sldId id="430" r:id="rId15"/>
    <p:sldId id="431" r:id="rId16"/>
    <p:sldId id="439" r:id="rId17"/>
    <p:sldId id="440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9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04" autoAdjust="0"/>
    <p:restoredTop sz="69170" autoAdjust="0"/>
  </p:normalViewPr>
  <p:slideViewPr>
    <p:cSldViewPr>
      <p:cViewPr varScale="1">
        <p:scale>
          <a:sx n="44" d="100"/>
          <a:sy n="44" d="100"/>
        </p:scale>
        <p:origin x="1122" y="48"/>
      </p:cViewPr>
      <p:guideLst>
        <p:guide orient="horz" pos="2160"/>
        <p:guide pos="19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54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45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the Recursion</a:t>
            </a:r>
            <a:r>
              <a:rPr lang="en-US" baseline="0" dirty="0" smtClean="0"/>
              <a:t> Recipe: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2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C5D3-04D8-47C1-9FD4-61CD7D033DF8}" type="datetime1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5A58-E31E-44C8-98E6-AAF934B08DE4}" type="datetime1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883E-1DE0-4E23-BAA3-A5FFB9F9687C}" type="datetime1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4674-13B0-4FA6-9868-74B47F08742D}" type="datetime1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9F16-9516-4AED-A74D-D0B3D5D166F7}" type="datetime1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0FFB-1AF3-4942-8B71-0D56FF5C22C8}" type="datetime1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D04F-D3DA-4A20-913C-D5F0A1ADC2B3}" type="datetime1">
              <a:rPr lang="en-US" smtClean="0"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5FA1-EBFB-4BB9-A476-284E3CE001C6}" type="datetime1">
              <a:rPr lang="en-US" smtClean="0"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</a:t>
            </a:r>
            <a:fld id="{9F4492BD-6A9C-48FC-AC76-0B4FE11194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AB63-F67D-4317-8E7A-4A218C4563D8}" type="datetime1">
              <a:rPr lang="en-US" smtClean="0"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2830-EFF4-46A6-8F47-1879F924B4B7}" type="datetime1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E7F9-5332-4925-9A52-E59B8BE06693}" type="datetime1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9C5D3-04D8-47C1-9FD4-61CD7D033DF8}" type="datetime1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758FD-9459-475D-B659-88EF3272DA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9.4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ctr"/>
            <a:fld id="{9F4492BD-6A9C-48FC-AC76-0B4FE11194A1}" type="slidenum">
              <a:rPr lang="en-US" smtClean="0"/>
              <a:pPr algn="ct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8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Recursion vs. Structural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Structural decomposition is a special case of general recursion:  it's a standard recipe for finding </a:t>
            </a:r>
            <a:r>
              <a:rPr lang="en-US" dirty="0" err="1" smtClean="0"/>
              <a:t>subproblems</a:t>
            </a:r>
            <a:r>
              <a:rPr lang="en-US" dirty="0" smtClean="0"/>
              <a:t> that are guaranteed to be easier, because a field is always smaller than the structure it’s contained in.</a:t>
            </a:r>
          </a:p>
          <a:p>
            <a:r>
              <a:rPr lang="en-US" dirty="0" smtClean="0"/>
              <a:t>How to tell the difference between structural and general recursion:</a:t>
            </a:r>
          </a:p>
          <a:p>
            <a:pPr lvl="1"/>
            <a:r>
              <a:rPr lang="en-US" dirty="0" smtClean="0"/>
              <a:t>In the definition of function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 :</a:t>
            </a:r>
          </a:p>
          <a:p>
            <a:pPr marL="914400" lvl="2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(... (f (rest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</a:t>
            </a:r>
            <a:r>
              <a:rPr lang="en-US" dirty="0" smtClean="0"/>
              <a:t> is structural decomposition</a:t>
            </a:r>
          </a:p>
          <a:p>
            <a:pPr marL="914400" lvl="2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(... (f 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</a:t>
            </a:r>
            <a:r>
              <a:rPr lang="en-US" dirty="0" smtClean="0"/>
              <a:t> is general recursion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3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HOFC</a:t>
            </a:r>
          </a:p>
          <a:p>
            <a:pPr lvl="1"/>
            <a:r>
              <a:rPr lang="en-US" dirty="0" smtClean="0"/>
              <a:t>if you have list data, you can sometimes avoid writing out a structural decomposition by using map, filter, foldr, etc., instead</a:t>
            </a:r>
          </a:p>
          <a:p>
            <a:pPr lvl="1"/>
            <a:r>
              <a:rPr lang="en-US" dirty="0" smtClean="0"/>
              <a:t>if you have tree-structured data, you may want to write your own version of map/fold/etc. for your data structures.</a:t>
            </a:r>
          </a:p>
          <a:p>
            <a:r>
              <a:rPr lang="en-US" dirty="0" smtClean="0"/>
              <a:t>Generalization</a:t>
            </a:r>
          </a:p>
          <a:p>
            <a:pPr lvl="1"/>
            <a:r>
              <a:rPr lang="en-US" dirty="0" smtClean="0"/>
              <a:t>you may find it easier to solve more general version of your problem than the one you have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 number-list =&gt; number-list-from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 mark-depth =&gt; mark-depth-from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 8-queens =&gt; N-queens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72200" y="5029200"/>
            <a:ext cx="2667000" cy="15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These aren't design strategies themselves, but they are factors that will help lead you to a good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Your function may need to rely on information that is not under its control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an inventory has at most </a:t>
            </a:r>
            <a:r>
              <a:rPr lang="en-US" dirty="0" smtClean="0"/>
              <a:t>one entry </a:t>
            </a:r>
            <a:r>
              <a:rPr lang="en-US" dirty="0" smtClean="0"/>
              <a:t>for any ISBN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k = (length </a:t>
            </a:r>
            <a:r>
              <a:rPr lang="en-US" dirty="0" err="1" smtClean="0"/>
              <a:t>lst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u = (z+1)^2</a:t>
            </a:r>
          </a:p>
          <a:p>
            <a:pPr lvl="1"/>
            <a:r>
              <a:rPr lang="en-US" dirty="0" smtClean="0"/>
              <a:t>Record this assumption as an invariant (WHERE clause).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Design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problem is trivial, then the solution should be trivial: use </a:t>
            </a:r>
            <a:r>
              <a:rPr lang="en-US" dirty="0" smtClean="0"/>
              <a:t>function composition. </a:t>
            </a:r>
            <a:endParaRPr lang="en-US" dirty="0" smtClean="0"/>
          </a:p>
          <a:p>
            <a:r>
              <a:rPr lang="en-US" dirty="0" smtClean="0"/>
              <a:t>If the problem is non-trivial, then </a:t>
            </a:r>
            <a:r>
              <a:rPr lang="en-US" dirty="0"/>
              <a:t>r</a:t>
            </a:r>
            <a:r>
              <a:rPr lang="en-US" dirty="0" smtClean="0"/>
              <a:t>educe the problem to one or more simpler problems, and reconstruct the solution to your problem from the solutions to the simpler problems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0" y="4953000"/>
            <a:ext cx="4648200" cy="1371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OK, those are the possible design strategies.  How do we choose among them?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9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Simpler </a:t>
            </a:r>
            <a:r>
              <a:rPr lang="en-US" dirty="0" err="1" smtClean="0"/>
              <a:t>Subproblems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are independent/sequential pieces, use functional composition</a:t>
            </a:r>
          </a:p>
          <a:p>
            <a:r>
              <a:rPr lang="en-US" dirty="0" smtClean="0"/>
              <a:t>Otherwise, find one or more simpler instances of same problem:</a:t>
            </a:r>
          </a:p>
          <a:p>
            <a:pPr lvl="1"/>
            <a:r>
              <a:rPr lang="en-US" dirty="0" smtClean="0"/>
              <a:t>Is the simpler instance a substructure of the original?  If so, use structural decomposition (maybe w/ accumulator)</a:t>
            </a:r>
          </a:p>
          <a:p>
            <a:pPr lvl="1"/>
            <a:r>
              <a:rPr lang="en-US" dirty="0" smtClean="0"/>
              <a:t>Otherwise, use general recursion.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9000" y="5715000"/>
            <a:ext cx="54102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You've been doing this all term, so you probably know this.  But it's worth writing down anyway.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of thinking about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Always try to complete the design with one of the basic strategies above; try in the order above.</a:t>
            </a:r>
          </a:p>
          <a:p>
            <a:pPr lvl="1"/>
            <a:r>
              <a:rPr lang="en-US" dirty="0" smtClean="0"/>
              <a:t>Can you build  the solution by connecting the functions that are already available to you, including the ones on your </a:t>
            </a:r>
            <a:r>
              <a:rPr lang="en-US" dirty="0" err="1" smtClean="0"/>
              <a:t>wishlist</a:t>
            </a:r>
            <a:r>
              <a:rPr lang="en-US" dirty="0" smtClean="0"/>
              <a:t>? 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i="1" dirty="0" smtClean="0">
                <a:solidFill>
                  <a:srgbClr val="FF0000"/>
                </a:solidFill>
              </a:rPr>
              <a:t> functional composition </a:t>
            </a:r>
          </a:p>
          <a:p>
            <a:pPr lvl="1"/>
            <a:r>
              <a:rPr lang="en-US" dirty="0" smtClean="0"/>
              <a:t>is there structure to the 'main' argument? 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		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i="1" dirty="0" smtClean="0">
                <a:solidFill>
                  <a:srgbClr val="FF0000"/>
                </a:solidFill>
              </a:rPr>
              <a:t> structural decomposition</a:t>
            </a:r>
          </a:p>
          <a:p>
            <a:pPr lvl="1"/>
            <a:r>
              <a:rPr lang="en-US" dirty="0" smtClean="0"/>
              <a:t>Does one or more of your arguments represent the context in which </a:t>
            </a:r>
            <a:r>
              <a:rPr lang="en-US" smtClean="0"/>
              <a:t>the main </a:t>
            </a:r>
            <a:r>
              <a:rPr lang="en-US" dirty="0" smtClean="0"/>
              <a:t>argument is to be processed? 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</a:rPr>
              <a:t>Write an invariant that tells what the context argument means.</a:t>
            </a:r>
            <a:endParaRPr lang="en-US" i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can you find some other recursive structure to your problem? 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		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i="1" dirty="0" smtClean="0">
                <a:solidFill>
                  <a:srgbClr val="FF0000"/>
                </a:solidFill>
              </a:rPr>
              <a:t> general recursion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We've reviewed the big take-away points from the first half of the course.</a:t>
            </a:r>
          </a:p>
          <a:p>
            <a:r>
              <a:rPr lang="en-US" dirty="0" smtClean="0"/>
              <a:t>Next: we will move on to classes and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Problem Set 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lesson is a review of the main points of the first part of this course.</a:t>
            </a:r>
          </a:p>
          <a:p>
            <a:r>
              <a:rPr lang="en-US" dirty="0" smtClean="0"/>
              <a:t>These are mostly slides you should remember, or remixes of some of those slides.</a:t>
            </a:r>
          </a:p>
          <a:p>
            <a:r>
              <a:rPr lang="en-US" dirty="0" smtClean="0"/>
              <a:t>By the end of this lesson, you should be able to give at least two strategies for choosing a design strategy.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3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600397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Information Analysis and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Contract and Purpose Statement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Examples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Strategy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Function</a:t>
                      </a:r>
                      <a:r>
                        <a:rPr lang="en-US" sz="3200" baseline="0" dirty="0" smtClean="0"/>
                        <a:t> Definition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Tests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505200" y="5646682"/>
            <a:ext cx="4953000" cy="922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Everything starts from the Design Recipe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9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Design functions systematically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Follow the recipe!</a:t>
            </a:r>
          </a:p>
          <a:p>
            <a:r>
              <a:rPr lang="en-US" dirty="0" smtClean="0"/>
              <a:t>The structure of the data tells you the structure of the program.</a:t>
            </a:r>
          </a:p>
          <a:p>
            <a:pPr lvl="1"/>
            <a:r>
              <a:rPr lang="en-US" dirty="0" smtClean="0"/>
              <a:t>Or at least gives you good hints!</a:t>
            </a:r>
          </a:p>
          <a:p>
            <a:pPr lvl="1"/>
            <a:r>
              <a:rPr lang="en-US" dirty="0" smtClean="0"/>
              <a:t>Data Definition </a:t>
            </a:r>
            <a:r>
              <a:rPr lang="en-US" dirty="0" smtClean="0">
                <a:sym typeface="Wingdings" pitchFamily="2" charset="2"/>
              </a:rPr>
              <a:t> Template  Code</a:t>
            </a:r>
            <a:endParaRPr lang="en-US" dirty="0" smtClean="0"/>
          </a:p>
          <a:p>
            <a:pPr lvl="1"/>
            <a:r>
              <a:rPr lang="en-US" dirty="0" smtClean="0"/>
              <a:t>The data definitions structure your </a:t>
            </a:r>
            <a:r>
              <a:rPr lang="en-US" dirty="0" err="1" smtClean="0"/>
              <a:t>wishlist</a:t>
            </a:r>
            <a:r>
              <a:rPr lang="en-US" dirty="0" smtClean="0"/>
              <a:t>, too.</a:t>
            </a:r>
          </a:p>
          <a:p>
            <a:r>
              <a:rPr lang="en-US" dirty="0" smtClean="0"/>
              <a:t>Examples make you clarify your thinking</a:t>
            </a:r>
          </a:p>
          <a:p>
            <a:pPr lvl="1"/>
            <a:r>
              <a:rPr lang="en-US" dirty="0" smtClean="0"/>
              <a:t>Be sure to cover corner cases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24200" y="5943600"/>
            <a:ext cx="43434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 are three of our favorite slogans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Design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Composition (including HOFC)</a:t>
            </a:r>
          </a:p>
          <a:p>
            <a:r>
              <a:rPr lang="en-US" dirty="0" smtClean="0"/>
              <a:t>Structural Decomposition</a:t>
            </a:r>
          </a:p>
          <a:p>
            <a:r>
              <a:rPr lang="en-US" dirty="0" smtClean="0"/>
              <a:t>General Recursion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1000" y="4419600"/>
            <a:ext cx="4114800" cy="1905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Let's review the design strategies and their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0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function doesn't decompose its arguments</a:t>
            </a:r>
          </a:p>
          <a:p>
            <a:r>
              <a:rPr lang="en-US" dirty="0" smtClean="0"/>
              <a:t>typical shape: </a:t>
            </a:r>
          </a:p>
          <a:p>
            <a:pPr algn="ctr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(define (f x y z) (g x (h y z)))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where g and h are defined elsewhere </a:t>
            </a:r>
          </a:p>
          <a:p>
            <a:pPr lvl="1"/>
            <a:r>
              <a:rPr lang="en-US" dirty="0" smtClean="0"/>
              <a:t>A simple "if" is OK, so is calling a fold, map, etc.</a:t>
            </a:r>
          </a:p>
          <a:p>
            <a:r>
              <a:rPr lang="en-US" dirty="0" smtClean="0"/>
              <a:t>You may need a new data def for intermediate results.  These will be recorded in the contracts for g and h.</a:t>
            </a:r>
          </a:p>
          <a:p>
            <a:r>
              <a:rPr lang="en-US" dirty="0" smtClean="0"/>
              <a:t>There’s always function composition going on; we only call it “function composition” when there’s nothing else going 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inputs are always </a:t>
            </a:r>
            <a:r>
              <a:rPr lang="en-US" i="1" dirty="0" smtClean="0">
                <a:solidFill>
                  <a:srgbClr val="FF0000"/>
                </a:solidFill>
              </a:rPr>
              <a:t>structured </a:t>
            </a:r>
            <a:r>
              <a:rPr lang="en-US" dirty="0" smtClean="0"/>
              <a:t>(enumeration, compound or mixed) </a:t>
            </a:r>
            <a:r>
              <a:rPr lang="en-US" i="1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; </a:t>
            </a:r>
          </a:p>
          <a:p>
            <a:r>
              <a:rPr lang="en-US" dirty="0" smtClean="0"/>
              <a:t>the function's organization is based on the </a:t>
            </a:r>
            <a:r>
              <a:rPr lang="en-US" i="1" dirty="0" smtClean="0">
                <a:solidFill>
                  <a:srgbClr val="FF0000"/>
                </a:solidFill>
              </a:rPr>
              <a:t>data definition</a:t>
            </a:r>
            <a:r>
              <a:rPr lang="en-US" dirty="0" smtClean="0"/>
              <a:t> for one (or more) of the function's parameters </a:t>
            </a:r>
          </a:p>
          <a:p>
            <a:r>
              <a:rPr lang="en-US" dirty="0" smtClean="0"/>
              <a:t>one function per interconnected data definition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recursions in the functions follow recursions in the data definitions.</a:t>
            </a:r>
          </a:p>
          <a:p>
            <a:r>
              <a:rPr lang="en-US" dirty="0" smtClean="0"/>
              <a:t>are some of the decisions or transformations complicated?  Then introduce helper functions</a:t>
            </a:r>
          </a:p>
          <a:p>
            <a:pPr lvl="1"/>
            <a:r>
              <a:rPr lang="en-US" dirty="0" smtClean="0"/>
              <a:t>There's a reason for that ugly little thing– document it and test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Recursion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Recursion</a:t>
                      </a:r>
                      <a:r>
                        <a:rPr lang="en-US" sz="3200" baseline="0" dirty="0" smtClean="0"/>
                        <a:t> and Self-Reference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Represent arbitrary-sized information using a 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self-referential</a:t>
                      </a:r>
                      <a:r>
                        <a:rPr lang="en-US" sz="3200" dirty="0" smtClean="0"/>
                        <a:t> (or 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recursive</a:t>
                      </a:r>
                      <a:r>
                        <a:rPr lang="en-US" sz="3200" dirty="0" smtClean="0"/>
                        <a:t>) data definition.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Self-reference in the data definition leads to self-reference in the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Self-reference in the template leads to self-reference in the code.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2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Inputs encode problems from a </a:t>
            </a:r>
            <a:r>
              <a:rPr lang="en-US" i="1" dirty="0" smtClean="0">
                <a:solidFill>
                  <a:srgbClr val="FF0000"/>
                </a:solidFill>
              </a:rPr>
              <a:t>class of problems</a:t>
            </a:r>
          </a:p>
          <a:p>
            <a:r>
              <a:rPr lang="en-US" dirty="0" smtClean="0"/>
              <a:t>Recursion solves </a:t>
            </a:r>
            <a:r>
              <a:rPr lang="en-US" i="1" dirty="0" smtClean="0">
                <a:solidFill>
                  <a:srgbClr val="FF0000"/>
                </a:solidFill>
              </a:rPr>
              <a:t>a related problem </a:t>
            </a:r>
            <a:r>
              <a:rPr lang="en-US" dirty="0" smtClean="0"/>
              <a:t>from the same class (“</a:t>
            </a:r>
            <a:r>
              <a:rPr lang="en-US" i="1" dirty="0" err="1" smtClean="0">
                <a:solidFill>
                  <a:srgbClr val="FF0000"/>
                </a:solidFill>
              </a:rPr>
              <a:t>subgoal</a:t>
            </a:r>
            <a:r>
              <a:rPr lang="en-US" dirty="0" smtClean="0"/>
              <a:t>” or “</a:t>
            </a:r>
            <a:r>
              <a:rPr lang="en-US" i="1" dirty="0" err="1" smtClean="0">
                <a:solidFill>
                  <a:srgbClr val="FF0000"/>
                </a:solidFill>
              </a:rPr>
              <a:t>subproblem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requires ad hoc insight to find a useful </a:t>
            </a:r>
            <a:r>
              <a:rPr lang="en-US" dirty="0" err="1" smtClean="0"/>
              <a:t>subproblem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Termination argument is required: 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how are each of the </a:t>
            </a:r>
            <a:r>
              <a:rPr lang="en-US" i="1" dirty="0" err="1" smtClean="0">
                <a:solidFill>
                  <a:srgbClr val="FF0000"/>
                </a:solidFill>
              </a:rPr>
              <a:t>subproblems</a:t>
            </a:r>
            <a:r>
              <a:rPr lang="en-US" i="1" dirty="0" smtClean="0">
                <a:solidFill>
                  <a:srgbClr val="FF0000"/>
                </a:solidFill>
              </a:rPr>
              <a:t> easier </a:t>
            </a:r>
            <a:r>
              <a:rPr lang="en-US" dirty="0" smtClean="0"/>
              <a:t>than the     original problem?</a:t>
            </a:r>
          </a:p>
          <a:p>
            <a:pPr lvl="1"/>
            <a:r>
              <a:rPr lang="en-US" dirty="0" smtClean="0"/>
              <a:t>formulate this as a </a:t>
            </a:r>
            <a:r>
              <a:rPr lang="en-US" i="1" dirty="0" smtClean="0">
                <a:solidFill>
                  <a:srgbClr val="FF0000"/>
                </a:solidFill>
              </a:rPr>
              <a:t>halting measure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2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c637583c3c0797b6430cebc44984abab0fa71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7407</TotalTime>
  <Words>1013</Words>
  <Application>Microsoft Office PowerPoint</Application>
  <PresentationFormat>On-screen Show (4:3)</PresentationFormat>
  <Paragraphs>130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Wingdings</vt:lpstr>
      <vt:lpstr>Office Theme</vt:lpstr>
      <vt:lpstr>Midterm Review</vt:lpstr>
      <vt:lpstr>Introduction</vt:lpstr>
      <vt:lpstr>The Design Recipe</vt:lpstr>
      <vt:lpstr> Design functions systematically</vt:lpstr>
      <vt:lpstr>The Three Design Strategies</vt:lpstr>
      <vt:lpstr>Function Composition</vt:lpstr>
      <vt:lpstr>Structural Decomposition</vt:lpstr>
      <vt:lpstr>The Recursion Recipe</vt:lpstr>
      <vt:lpstr>General Recursion</vt:lpstr>
      <vt:lpstr>General Recursion vs. Structural Decomposition</vt:lpstr>
      <vt:lpstr>Variations (1)</vt:lpstr>
      <vt:lpstr>Variations (2)</vt:lpstr>
      <vt:lpstr>Choosing a Design Strategy</vt:lpstr>
      <vt:lpstr>Finding the Simpler Subproblems</vt:lpstr>
      <vt:lpstr>Another way of thinking about this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173</cp:revision>
  <dcterms:created xsi:type="dcterms:W3CDTF">2010-06-24T16:22:15Z</dcterms:created>
  <dcterms:modified xsi:type="dcterms:W3CDTF">2014-11-06T02:04:24Z</dcterms:modified>
</cp:coreProperties>
</file>