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1"/>
  </p:notesMasterIdLst>
  <p:sldIdLst>
    <p:sldId id="257" r:id="rId2"/>
    <p:sldId id="258" r:id="rId3"/>
    <p:sldId id="259" r:id="rId4"/>
    <p:sldId id="329" r:id="rId5"/>
    <p:sldId id="261" r:id="rId6"/>
    <p:sldId id="311" r:id="rId7"/>
    <p:sldId id="263" r:id="rId8"/>
    <p:sldId id="264" r:id="rId9"/>
    <p:sldId id="272" r:id="rId10"/>
    <p:sldId id="273" r:id="rId11"/>
    <p:sldId id="274" r:id="rId12"/>
    <p:sldId id="268" r:id="rId13"/>
    <p:sldId id="269" r:id="rId14"/>
    <p:sldId id="271" r:id="rId15"/>
    <p:sldId id="312" r:id="rId16"/>
    <p:sldId id="313" r:id="rId17"/>
    <p:sldId id="314" r:id="rId18"/>
    <p:sldId id="315" r:id="rId19"/>
    <p:sldId id="318" r:id="rId20"/>
    <p:sldId id="319" r:id="rId21"/>
    <p:sldId id="320" r:id="rId22"/>
    <p:sldId id="317" r:id="rId23"/>
    <p:sldId id="321" r:id="rId24"/>
    <p:sldId id="323" r:id="rId25"/>
    <p:sldId id="324" r:id="rId26"/>
    <p:sldId id="322" r:id="rId27"/>
    <p:sldId id="325" r:id="rId28"/>
    <p:sldId id="326" r:id="rId29"/>
    <p:sldId id="328" r:id="rId30"/>
  </p:sldIdLst>
  <p:sldSz cx="9144000" cy="6858000" type="screen4x3"/>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720" y="77"/>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338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5085ED-56B4-45A6-801A-98AC77E76501}" type="datetimeFigureOut">
              <a:rPr lang="en-US" smtClean="0"/>
              <a:t>9/26/2015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872C-8A4C-45D2-AF62-240BF2DAD4C3}" type="slidenum">
              <a:rPr lang="en-US" smtClean="0"/>
              <a:t>‹#›</a:t>
            </a:fld>
            <a:endParaRPr lang="en-US"/>
          </a:p>
        </p:txBody>
      </p:sp>
    </p:spTree>
    <p:extLst>
      <p:ext uri="{BB962C8B-B14F-4D97-AF65-F5344CB8AC3E}">
        <p14:creationId xmlns:p14="http://schemas.microsoft.com/office/powerpoint/2010/main" val="3053392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83872C-8A4C-45D2-AF62-240BF2DAD4C3}" type="slidenum">
              <a:rPr lang="en-US" smtClean="0"/>
              <a:t>1</a:t>
            </a:fld>
            <a:endParaRPr lang="en-US"/>
          </a:p>
        </p:txBody>
      </p:sp>
    </p:spTree>
    <p:extLst>
      <p:ext uri="{BB962C8B-B14F-4D97-AF65-F5344CB8AC3E}">
        <p14:creationId xmlns:p14="http://schemas.microsoft.com/office/powerpoint/2010/main" val="4222587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423A9-C257-460A-A8ED-9083CE03CE3B}" type="slidenum">
              <a:rPr lang="en-US" smtClean="0"/>
              <a:pPr/>
              <a:t>17</a:t>
            </a:fld>
            <a:endParaRPr lang="en-US"/>
          </a:p>
        </p:txBody>
      </p:sp>
    </p:spTree>
    <p:extLst>
      <p:ext uri="{BB962C8B-B14F-4D97-AF65-F5344CB8AC3E}">
        <p14:creationId xmlns:p14="http://schemas.microsoft.com/office/powerpoint/2010/main" val="69900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1F79F5-7BEC-496A-AFC7-876E38F64D71}" type="datetime1">
              <a:rPr lang="en-US" smtClean="0"/>
              <a:t>9/26/2015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42680738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9/26/2015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60927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9/26/2015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46038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9/26/2015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35348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39A2A-823D-48B7-9ACE-7FAF42870BA9}" type="datetime1">
              <a:rPr lang="en-US" smtClean="0"/>
              <a:t>9/26/2015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77503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1B6996-82E9-463C-972C-7B56056E426C}" type="datetime1">
              <a:rPr lang="en-US" smtClean="0"/>
              <a:t>9/26/2015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005730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ED4DA-448D-4BB1-B935-CC112220207B}" type="datetime1">
              <a:rPr lang="en-US" smtClean="0"/>
              <a:t>9/26/2015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783152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3999" y="2590798"/>
            <a:ext cx="6096000" cy="25447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22ED4DA-448D-4BB1-B935-CC112220207B}" type="datetime1">
              <a:rPr lang="en-US" smtClean="0"/>
              <a:t>9/26/2015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smtClean="0"/>
              <a:t>Resize video to this</a:t>
            </a:r>
            <a:r>
              <a:rPr lang="en-US" baseline="0" dirty="0" smtClean="0"/>
              <a:t> box.</a:t>
            </a:r>
            <a:endParaRPr lang="en-US" dirty="0"/>
          </a:p>
        </p:txBody>
      </p:sp>
    </p:spTree>
    <p:extLst>
      <p:ext uri="{BB962C8B-B14F-4D97-AF65-F5344CB8AC3E}">
        <p14:creationId xmlns:p14="http://schemas.microsoft.com/office/powerpoint/2010/main" val="59845521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9/26/2015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1938380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9/26/2015</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9545331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9/26/2015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692378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1846AD-9252-4647-9435-4C2AC365653A}" type="datetime1">
              <a:rPr lang="en-US" smtClean="0"/>
              <a:t>9/26/2015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31318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56DC10-3561-4063-A6AF-C1CC7A41040A}" type="datetime1">
              <a:rPr lang="en-US" smtClean="0"/>
              <a:t>9/26/2015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77957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7B77F5-1464-4F6B-92A8-64FC8A508293}" type="datetime1">
              <a:rPr lang="en-US" smtClean="0"/>
              <a:t>9/26/2015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9171803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9/26/2015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96382961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Solving Your Problem by Generalization</a:t>
            </a:r>
            <a:endParaRPr lang="en-US" dirty="0"/>
          </a:p>
        </p:txBody>
      </p:sp>
      <p:sp>
        <p:nvSpPr>
          <p:cNvPr id="3" name="Subtitle 2"/>
          <p:cNvSpPr>
            <a:spLocks noGrp="1"/>
          </p:cNvSpPr>
          <p:nvPr>
            <p:ph type="subTitle" idx="1"/>
          </p:nvPr>
        </p:nvSpPr>
        <p:spPr/>
        <p:txBody>
          <a:bodyPr/>
          <a:lstStyle/>
          <a:p>
            <a:r>
              <a:rPr lang="en-US" dirty="0" smtClean="0"/>
              <a:t>CS 5010 Program Design Paradigms “</a:t>
            </a:r>
            <a:r>
              <a:rPr lang="en-US" dirty="0" err="1" smtClean="0"/>
              <a:t>Bootcamp</a:t>
            </a:r>
            <a:r>
              <a:rPr lang="en-US" dirty="0" smtClean="0"/>
              <a:t>”</a:t>
            </a:r>
          </a:p>
          <a:p>
            <a:r>
              <a:rPr lang="en-US" dirty="0" smtClean="0"/>
              <a:t>Lesson 7.1</a:t>
            </a:r>
          </a:p>
          <a:p>
            <a:endParaRPr lang="en-US" dirty="0"/>
          </a:p>
        </p:txBody>
      </p:sp>
      <p:sp>
        <p:nvSpPr>
          <p:cNvPr id="10" name="Slide Number Placeholder 9"/>
          <p:cNvSpPr>
            <a:spLocks noGrp="1"/>
          </p:cNvSpPr>
          <p:nvPr>
            <p:ph type="sldNum" sz="quarter" idx="12"/>
          </p:nvPr>
        </p:nvSpPr>
        <p:spPr/>
        <p:txBody>
          <a:bodyPr/>
          <a:lstStyle/>
          <a:p>
            <a:fld id="{E4A74525-021D-496D-B39D-9668564A137C}" type="slidenum">
              <a:rPr lang="en-US" smtClean="0"/>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2012-2015</a:t>
              </a:r>
            </a:p>
            <a:p>
              <a:r>
                <a:rPr lang="en-US" sz="1000" dirty="0" smtClean="0"/>
                <a:t>This work is licensed under a </a:t>
              </a:r>
              <a:r>
                <a:rPr lang="en-US" altLang="en-US" sz="1000" dirty="0" smtClean="0">
                  <a:solidFill>
                    <a:srgbClr val="4374B7"/>
                  </a:solidFill>
                  <a:latin typeface="Helvetica Neue"/>
                  <a:hlinkClick r:id="rId4"/>
                </a:rPr>
                <a:t>Creative </a:t>
              </a:r>
              <a:r>
                <a:rPr lang="en-US" altLang="en-US" sz="1000" dirty="0">
                  <a:solidFill>
                    <a:srgbClr val="4374B7"/>
                  </a:solidFill>
                  <a:latin typeface="Helvetica Neue"/>
                  <a:hlinkClick r:id="rId4"/>
                </a:rPr>
                <a:t>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smtClean="0"/>
                <a:t>.</a:t>
              </a:r>
              <a:endParaRPr lang="en-US" sz="1000" dirty="0"/>
            </a:p>
          </p:txBody>
        </p:sp>
      </p:grpSp>
    </p:spTree>
    <p:extLst>
      <p:ext uri="{BB962C8B-B14F-4D97-AF65-F5344CB8AC3E}">
        <p14:creationId xmlns:p14="http://schemas.microsoft.com/office/powerpoint/2010/main" val="3002998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number-list-starting-from-2</a:t>
            </a:r>
            <a:endParaRPr lang="en-US" dirty="0"/>
          </a:p>
        </p:txBody>
      </p:sp>
      <p:sp>
        <p:nvSpPr>
          <p:cNvPr id="3" name="Content Placeholder 2"/>
          <p:cNvSpPr>
            <a:spLocks noGrp="1"/>
          </p:cNvSpPr>
          <p:nvPr>
            <p:ph idx="1"/>
          </p:nvPr>
        </p:nvSpPr>
        <p:spPr/>
        <p:txBody>
          <a:bodyPr>
            <a:noAutofit/>
          </a:bodyPr>
          <a:lstStyle/>
          <a:p>
            <a:pPr>
              <a:buNone/>
            </a:pPr>
            <a:r>
              <a:rPr lang="en-US" sz="2400" b="1" dirty="0" smtClean="0">
                <a:latin typeface="Consolas" pitchFamily="49" charset="0"/>
                <a:cs typeface="Consolas" pitchFamily="49" charset="0"/>
              </a:rPr>
              <a:t>(define (number-list-starting-from-2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cond</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[(empty?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 empty]</a:t>
            </a:r>
          </a:p>
          <a:p>
            <a:pPr>
              <a:buNone/>
            </a:pPr>
            <a:r>
              <a:rPr lang="en-US" sz="2400" b="1" dirty="0" smtClean="0">
                <a:latin typeface="Consolas" pitchFamily="49" charset="0"/>
                <a:cs typeface="Consolas" pitchFamily="49" charset="0"/>
              </a:rPr>
              <a:t>    [else (cons</a:t>
            </a:r>
          </a:p>
          <a:p>
            <a:pPr>
              <a:buNone/>
            </a:pPr>
            <a:r>
              <a:rPr lang="en-US" sz="2400" b="1" dirty="0" smtClean="0">
                <a:latin typeface="Consolas" pitchFamily="49" charset="0"/>
                <a:cs typeface="Consolas" pitchFamily="49" charset="0"/>
              </a:rPr>
              <a:t>            (list 2 (first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(number-list-starting-from-3</a:t>
            </a:r>
          </a:p>
          <a:p>
            <a:pPr>
              <a:buNone/>
            </a:pPr>
            <a:r>
              <a:rPr lang="en-US" sz="2400" b="1" dirty="0">
                <a:latin typeface="Consolas" pitchFamily="49" charset="0"/>
                <a:cs typeface="Consolas" pitchFamily="49" charset="0"/>
              </a:rPr>
              <a:t> </a:t>
            </a:r>
            <a:r>
              <a:rPr lang="en-US" sz="2400" b="1" dirty="0" smtClean="0">
                <a:latin typeface="Consolas" pitchFamily="49" charset="0"/>
                <a:cs typeface="Consolas" pitchFamily="49" charset="0"/>
              </a:rPr>
              <a:t>             (rest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a:t>
            </a:r>
          </a:p>
          <a:p>
            <a:pPr>
              <a:buNone/>
            </a:pPr>
            <a:endParaRPr lang="en-US" sz="2400" b="1" dirty="0" smtClean="0">
              <a:latin typeface="Courier New" pitchFamily="49" charset="0"/>
              <a:cs typeface="Courier New" pitchFamily="49" charset="0"/>
            </a:endParaRPr>
          </a:p>
          <a:p>
            <a:pPr>
              <a:buNone/>
            </a:pPr>
            <a:endParaRPr lang="en-US" sz="24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10</a:t>
            </a:fld>
            <a:endParaRPr lang="en-US"/>
          </a:p>
        </p:txBody>
      </p:sp>
      <p:sp>
        <p:nvSpPr>
          <p:cNvPr id="5" name="Rectangle 4"/>
          <p:cNvSpPr/>
          <p:nvPr/>
        </p:nvSpPr>
        <p:spPr>
          <a:xfrm>
            <a:off x="2286000" y="5029200"/>
            <a:ext cx="5105400" cy="762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Oh, dear.  Now we have to write </a:t>
            </a:r>
            <a:r>
              <a:rPr lang="en-US" b="1" dirty="0" smtClean="0">
                <a:solidFill>
                  <a:schemeClr val="tx1"/>
                </a:solidFill>
              </a:rPr>
              <a:t>number-list-starting-from-3</a:t>
            </a:r>
          </a:p>
        </p:txBody>
      </p:sp>
    </p:spTree>
    <p:extLst>
      <p:ext uri="{BB962C8B-B14F-4D97-AF65-F5344CB8AC3E}">
        <p14:creationId xmlns:p14="http://schemas.microsoft.com/office/powerpoint/2010/main" val="27999573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number-list-starting-from-3</a:t>
            </a:r>
            <a:endParaRPr lang="en-US" dirty="0"/>
          </a:p>
        </p:txBody>
      </p:sp>
      <p:sp>
        <p:nvSpPr>
          <p:cNvPr id="3" name="Content Placeholder 2"/>
          <p:cNvSpPr>
            <a:spLocks noGrp="1"/>
          </p:cNvSpPr>
          <p:nvPr>
            <p:ph idx="1"/>
          </p:nvPr>
        </p:nvSpPr>
        <p:spPr/>
        <p:txBody>
          <a:bodyPr>
            <a:noAutofit/>
          </a:bodyPr>
          <a:lstStyle/>
          <a:p>
            <a:pPr>
              <a:buNone/>
            </a:pPr>
            <a:r>
              <a:rPr lang="en-US" sz="2400" b="1" dirty="0" smtClean="0">
                <a:latin typeface="Consolas" pitchFamily="49" charset="0"/>
                <a:cs typeface="Consolas" pitchFamily="49" charset="0"/>
              </a:rPr>
              <a:t>(define (number-list-starting-from-3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cond</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[(empty?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 empty]</a:t>
            </a:r>
          </a:p>
          <a:p>
            <a:pPr>
              <a:buNone/>
            </a:pPr>
            <a:r>
              <a:rPr lang="en-US" sz="2400" b="1" dirty="0" smtClean="0">
                <a:latin typeface="Consolas" pitchFamily="49" charset="0"/>
                <a:cs typeface="Consolas" pitchFamily="49" charset="0"/>
              </a:rPr>
              <a:t>    [else (cons</a:t>
            </a:r>
          </a:p>
          <a:p>
            <a:pPr>
              <a:buNone/>
            </a:pPr>
            <a:r>
              <a:rPr lang="en-US" sz="2400" b="1" dirty="0" smtClean="0">
                <a:latin typeface="Consolas" pitchFamily="49" charset="0"/>
                <a:cs typeface="Consolas" pitchFamily="49" charset="0"/>
              </a:rPr>
              <a:t>            (list 2 (first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(number-list-starting-from-4</a:t>
            </a:r>
          </a:p>
          <a:p>
            <a:pPr>
              <a:buNone/>
            </a:pPr>
            <a:r>
              <a:rPr lang="en-US" sz="2400" b="1" dirty="0">
                <a:latin typeface="Consolas" pitchFamily="49" charset="0"/>
                <a:cs typeface="Consolas" pitchFamily="49" charset="0"/>
              </a:rPr>
              <a:t> </a:t>
            </a:r>
            <a:r>
              <a:rPr lang="en-US" sz="2400" b="1" dirty="0" smtClean="0">
                <a:latin typeface="Consolas" pitchFamily="49" charset="0"/>
                <a:cs typeface="Consolas" pitchFamily="49" charset="0"/>
              </a:rPr>
              <a:t>             (rest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a:t>
            </a:r>
          </a:p>
          <a:p>
            <a:pPr>
              <a:buNone/>
            </a:pPr>
            <a:endParaRPr lang="en-US" sz="2400" b="1" dirty="0" smtClean="0">
              <a:latin typeface="Courier New" pitchFamily="49" charset="0"/>
              <a:cs typeface="Courier New" pitchFamily="49" charset="0"/>
            </a:endParaRPr>
          </a:p>
          <a:p>
            <a:pPr>
              <a:buNone/>
            </a:pPr>
            <a:endParaRPr lang="en-US" sz="24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11</a:t>
            </a:fld>
            <a:endParaRPr lang="en-US"/>
          </a:p>
        </p:txBody>
      </p:sp>
      <p:sp>
        <p:nvSpPr>
          <p:cNvPr id="5" name="Rectangle 4"/>
          <p:cNvSpPr/>
          <p:nvPr/>
        </p:nvSpPr>
        <p:spPr>
          <a:xfrm>
            <a:off x="2286000" y="5029200"/>
            <a:ext cx="5105400" cy="762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You should be able to guess where this is going...</a:t>
            </a:r>
            <a:endParaRPr lang="en-US" b="1" dirty="0" smtClean="0">
              <a:solidFill>
                <a:schemeClr val="tx1"/>
              </a:solidFill>
            </a:endParaRPr>
          </a:p>
        </p:txBody>
      </p:sp>
    </p:spTree>
    <p:extLst>
      <p:ext uri="{BB962C8B-B14F-4D97-AF65-F5344CB8AC3E}">
        <p14:creationId xmlns:p14="http://schemas.microsoft.com/office/powerpoint/2010/main" val="4104476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generalize!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cs typeface="Consolas" pitchFamily="49" charset="0"/>
              </a:rPr>
              <a:t>Add an extra parameter for the starting point of the numbering.</a:t>
            </a:r>
          </a:p>
          <a:p>
            <a:pPr marL="0" indent="0">
              <a:buNone/>
            </a:pPr>
            <a:endParaRPr lang="en-US" b="1" dirty="0">
              <a:latin typeface="Consolas" pitchFamily="49" charset="0"/>
              <a:cs typeface="Consolas" pitchFamily="49" charset="0"/>
            </a:endParaRPr>
          </a:p>
          <a:p>
            <a:pPr marL="0" indent="0">
              <a:buNone/>
            </a:pPr>
            <a:r>
              <a:rPr lang="en-US" sz="2000" b="1" dirty="0" smtClean="0">
                <a:latin typeface="Consolas" pitchFamily="49" charset="0"/>
                <a:cs typeface="Consolas" pitchFamily="49" charset="0"/>
              </a:rPr>
              <a:t>;; </a:t>
            </a:r>
            <a:r>
              <a:rPr lang="en-US" sz="2000" b="1" dirty="0">
                <a:latin typeface="Consolas" pitchFamily="49" charset="0"/>
                <a:cs typeface="Consolas" pitchFamily="49" charset="0"/>
              </a:rPr>
              <a:t>number-list-from : </a:t>
            </a:r>
            <a:r>
              <a:rPr lang="en-US" sz="2000" b="1" dirty="0" err="1" smtClean="0">
                <a:latin typeface="Consolas" pitchFamily="49" charset="0"/>
                <a:cs typeface="Consolas" pitchFamily="49" charset="0"/>
              </a:rPr>
              <a:t>ListOfX</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NonNegInt</a:t>
            </a:r>
            <a:r>
              <a:rPr lang="en-US" sz="2000" b="1" dirty="0" smtClean="0">
                <a:latin typeface="Consolas" pitchFamily="49" charset="0"/>
                <a:cs typeface="Consolas" pitchFamily="49" charset="0"/>
              </a:rPr>
              <a:t>-</a:t>
            </a:r>
            <a:r>
              <a:rPr lang="en-US" sz="2000" b="1" dirty="0" smtClean="0">
                <a:latin typeface="Consolas" pitchFamily="49" charset="0"/>
                <a:cs typeface="Consolas" pitchFamily="49" charset="0"/>
              </a:rPr>
              <a:t>&gt; </a:t>
            </a:r>
            <a:r>
              <a:rPr lang="en-US" sz="2000" b="1" dirty="0" err="1" smtClean="0">
                <a:latin typeface="Consolas" pitchFamily="49" charset="0"/>
                <a:cs typeface="Consolas" pitchFamily="49" charset="0"/>
              </a:rPr>
              <a:t>NumberedListOfX</a:t>
            </a:r>
            <a:endParaRPr lang="en-US" sz="2000" b="1" dirty="0">
              <a:latin typeface="Consolas" pitchFamily="49" charset="0"/>
              <a:cs typeface="Consolas" pitchFamily="49" charset="0"/>
            </a:endParaRPr>
          </a:p>
          <a:p>
            <a:pPr marL="0" indent="0">
              <a:buNone/>
            </a:pPr>
            <a:r>
              <a:rPr lang="en-US" sz="2000" b="1" dirty="0">
                <a:latin typeface="Consolas" pitchFamily="49" charset="0"/>
                <a:cs typeface="Consolas" pitchFamily="49" charset="0"/>
              </a:rPr>
              <a:t>;; </a:t>
            </a:r>
            <a:r>
              <a:rPr lang="en-US" sz="2000" b="1" dirty="0" smtClean="0">
                <a:latin typeface="Consolas" pitchFamily="49" charset="0"/>
                <a:cs typeface="Consolas" pitchFamily="49" charset="0"/>
              </a:rPr>
              <a:t>RETURNS: </a:t>
            </a:r>
            <a:r>
              <a:rPr lang="en-US" sz="2000" b="1" dirty="0">
                <a:latin typeface="Consolas" pitchFamily="49" charset="0"/>
                <a:cs typeface="Consolas" pitchFamily="49" charset="0"/>
              </a:rPr>
              <a:t>a list with same elements as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but </a:t>
            </a:r>
            <a:endParaRPr lang="en-US" sz="2000" b="1" dirty="0" smtClean="0">
              <a:latin typeface="Consolas" pitchFamily="49" charset="0"/>
              <a:cs typeface="Consolas" pitchFamily="49" charset="0"/>
            </a:endParaRPr>
          </a:p>
          <a:p>
            <a:pPr marL="0" indent="0">
              <a:buNone/>
            </a:pPr>
            <a:r>
              <a:rPr lang="en-US" sz="2000" b="1" dirty="0" smtClean="0">
                <a:latin typeface="Consolas" pitchFamily="49" charset="0"/>
                <a:cs typeface="Consolas" pitchFamily="49" charset="0"/>
              </a:rPr>
              <a:t>;;  numbered </a:t>
            </a:r>
            <a:r>
              <a:rPr lang="en-US" sz="2000" b="1" dirty="0">
                <a:latin typeface="Consolas" pitchFamily="49" charset="0"/>
                <a:cs typeface="Consolas" pitchFamily="49" charset="0"/>
              </a:rPr>
              <a:t>starting at n.</a:t>
            </a:r>
          </a:p>
          <a:p>
            <a:pPr marL="0" indent="0">
              <a:buNone/>
            </a:pPr>
            <a:r>
              <a:rPr lang="en-US" sz="2000" b="1" dirty="0">
                <a:latin typeface="Consolas" pitchFamily="49" charset="0"/>
                <a:cs typeface="Consolas" pitchFamily="49" charset="0"/>
              </a:rPr>
              <a:t>;; EXAMPLE: (number-list-from </a:t>
            </a:r>
            <a:r>
              <a:rPr lang="en-US" sz="2000" b="1" dirty="0" smtClean="0">
                <a:latin typeface="Consolas" pitchFamily="49" charset="0"/>
                <a:cs typeface="Consolas" pitchFamily="49" charset="0"/>
              </a:rPr>
              <a:t>(</a:t>
            </a:r>
            <a:r>
              <a:rPr lang="en-US" sz="2000" b="1" dirty="0">
                <a:latin typeface="Consolas" pitchFamily="49" charset="0"/>
                <a:cs typeface="Consolas" pitchFamily="49" charset="0"/>
              </a:rPr>
              <a:t>list 88 77</a:t>
            </a:r>
            <a:r>
              <a:rPr lang="en-US" sz="2000" b="1" dirty="0" smtClean="0">
                <a:latin typeface="Consolas" pitchFamily="49" charset="0"/>
                <a:cs typeface="Consolas" pitchFamily="49" charset="0"/>
              </a:rPr>
              <a:t>) 2) </a:t>
            </a:r>
            <a:endParaRPr lang="en-US" sz="2000" b="1" dirty="0">
              <a:latin typeface="Consolas" pitchFamily="49" charset="0"/>
              <a:cs typeface="Consolas" pitchFamily="49" charset="0"/>
            </a:endParaRPr>
          </a:p>
          <a:p>
            <a:pPr marL="0" indent="0">
              <a:buNone/>
            </a:pPr>
            <a:r>
              <a:rPr lang="en-US" sz="2000" b="1" dirty="0">
                <a:latin typeface="Consolas" pitchFamily="49" charset="0"/>
                <a:cs typeface="Consolas" pitchFamily="49" charset="0"/>
              </a:rPr>
              <a:t>;;          = (list (list 2 88) (list 3 77</a:t>
            </a:r>
            <a:r>
              <a:rPr lang="en-US" sz="2000" b="1" dirty="0" smtClean="0">
                <a:latin typeface="Consolas" pitchFamily="49" charset="0"/>
                <a:cs typeface="Consolas" pitchFamily="49" charset="0"/>
              </a:rPr>
              <a:t>))</a:t>
            </a:r>
            <a:endParaRPr lang="en-US" sz="20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12</a:t>
            </a:fld>
            <a:endParaRPr lang="en-US"/>
          </a:p>
        </p:txBody>
      </p:sp>
    </p:spTree>
    <p:extLst>
      <p:ext uri="{BB962C8B-B14F-4D97-AF65-F5344CB8AC3E}">
        <p14:creationId xmlns:p14="http://schemas.microsoft.com/office/powerpoint/2010/main" val="39311786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Now </a:t>
            </a:r>
            <a:r>
              <a:rPr lang="en-US" dirty="0" smtClean="0"/>
              <a:t>the problem is easy</a:t>
            </a:r>
            <a:endParaRPr lang="en-US" dirty="0"/>
          </a:p>
        </p:txBody>
      </p:sp>
      <p:sp>
        <p:nvSpPr>
          <p:cNvPr id="3" name="Content Placeholder 2"/>
          <p:cNvSpPr>
            <a:spLocks noGrp="1"/>
          </p:cNvSpPr>
          <p:nvPr>
            <p:ph idx="1"/>
          </p:nvPr>
        </p:nvSpPr>
        <p:spPr/>
        <p:txBody>
          <a:bodyPr>
            <a:normAutofit fontScale="85000" lnSpcReduction="20000"/>
          </a:bodyPr>
          <a:lstStyle/>
          <a:p>
            <a:pPr marL="0" indent="0">
              <a:spcBef>
                <a:spcPts val="0"/>
              </a:spcBef>
              <a:buNone/>
            </a:pPr>
            <a:r>
              <a:rPr lang="en-US" b="1" dirty="0" smtClean="0">
                <a:latin typeface="Consolas" pitchFamily="49" charset="0"/>
                <a:cs typeface="Consolas" pitchFamily="49" charset="0"/>
              </a:rPr>
              <a:t>;; </a:t>
            </a:r>
            <a:r>
              <a:rPr lang="en-US" b="1" dirty="0">
                <a:latin typeface="Consolas" pitchFamily="49" charset="0"/>
                <a:cs typeface="Consolas" pitchFamily="49" charset="0"/>
              </a:rPr>
              <a:t>STRATEGY</a:t>
            </a:r>
            <a:r>
              <a:rPr lang="en-US" b="1" dirty="0" smtClean="0">
                <a:latin typeface="Consolas" pitchFamily="49" charset="0"/>
                <a:cs typeface="Consolas" pitchFamily="49" charset="0"/>
              </a:rPr>
              <a:t>: Use template for </a:t>
            </a:r>
            <a:r>
              <a:rPr lang="en-US" b="1" dirty="0" err="1" smtClean="0">
                <a:latin typeface="Consolas" pitchFamily="49" charset="0"/>
                <a:cs typeface="Consolas" pitchFamily="49" charset="0"/>
              </a:rPr>
              <a:t>ListOfX</a:t>
            </a:r>
            <a:r>
              <a:rPr lang="en-US" b="1" dirty="0" smtClean="0">
                <a:latin typeface="Consolas" pitchFamily="49" charset="0"/>
                <a:cs typeface="Consolas" pitchFamily="49" charset="0"/>
              </a:rPr>
              <a:t> </a:t>
            </a:r>
          </a:p>
          <a:p>
            <a:pPr marL="0" indent="0">
              <a:spcBef>
                <a:spcPts val="0"/>
              </a:spcBef>
              <a:buNone/>
            </a:pPr>
            <a:r>
              <a:rPr lang="en-US" b="1" dirty="0" smtClean="0">
                <a:latin typeface="Consolas" pitchFamily="49" charset="0"/>
                <a:cs typeface="Consolas" pitchFamily="49" charset="0"/>
              </a:rPr>
              <a:t>;;  on </a:t>
            </a:r>
            <a:r>
              <a:rPr lang="en-US" b="1" dirty="0" err="1" smtClean="0">
                <a:latin typeface="Consolas" pitchFamily="49" charset="0"/>
                <a:cs typeface="Consolas" pitchFamily="49" charset="0"/>
              </a:rPr>
              <a:t>lst</a:t>
            </a:r>
            <a:endParaRPr lang="en-US" b="1" dirty="0" smtClean="0">
              <a:latin typeface="Consolas" pitchFamily="49" charset="0"/>
              <a:cs typeface="Consolas" pitchFamily="49" charset="0"/>
            </a:endParaRPr>
          </a:p>
          <a:p>
            <a:pPr marL="0" indent="0">
              <a:buNone/>
            </a:pPr>
            <a:r>
              <a:rPr lang="en-US" b="1" dirty="0" smtClean="0">
                <a:latin typeface="Consolas" pitchFamily="49" charset="0"/>
                <a:cs typeface="Consolas" pitchFamily="49" charset="0"/>
              </a:rPr>
              <a:t>(</a:t>
            </a:r>
            <a:r>
              <a:rPr lang="en-US" b="1" dirty="0">
                <a:latin typeface="Consolas" pitchFamily="49" charset="0"/>
                <a:cs typeface="Consolas" pitchFamily="49" charset="0"/>
              </a:rPr>
              <a:t>define (number-list-from </a:t>
            </a:r>
            <a:r>
              <a:rPr lang="en-US" b="1" dirty="0" err="1">
                <a:latin typeface="Consolas" pitchFamily="49" charset="0"/>
                <a:cs typeface="Consolas" pitchFamily="49" charset="0"/>
              </a:rPr>
              <a:t>lst</a:t>
            </a:r>
            <a:r>
              <a:rPr lang="en-US" b="1" dirty="0">
                <a:latin typeface="Consolas" pitchFamily="49" charset="0"/>
                <a:cs typeface="Consolas" pitchFamily="49" charset="0"/>
              </a:rPr>
              <a:t> n)</a:t>
            </a:r>
          </a:p>
          <a:p>
            <a:pPr marL="0" indent="0">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marL="0" indent="0">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lst</a:t>
            </a:r>
            <a:r>
              <a:rPr lang="en-US" b="1" dirty="0">
                <a:latin typeface="Consolas" pitchFamily="49" charset="0"/>
                <a:cs typeface="Consolas" pitchFamily="49" charset="0"/>
              </a:rPr>
              <a:t>) empty]</a:t>
            </a:r>
          </a:p>
          <a:p>
            <a:pPr marL="0" indent="0">
              <a:buNone/>
            </a:pPr>
            <a:r>
              <a:rPr lang="en-US" b="1" dirty="0">
                <a:latin typeface="Consolas" pitchFamily="49" charset="0"/>
                <a:cs typeface="Consolas" pitchFamily="49" charset="0"/>
              </a:rPr>
              <a:t>    [else</a:t>
            </a:r>
          </a:p>
          <a:p>
            <a:pPr marL="0" indent="0">
              <a:buNone/>
            </a:pPr>
            <a:r>
              <a:rPr lang="en-US" b="1" dirty="0">
                <a:latin typeface="Consolas" pitchFamily="49" charset="0"/>
                <a:cs typeface="Consolas" pitchFamily="49" charset="0"/>
              </a:rPr>
              <a:t>      (cons</a:t>
            </a:r>
          </a:p>
          <a:p>
            <a:pPr marL="0" indent="0">
              <a:buNone/>
            </a:pPr>
            <a:r>
              <a:rPr lang="en-US" b="1" dirty="0">
                <a:latin typeface="Consolas" pitchFamily="49" charset="0"/>
                <a:cs typeface="Consolas" pitchFamily="49" charset="0"/>
              </a:rPr>
              <a:t>        (list n (first </a:t>
            </a:r>
            <a:r>
              <a:rPr lang="en-US" b="1" dirty="0" err="1">
                <a:latin typeface="Consolas" pitchFamily="49" charset="0"/>
                <a:cs typeface="Consolas" pitchFamily="49" charset="0"/>
              </a:rPr>
              <a:t>lst</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(number-list-from</a:t>
            </a:r>
          </a:p>
          <a:p>
            <a:pPr marL="0" indent="0">
              <a:buNone/>
            </a:pPr>
            <a:r>
              <a:rPr lang="en-US" b="1" dirty="0">
                <a:latin typeface="Consolas" pitchFamily="49" charset="0"/>
                <a:cs typeface="Consolas" pitchFamily="49" charset="0"/>
              </a:rPr>
              <a:t>          (rest </a:t>
            </a:r>
            <a:r>
              <a:rPr lang="en-US" b="1" dirty="0" err="1">
                <a:latin typeface="Consolas" pitchFamily="49" charset="0"/>
                <a:cs typeface="Consolas" pitchFamily="49" charset="0"/>
              </a:rPr>
              <a:t>lst</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 n 1)))]))</a:t>
            </a:r>
          </a:p>
        </p:txBody>
      </p:sp>
      <p:sp>
        <p:nvSpPr>
          <p:cNvPr id="4" name="Slide Number Placeholder 3"/>
          <p:cNvSpPr>
            <a:spLocks noGrp="1"/>
          </p:cNvSpPr>
          <p:nvPr>
            <p:ph type="sldNum" sz="quarter" idx="12"/>
          </p:nvPr>
        </p:nvSpPr>
        <p:spPr/>
        <p:txBody>
          <a:bodyPr/>
          <a:lstStyle/>
          <a:p>
            <a:fld id="{E4A74525-021D-496D-B39D-9668564A137C}" type="slidenum">
              <a:rPr lang="en-US" smtClean="0"/>
              <a:t>13</a:t>
            </a:fld>
            <a:endParaRPr lang="en-US"/>
          </a:p>
        </p:txBody>
      </p:sp>
    </p:spTree>
    <p:extLst>
      <p:ext uri="{BB962C8B-B14F-4D97-AF65-F5344CB8AC3E}">
        <p14:creationId xmlns:p14="http://schemas.microsoft.com/office/powerpoint/2010/main" val="33912180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And we can recover the original</a:t>
            </a:r>
            <a:endParaRPr lang="en-US" dirty="0"/>
          </a:p>
        </p:txBody>
      </p:sp>
      <p:sp>
        <p:nvSpPr>
          <p:cNvPr id="3" name="Content Placeholder 2"/>
          <p:cNvSpPr>
            <a:spLocks noGrp="1"/>
          </p:cNvSpPr>
          <p:nvPr>
            <p:ph idx="1"/>
          </p:nvPr>
        </p:nvSpPr>
        <p:spPr>
          <a:xfrm>
            <a:off x="457200" y="1600200"/>
            <a:ext cx="8229600" cy="4525963"/>
          </a:xfrm>
        </p:spPr>
        <p:txBody>
          <a:bodyPr/>
          <a:lstStyle/>
          <a:p>
            <a:pPr marL="0" indent="0">
              <a:spcBef>
                <a:spcPts val="0"/>
              </a:spcBef>
              <a:buNone/>
            </a:pPr>
            <a:r>
              <a:rPr lang="en-US" b="1" dirty="0" smtClean="0">
                <a:latin typeface="Consolas" pitchFamily="49" charset="0"/>
                <a:cs typeface="Consolas" pitchFamily="49" charset="0"/>
              </a:rPr>
              <a:t>;; STRATEGY: </a:t>
            </a:r>
            <a:endParaRPr lang="en-US" b="1" dirty="0" smtClean="0">
              <a:latin typeface="Consolas" pitchFamily="49" charset="0"/>
              <a:cs typeface="Consolas" pitchFamily="49" charset="0"/>
            </a:endParaRPr>
          </a:p>
          <a:p>
            <a:pPr marL="0" indent="0">
              <a:spcBef>
                <a:spcPts val="0"/>
              </a:spcBef>
              <a:buNone/>
            </a:pPr>
            <a:r>
              <a:rPr lang="en-US" b="1" dirty="0" smtClean="0">
                <a:latin typeface="Consolas" pitchFamily="49" charset="0"/>
                <a:cs typeface="Consolas" pitchFamily="49" charset="0"/>
              </a:rPr>
              <a:t>;; </a:t>
            </a:r>
            <a:r>
              <a:rPr lang="en-US" b="1" dirty="0" smtClean="0">
                <a:latin typeface="Consolas" pitchFamily="49" charset="0"/>
                <a:cs typeface="Consolas" pitchFamily="49" charset="0"/>
              </a:rPr>
              <a:t>Call </a:t>
            </a:r>
            <a:r>
              <a:rPr lang="en-US" b="1" dirty="0" smtClean="0">
                <a:latin typeface="Consolas" pitchFamily="49" charset="0"/>
                <a:cs typeface="Consolas" pitchFamily="49" charset="0"/>
              </a:rPr>
              <a:t>a </a:t>
            </a:r>
            <a:r>
              <a:rPr lang="en-US" b="1" dirty="0" smtClean="0">
                <a:latin typeface="Consolas" pitchFamily="49" charset="0"/>
                <a:cs typeface="Consolas" pitchFamily="49" charset="0"/>
              </a:rPr>
              <a:t>more general function</a:t>
            </a:r>
          </a:p>
          <a:p>
            <a:pPr marL="0" indent="0">
              <a:spcBef>
                <a:spcPts val="0"/>
              </a:spcBef>
              <a:buNone/>
            </a:pPr>
            <a:endParaRPr lang="en-US" b="1" dirty="0" smtClean="0">
              <a:latin typeface="Consolas" pitchFamily="49" charset="0"/>
              <a:cs typeface="Consolas" pitchFamily="49" charset="0"/>
            </a:endParaRPr>
          </a:p>
          <a:p>
            <a:pPr marL="0" indent="0">
              <a:buNone/>
            </a:pPr>
            <a:r>
              <a:rPr lang="en-US" b="1" dirty="0" smtClean="0">
                <a:latin typeface="Consolas" pitchFamily="49" charset="0"/>
                <a:cs typeface="Consolas" pitchFamily="49" charset="0"/>
              </a:rPr>
              <a:t>(define (number-list </a:t>
            </a:r>
            <a:r>
              <a:rPr lang="en-US" b="1" dirty="0" err="1" smtClean="0">
                <a:latin typeface="Consolas" pitchFamily="49" charset="0"/>
                <a:cs typeface="Consolas" pitchFamily="49" charset="0"/>
              </a:rPr>
              <a:t>lst</a:t>
            </a:r>
            <a:r>
              <a:rPr lang="en-US" b="1" dirty="0" smtClean="0">
                <a:latin typeface="Consolas" pitchFamily="49" charset="0"/>
                <a:cs typeface="Consolas" pitchFamily="49" charset="0"/>
              </a:rPr>
              <a:t>)</a:t>
            </a:r>
          </a:p>
          <a:p>
            <a:pPr marL="0" indent="0">
              <a:buNone/>
            </a:pPr>
            <a:r>
              <a:rPr lang="en-US" b="1" dirty="0">
                <a:latin typeface="Consolas" pitchFamily="49" charset="0"/>
                <a:cs typeface="Consolas" pitchFamily="49" charset="0"/>
              </a:rPr>
              <a:t> </a:t>
            </a:r>
            <a:r>
              <a:rPr lang="en-US" b="1" dirty="0" smtClean="0">
                <a:latin typeface="Consolas" pitchFamily="49" charset="0"/>
                <a:cs typeface="Consolas" pitchFamily="49" charset="0"/>
              </a:rPr>
              <a:t> (number-list-from </a:t>
            </a:r>
            <a:r>
              <a:rPr lang="en-US" b="1" dirty="0" err="1" smtClean="0">
                <a:latin typeface="Consolas" pitchFamily="49" charset="0"/>
                <a:cs typeface="Consolas" pitchFamily="49" charset="0"/>
              </a:rPr>
              <a:t>lst</a:t>
            </a:r>
            <a:r>
              <a:rPr lang="en-US" b="1" dirty="0" smtClean="0">
                <a:latin typeface="Consolas" pitchFamily="49" charset="0"/>
                <a:cs typeface="Consolas" pitchFamily="49" charset="0"/>
              </a:rPr>
              <a:t> 1))</a:t>
            </a: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14</a:t>
            </a:fld>
            <a:endParaRPr lang="en-US"/>
          </a:p>
        </p:txBody>
      </p:sp>
    </p:spTree>
    <p:extLst>
      <p:ext uri="{BB962C8B-B14F-4D97-AF65-F5344CB8AC3E}">
        <p14:creationId xmlns:p14="http://schemas.microsoft.com/office/powerpoint/2010/main" val="29549758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Let’s look again at number-elements</a:t>
            </a:r>
            <a:endParaRPr lang="en-US" dirty="0"/>
          </a:p>
        </p:txBody>
      </p:sp>
      <p:sp>
        <p:nvSpPr>
          <p:cNvPr id="3" name="Content Placeholder 2"/>
          <p:cNvSpPr>
            <a:spLocks noGrp="1"/>
          </p:cNvSpPr>
          <p:nvPr>
            <p:ph idx="1"/>
          </p:nvPr>
        </p:nvSpPr>
        <p:spPr/>
        <p:txBody>
          <a:bodyPr/>
          <a:lstStyle/>
          <a:p>
            <a:r>
              <a:rPr lang="en-US" dirty="0" smtClean="0"/>
              <a:t>Let's look at </a:t>
            </a:r>
            <a:r>
              <a:rPr lang="en-US" b="1" dirty="0" smtClean="0"/>
              <a:t>number-elements</a:t>
            </a:r>
            <a:r>
              <a:rPr lang="en-US" dirty="0" smtClean="0"/>
              <a:t> again, in a different </a:t>
            </a:r>
            <a:r>
              <a:rPr lang="en-US" dirty="0" smtClean="0"/>
              <a:t>way that may give us some more insight.</a:t>
            </a:r>
            <a:endParaRPr lang="en-US" dirty="0"/>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2283774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watch this work</a:t>
            </a:r>
            <a:endParaRPr lang="en-US" dirty="0"/>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pPr marL="0" indent="0">
              <a:buNone/>
            </a:pPr>
            <a:r>
              <a:rPr lang="en-US" b="1" dirty="0">
                <a:latin typeface="Consolas" pitchFamily="49" charset="0"/>
                <a:cs typeface="Consolas" pitchFamily="49" charset="0"/>
              </a:rPr>
              <a:t>(number-list (list 11 22 33))</a:t>
            </a:r>
          </a:p>
          <a:p>
            <a:pPr marL="0" indent="0">
              <a:buNone/>
            </a:pPr>
            <a:r>
              <a:rPr lang="en-US" b="1" dirty="0">
                <a:latin typeface="Consolas" pitchFamily="49" charset="0"/>
                <a:cs typeface="Consolas" pitchFamily="49" charset="0"/>
              </a:rPr>
              <a:t>= (number-list-from </a:t>
            </a:r>
            <a:r>
              <a:rPr lang="en-US" b="1" dirty="0">
                <a:solidFill>
                  <a:srgbClr val="FF0000"/>
                </a:solidFill>
                <a:latin typeface="Consolas" pitchFamily="49" charset="0"/>
                <a:cs typeface="Consolas" pitchFamily="49" charset="0"/>
              </a:rPr>
              <a:t>(list 11 22 33) 1</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(cons (list 1 11)</a:t>
            </a:r>
          </a:p>
          <a:p>
            <a:pPr marL="0" indent="0">
              <a:buNone/>
            </a:pPr>
            <a:r>
              <a:rPr lang="en-US" b="1" dirty="0">
                <a:latin typeface="Consolas" pitchFamily="49" charset="0"/>
                <a:cs typeface="Consolas" pitchFamily="49" charset="0"/>
              </a:rPr>
              <a:t>    (number-list-from </a:t>
            </a:r>
            <a:r>
              <a:rPr lang="en-US" b="1" dirty="0">
                <a:solidFill>
                  <a:srgbClr val="FF0000"/>
                </a:solidFill>
                <a:latin typeface="Consolas" pitchFamily="49" charset="0"/>
                <a:cs typeface="Consolas" pitchFamily="49" charset="0"/>
              </a:rPr>
              <a:t>(list 22 33) 2</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(cons (list 1 11)</a:t>
            </a:r>
          </a:p>
          <a:p>
            <a:pPr marL="0" indent="0">
              <a:buNone/>
            </a:pPr>
            <a:r>
              <a:rPr lang="en-US" b="1" dirty="0">
                <a:latin typeface="Consolas" pitchFamily="49" charset="0"/>
                <a:cs typeface="Consolas" pitchFamily="49" charset="0"/>
              </a:rPr>
              <a:t>    (cons (list 2 22)</a:t>
            </a:r>
          </a:p>
          <a:p>
            <a:pPr marL="0" indent="0">
              <a:buNone/>
            </a:pPr>
            <a:r>
              <a:rPr lang="en-US" b="1" dirty="0">
                <a:latin typeface="Consolas" pitchFamily="49" charset="0"/>
                <a:cs typeface="Consolas" pitchFamily="49" charset="0"/>
              </a:rPr>
              <a:t>      (number-list-from </a:t>
            </a:r>
            <a:r>
              <a:rPr lang="en-US" b="1" dirty="0">
                <a:solidFill>
                  <a:srgbClr val="FF0000"/>
                </a:solidFill>
                <a:latin typeface="Consolas" pitchFamily="49" charset="0"/>
                <a:cs typeface="Consolas" pitchFamily="49" charset="0"/>
              </a:rPr>
              <a:t>(list 33) 3</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(cons (list 1 11)</a:t>
            </a:r>
          </a:p>
          <a:p>
            <a:pPr marL="0" indent="0">
              <a:buNone/>
            </a:pPr>
            <a:r>
              <a:rPr lang="en-US" b="1" dirty="0">
                <a:latin typeface="Consolas" pitchFamily="49" charset="0"/>
                <a:cs typeface="Consolas" pitchFamily="49" charset="0"/>
              </a:rPr>
              <a:t>    (cons (list 2 22)</a:t>
            </a:r>
          </a:p>
          <a:p>
            <a:pPr marL="0" indent="0">
              <a:buNone/>
            </a:pPr>
            <a:r>
              <a:rPr lang="en-US" b="1" dirty="0">
                <a:latin typeface="Consolas" pitchFamily="49" charset="0"/>
                <a:cs typeface="Consolas" pitchFamily="49" charset="0"/>
              </a:rPr>
              <a:t>      (cons (list 3 33)</a:t>
            </a:r>
          </a:p>
          <a:p>
            <a:pPr marL="0" indent="0">
              <a:buNone/>
            </a:pPr>
            <a:r>
              <a:rPr lang="en-US" b="1" dirty="0">
                <a:latin typeface="Consolas" pitchFamily="49" charset="0"/>
                <a:cs typeface="Consolas" pitchFamily="49" charset="0"/>
              </a:rPr>
              <a:t>        (number-list-from </a:t>
            </a:r>
            <a:r>
              <a:rPr lang="en-US" b="1" dirty="0">
                <a:solidFill>
                  <a:srgbClr val="FF0000"/>
                </a:solidFill>
                <a:latin typeface="Consolas" pitchFamily="49" charset="0"/>
                <a:cs typeface="Consolas" pitchFamily="49" charset="0"/>
              </a:rPr>
              <a:t>empty 4</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(cons (list 1 11)</a:t>
            </a:r>
          </a:p>
          <a:p>
            <a:pPr marL="0" indent="0">
              <a:buNone/>
            </a:pPr>
            <a:r>
              <a:rPr lang="en-US" b="1" dirty="0">
                <a:latin typeface="Consolas" pitchFamily="49" charset="0"/>
                <a:cs typeface="Consolas" pitchFamily="49" charset="0"/>
              </a:rPr>
              <a:t>    (cons (list 2 22)</a:t>
            </a:r>
          </a:p>
          <a:p>
            <a:pPr marL="0" indent="0">
              <a:buNone/>
            </a:pPr>
            <a:r>
              <a:rPr lang="en-US" b="1" dirty="0">
                <a:latin typeface="Consolas" pitchFamily="49" charset="0"/>
                <a:cs typeface="Consolas" pitchFamily="49" charset="0"/>
              </a:rPr>
              <a:t>      (cons (list 3 33)</a:t>
            </a:r>
          </a:p>
          <a:p>
            <a:pPr marL="0" indent="0">
              <a:buNone/>
            </a:pPr>
            <a:r>
              <a:rPr lang="en-US" b="1" dirty="0">
                <a:latin typeface="Consolas" pitchFamily="49" charset="0"/>
                <a:cs typeface="Consolas" pitchFamily="49" charset="0"/>
              </a:rPr>
              <a:t>        empty)))</a:t>
            </a: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16</a:t>
            </a:fld>
            <a:endParaRPr lang="en-US">
              <a:solidFill>
                <a:prstClr val="black">
                  <a:tint val="75000"/>
                </a:prstClr>
              </a:solidFill>
            </a:endParaRPr>
          </a:p>
        </p:txBody>
      </p:sp>
      <p:sp>
        <p:nvSpPr>
          <p:cNvPr id="5" name="Rectangle 4"/>
          <p:cNvSpPr/>
          <p:nvPr/>
        </p:nvSpPr>
        <p:spPr>
          <a:xfrm>
            <a:off x="6477000" y="2438400"/>
            <a:ext cx="2703576" cy="4191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Here's an example of </a:t>
            </a:r>
            <a:r>
              <a:rPr lang="en-US" b="1" dirty="0">
                <a:solidFill>
                  <a:schemeClr val="tx1"/>
                </a:solidFill>
              </a:rPr>
              <a:t>number-list</a:t>
            </a:r>
            <a:r>
              <a:rPr lang="en-US" dirty="0">
                <a:solidFill>
                  <a:schemeClr val="tx1"/>
                </a:solidFill>
              </a:rPr>
              <a:t> in action.  In each call of </a:t>
            </a:r>
            <a:r>
              <a:rPr lang="en-US" b="1" dirty="0">
                <a:solidFill>
                  <a:schemeClr val="tx1"/>
                </a:solidFill>
              </a:rPr>
              <a:t>number-list-from</a:t>
            </a:r>
            <a:r>
              <a:rPr lang="en-US" dirty="0">
                <a:solidFill>
                  <a:schemeClr val="tx1"/>
                </a:solidFill>
              </a:rPr>
              <a:t>, I've marked the arguments in red.  What do you notice about the first argument of each call?  What do you notice about the second argument of each call?  What is the relationship between the arguments of each call and the original list, </a:t>
            </a:r>
            <a:r>
              <a:rPr lang="en-US" b="1" dirty="0">
                <a:solidFill>
                  <a:schemeClr val="tx1"/>
                </a:solidFill>
              </a:rPr>
              <a:t>(list 11 22 33)</a:t>
            </a:r>
            <a:r>
              <a:rPr lang="en-US" dirty="0">
                <a:solidFill>
                  <a:schemeClr val="tx1"/>
                </a:solidFill>
              </a:rPr>
              <a:t> </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27674745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What's going on here?</a:t>
            </a:r>
            <a:endParaRPr lang="en-US" dirty="0"/>
          </a:p>
        </p:txBody>
      </p:sp>
      <p:sp>
        <p:nvSpPr>
          <p:cNvPr id="5" name="Content Placeholder 4"/>
          <p:cNvSpPr>
            <a:spLocks noGrp="1"/>
          </p:cNvSpPr>
          <p:nvPr>
            <p:ph idx="1"/>
          </p:nvPr>
        </p:nvSpPr>
        <p:spPr/>
        <p:txBody>
          <a:bodyPr/>
          <a:lstStyle/>
          <a:p>
            <a:r>
              <a:rPr lang="en-US" b="1" dirty="0" smtClean="0">
                <a:latin typeface="Consolas" pitchFamily="49" charset="0"/>
                <a:cs typeface="Consolas" pitchFamily="49" charset="0"/>
              </a:rPr>
              <a:t>(</a:t>
            </a:r>
            <a:r>
              <a:rPr lang="en-US" b="1" dirty="0">
                <a:latin typeface="Consolas" pitchFamily="49" charset="0"/>
                <a:cs typeface="Consolas" pitchFamily="49" charset="0"/>
              </a:rPr>
              <a:t>number-list-from </a:t>
            </a:r>
            <a:r>
              <a:rPr lang="en-US" b="1" dirty="0" err="1">
                <a:latin typeface="Consolas" pitchFamily="49" charset="0"/>
                <a:cs typeface="Consolas" pitchFamily="49" charset="0"/>
              </a:rPr>
              <a:t>lst</a:t>
            </a:r>
            <a:r>
              <a:rPr lang="en-US" b="1" dirty="0">
                <a:latin typeface="Consolas" pitchFamily="49" charset="0"/>
                <a:cs typeface="Consolas" pitchFamily="49" charset="0"/>
              </a:rPr>
              <a:t> n) </a:t>
            </a:r>
            <a:r>
              <a:rPr lang="en-US" dirty="0"/>
              <a:t>is called on the </a:t>
            </a:r>
            <a:r>
              <a:rPr lang="en-US" b="1" dirty="0">
                <a:latin typeface="Consolas" pitchFamily="49" charset="0"/>
                <a:cs typeface="Consolas" pitchFamily="49" charset="0"/>
              </a:rPr>
              <a:t>n</a:t>
            </a:r>
            <a:r>
              <a:rPr lang="en-US" dirty="0"/>
              <a:t>-</a:t>
            </a:r>
            <a:r>
              <a:rPr lang="en-US" dirty="0" err="1"/>
              <a:t>th</a:t>
            </a:r>
            <a:r>
              <a:rPr lang="en-US" dirty="0"/>
              <a:t> </a:t>
            </a:r>
            <a:r>
              <a:rPr lang="en-US" dirty="0" err="1" smtClean="0"/>
              <a:t>sublist</a:t>
            </a:r>
            <a:r>
              <a:rPr lang="en-US" dirty="0" smtClean="0"/>
              <a:t> of </a:t>
            </a:r>
            <a:r>
              <a:rPr lang="en-US" dirty="0"/>
              <a:t>the original</a:t>
            </a:r>
            <a:r>
              <a:rPr lang="en-US" dirty="0" smtClean="0"/>
              <a:t>.</a:t>
            </a:r>
            <a:endParaRPr lang="en-US" dirty="0"/>
          </a:p>
          <a:p>
            <a:r>
              <a:rPr lang="en-US" dirty="0"/>
              <a:t>So </a:t>
            </a:r>
            <a:r>
              <a:rPr lang="en-US" b="1" dirty="0">
                <a:latin typeface="Consolas" pitchFamily="49" charset="0"/>
                <a:cs typeface="Consolas" pitchFamily="49" charset="0"/>
              </a:rPr>
              <a:t>n</a:t>
            </a:r>
            <a:r>
              <a:rPr lang="en-US" dirty="0"/>
              <a:t> </a:t>
            </a:r>
            <a:r>
              <a:rPr lang="en-US" dirty="0" smtClean="0"/>
              <a:t>is </a:t>
            </a:r>
            <a:r>
              <a:rPr lang="en-US" dirty="0"/>
              <a:t>the </a:t>
            </a:r>
            <a:r>
              <a:rPr lang="en-US" dirty="0" smtClean="0"/>
              <a:t>number of elements in </a:t>
            </a:r>
            <a:r>
              <a:rPr lang="en-US" dirty="0"/>
              <a:t>the </a:t>
            </a:r>
            <a:r>
              <a:rPr lang="en-US" dirty="0" smtClean="0"/>
              <a:t>original</a:t>
            </a:r>
            <a:r>
              <a:rPr lang="en-US" dirty="0"/>
              <a:t> </a:t>
            </a:r>
            <a:r>
              <a:rPr lang="en-US" dirty="0" smtClean="0"/>
              <a:t>that are above </a:t>
            </a:r>
            <a:r>
              <a:rPr lang="en-US" b="1" dirty="0" err="1" smtClean="0">
                <a:latin typeface="Consolas" pitchFamily="49" charset="0"/>
                <a:cs typeface="Consolas" pitchFamily="49" charset="0"/>
              </a:rPr>
              <a:t>lst</a:t>
            </a:r>
            <a:endParaRPr lang="en-US" b="1" dirty="0" smtClean="0">
              <a:latin typeface="Consolas" pitchFamily="49" charset="0"/>
              <a:cs typeface="Consolas" pitchFamily="49" charset="0"/>
            </a:endParaRPr>
          </a:p>
          <a:p>
            <a:r>
              <a:rPr lang="en-US" dirty="0" smtClean="0">
                <a:cs typeface="Consolas" pitchFamily="49" charset="0"/>
              </a:rPr>
              <a:t>This is deep knowledge about this function, which we need to capture and document if we are going to explain this code to anybody</a:t>
            </a: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17</a:t>
            </a:fld>
            <a:endParaRPr lang="en-US">
              <a:solidFill>
                <a:prstClr val="black">
                  <a:tint val="75000"/>
                </a:prstClr>
              </a:solidFill>
            </a:endParaRPr>
          </a:p>
        </p:txBody>
      </p:sp>
    </p:spTree>
    <p:extLst>
      <p:ext uri="{BB962C8B-B14F-4D97-AF65-F5344CB8AC3E}">
        <p14:creationId xmlns:p14="http://schemas.microsoft.com/office/powerpoint/2010/main" val="5222029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We document this as an </a:t>
            </a:r>
            <a:r>
              <a:rPr lang="en-US" b="1" dirty="0" smtClean="0"/>
              <a:t>invariant</a:t>
            </a:r>
            <a:endParaRPr lang="en-US" b="1" dirty="0"/>
          </a:p>
        </p:txBody>
      </p:sp>
      <p:sp>
        <p:nvSpPr>
          <p:cNvPr id="7" name="Content Placeholder 6"/>
          <p:cNvSpPr>
            <a:spLocks noGrp="1"/>
          </p:cNvSpPr>
          <p:nvPr>
            <p:ph idx="1"/>
          </p:nvPr>
        </p:nvSpPr>
        <p:spPr/>
        <p:txBody>
          <a:bodyPr>
            <a:normAutofit/>
          </a:bodyPr>
          <a:lstStyle/>
          <a:p>
            <a:pPr marL="0" indent="0"/>
            <a:r>
              <a:rPr lang="en-US" sz="2400" dirty="0"/>
              <a:t>;; number-list-from </a:t>
            </a:r>
          </a:p>
          <a:p>
            <a:pPr marL="0" indent="0"/>
            <a:r>
              <a:rPr lang="en-US" sz="2400" dirty="0"/>
              <a:t>;;   : </a:t>
            </a:r>
            <a:r>
              <a:rPr lang="en-US" sz="2400" dirty="0" err="1" smtClean="0"/>
              <a:t>ListOfX</a:t>
            </a:r>
            <a:r>
              <a:rPr lang="en-US" sz="2400" dirty="0" smtClean="0"/>
              <a:t> </a:t>
            </a:r>
            <a:r>
              <a:rPr lang="en-US" sz="2400" dirty="0" err="1" smtClean="0"/>
              <a:t>NonNegInt</a:t>
            </a:r>
            <a:r>
              <a:rPr lang="en-US" sz="2400" dirty="0" smtClean="0"/>
              <a:t>-</a:t>
            </a:r>
            <a:r>
              <a:rPr lang="en-US" sz="2400" dirty="0"/>
              <a:t>&gt; </a:t>
            </a:r>
            <a:r>
              <a:rPr lang="en-US" sz="2400" dirty="0" err="1" smtClean="0"/>
              <a:t>NumberedListOfX</a:t>
            </a:r>
            <a:endParaRPr lang="en-US" sz="2400" dirty="0"/>
          </a:p>
          <a:p>
            <a:r>
              <a:rPr lang="en-US" sz="2400" dirty="0"/>
              <a:t>;; GIVEN: a </a:t>
            </a:r>
            <a:r>
              <a:rPr lang="en-US" sz="2400" dirty="0" err="1"/>
              <a:t>sublist</a:t>
            </a:r>
            <a:r>
              <a:rPr lang="en-US" sz="2400" dirty="0"/>
              <a:t> </a:t>
            </a:r>
            <a:r>
              <a:rPr lang="en-US" sz="2400" dirty="0" err="1"/>
              <a:t>slst</a:t>
            </a:r>
            <a:r>
              <a:rPr lang="en-US" sz="2400" dirty="0"/>
              <a:t> and an integer n</a:t>
            </a:r>
          </a:p>
          <a:p>
            <a:r>
              <a:rPr lang="en-US" sz="2400" dirty="0">
                <a:solidFill>
                  <a:srgbClr val="FF0000"/>
                </a:solidFill>
              </a:rPr>
              <a:t>;; WHERE: </a:t>
            </a:r>
            <a:r>
              <a:rPr lang="en-US" sz="2400" dirty="0" err="1">
                <a:solidFill>
                  <a:srgbClr val="FF0000"/>
                </a:solidFill>
              </a:rPr>
              <a:t>slst</a:t>
            </a:r>
            <a:r>
              <a:rPr lang="en-US" sz="2400" dirty="0">
                <a:solidFill>
                  <a:srgbClr val="FF0000"/>
                </a:solidFill>
              </a:rPr>
              <a:t> is the n-</a:t>
            </a:r>
            <a:r>
              <a:rPr lang="en-US" sz="2400" dirty="0" err="1">
                <a:solidFill>
                  <a:srgbClr val="FF0000"/>
                </a:solidFill>
              </a:rPr>
              <a:t>th</a:t>
            </a:r>
            <a:r>
              <a:rPr lang="en-US" sz="2400" dirty="0">
                <a:solidFill>
                  <a:srgbClr val="FF0000"/>
                </a:solidFill>
              </a:rPr>
              <a:t> </a:t>
            </a:r>
            <a:r>
              <a:rPr lang="en-US" sz="2400" dirty="0" err="1">
                <a:solidFill>
                  <a:srgbClr val="FF0000"/>
                </a:solidFill>
              </a:rPr>
              <a:t>sublist</a:t>
            </a:r>
            <a:r>
              <a:rPr lang="en-US" sz="2400" dirty="0">
                <a:solidFill>
                  <a:srgbClr val="FF0000"/>
                </a:solidFill>
              </a:rPr>
              <a:t> </a:t>
            </a:r>
            <a:endParaRPr lang="en-US" sz="2400" dirty="0" smtClean="0">
              <a:solidFill>
                <a:srgbClr val="FF0000"/>
              </a:solidFill>
            </a:endParaRPr>
          </a:p>
          <a:p>
            <a:r>
              <a:rPr lang="en-US" sz="2400" dirty="0" smtClean="0">
                <a:solidFill>
                  <a:srgbClr val="FF0000"/>
                </a:solidFill>
              </a:rPr>
              <a:t>;;  of </a:t>
            </a:r>
            <a:r>
              <a:rPr lang="en-US" sz="2400" dirty="0">
                <a:solidFill>
                  <a:srgbClr val="FF0000"/>
                </a:solidFill>
              </a:rPr>
              <a:t>some </a:t>
            </a:r>
            <a:r>
              <a:rPr lang="en-US" sz="2400" dirty="0" smtClean="0">
                <a:solidFill>
                  <a:srgbClr val="FF0000"/>
                </a:solidFill>
              </a:rPr>
              <a:t>list lst0</a:t>
            </a:r>
            <a:endParaRPr lang="en-US" sz="2400" dirty="0" smtClean="0"/>
          </a:p>
          <a:p>
            <a:r>
              <a:rPr lang="en-US" sz="2400" dirty="0" smtClean="0"/>
              <a:t>;; RETURNS: &lt;to be filled in&gt;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18</a:t>
            </a:fld>
            <a:endParaRPr lang="en-US"/>
          </a:p>
        </p:txBody>
      </p:sp>
      <p:sp>
        <p:nvSpPr>
          <p:cNvPr id="8" name="Rectangle 7"/>
          <p:cNvSpPr/>
          <p:nvPr/>
        </p:nvSpPr>
        <p:spPr>
          <a:xfrm>
            <a:off x="304800" y="4672614"/>
            <a:ext cx="3124200" cy="1623214"/>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We don't know what that </a:t>
            </a:r>
            <a:r>
              <a:rPr lang="en-US" dirty="0" smtClean="0">
                <a:solidFill>
                  <a:schemeClr val="tx1"/>
                </a:solidFill>
              </a:rPr>
              <a:t>list </a:t>
            </a:r>
            <a:r>
              <a:rPr lang="en-US" b="1" dirty="0" smtClean="0">
                <a:solidFill>
                  <a:schemeClr val="tx1"/>
                </a:solidFill>
              </a:rPr>
              <a:t>lst0</a:t>
            </a:r>
            <a:r>
              <a:rPr lang="en-US" dirty="0" smtClean="0">
                <a:solidFill>
                  <a:schemeClr val="tx1"/>
                </a:solidFill>
              </a:rPr>
              <a:t> </a:t>
            </a:r>
            <a:r>
              <a:rPr lang="en-US" dirty="0">
                <a:solidFill>
                  <a:schemeClr val="tx1"/>
                </a:solidFill>
              </a:rPr>
              <a:t>was; all we know is that we are looking at its </a:t>
            </a:r>
            <a:r>
              <a:rPr lang="en-US" b="1" dirty="0" err="1">
                <a:solidFill>
                  <a:schemeClr val="tx1"/>
                </a:solidFill>
              </a:rPr>
              <a:t>n</a:t>
            </a:r>
            <a:r>
              <a:rPr lang="en-US" dirty="0" err="1">
                <a:solidFill>
                  <a:schemeClr val="tx1"/>
                </a:solidFill>
              </a:rPr>
              <a:t>'th</a:t>
            </a:r>
            <a:r>
              <a:rPr lang="en-US" dirty="0">
                <a:solidFill>
                  <a:schemeClr val="tx1"/>
                </a:solidFill>
              </a:rPr>
              <a:t> </a:t>
            </a:r>
            <a:r>
              <a:rPr lang="en-US" dirty="0" err="1">
                <a:solidFill>
                  <a:schemeClr val="tx1"/>
                </a:solidFill>
              </a:rPr>
              <a:t>sublist</a:t>
            </a:r>
            <a:r>
              <a:rPr lang="en-US" dirty="0">
                <a:solidFill>
                  <a:schemeClr val="tx1"/>
                </a:solidFill>
              </a:rPr>
              <a:t>.  We document this knowledge by writing it in a WHERE clause. </a:t>
            </a:r>
          </a:p>
        </p:txBody>
      </p:sp>
      <p:sp>
        <p:nvSpPr>
          <p:cNvPr id="10" name="TextBox 9"/>
          <p:cNvSpPr txBox="1"/>
          <p:nvPr/>
        </p:nvSpPr>
        <p:spPr>
          <a:xfrm>
            <a:off x="5549462" y="3384550"/>
            <a:ext cx="3581400" cy="2971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smtClean="0">
                <a:solidFill>
                  <a:srgbClr val="FF0000"/>
                </a:solidFill>
              </a:rPr>
              <a:t>The WHERE clause is called an “invariant”.  It is the responsibility of each caller of this function to make sure that the WHERE clause is satisfied.</a:t>
            </a:r>
          </a:p>
          <a:p>
            <a:endParaRPr lang="en-US" dirty="0">
              <a:solidFill>
                <a:srgbClr val="FF0000"/>
              </a:solidFill>
            </a:endParaRPr>
          </a:p>
          <a:p>
            <a:r>
              <a:rPr lang="en-US" dirty="0" smtClean="0">
                <a:solidFill>
                  <a:srgbClr val="FF0000"/>
                </a:solidFill>
              </a:rPr>
              <a:t>The function itself can assume that the WHERE clause is true, just as it assumes that the arguments satisfy its contract.</a:t>
            </a:r>
            <a:endParaRPr lang="en-US" dirty="0">
              <a:solidFill>
                <a:srgbClr val="FF0000"/>
              </a:solidFill>
            </a:endParaRPr>
          </a:p>
        </p:txBody>
      </p:sp>
    </p:spTree>
    <p:extLst>
      <p:ext uri="{BB962C8B-B14F-4D97-AF65-F5344CB8AC3E}">
        <p14:creationId xmlns:p14="http://schemas.microsoft.com/office/powerpoint/2010/main" val="10158717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Now let’s write the rest of the purpose statement</a:t>
            </a:r>
            <a:endParaRPr lang="en-US" dirty="0"/>
          </a:p>
        </p:txBody>
      </p:sp>
      <p:sp>
        <p:nvSpPr>
          <p:cNvPr id="3" name="Content Placeholder 2"/>
          <p:cNvSpPr>
            <a:spLocks noGrp="1"/>
          </p:cNvSpPr>
          <p:nvPr>
            <p:ph idx="1"/>
          </p:nvPr>
        </p:nvSpPr>
        <p:spPr/>
        <p:txBody>
          <a:bodyPr/>
          <a:lstStyle/>
          <a:p>
            <a:r>
              <a:rPr lang="en-US" dirty="0" smtClean="0"/>
              <a:t>The </a:t>
            </a:r>
            <a:r>
              <a:rPr lang="en-US" dirty="0" smtClean="0"/>
              <a:t>function has </a:t>
            </a:r>
            <a:r>
              <a:rPr lang="en-US" dirty="0" smtClean="0"/>
              <a:t>lost track of the original list; it only knows its position in the original.</a:t>
            </a:r>
          </a:p>
          <a:p>
            <a:r>
              <a:rPr lang="en-US" dirty="0" smtClean="0"/>
              <a:t>Need to document the connection in the purpose statement.</a:t>
            </a:r>
          </a:p>
          <a:p>
            <a:r>
              <a:rPr lang="en-US" dirty="0" smtClean="0"/>
              <a:t>Here's the new purpose statement:</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19</a:t>
            </a:fld>
            <a:endParaRPr lang="en-US">
              <a:solidFill>
                <a:prstClr val="black">
                  <a:tint val="75000"/>
                </a:prstClr>
              </a:solidFill>
            </a:endParaRPr>
          </a:p>
        </p:txBody>
      </p:sp>
    </p:spTree>
    <p:extLst>
      <p:ext uri="{BB962C8B-B14F-4D97-AF65-F5344CB8AC3E}">
        <p14:creationId xmlns:p14="http://schemas.microsoft.com/office/powerpoint/2010/main" val="592215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Introduction</a:t>
            </a:r>
            <a:endParaRPr lang="en-US" dirty="0"/>
          </a:p>
        </p:txBody>
      </p:sp>
      <p:sp>
        <p:nvSpPr>
          <p:cNvPr id="3" name="Content Placeholder 2"/>
          <p:cNvSpPr>
            <a:spLocks noGrp="1"/>
          </p:cNvSpPr>
          <p:nvPr>
            <p:ph idx="1"/>
          </p:nvPr>
        </p:nvSpPr>
        <p:spPr/>
        <p:txBody>
          <a:bodyPr>
            <a:normAutofit/>
          </a:bodyPr>
          <a:lstStyle/>
          <a:p>
            <a:r>
              <a:rPr lang="en-US" dirty="0"/>
              <a:t>Some problems are not easily solved </a:t>
            </a:r>
            <a:r>
              <a:rPr lang="en-US" dirty="0" smtClean="0"/>
              <a:t>by simply using a template.</a:t>
            </a:r>
            <a:endParaRPr lang="en-US" dirty="0" smtClean="0"/>
          </a:p>
          <a:p>
            <a:r>
              <a:rPr lang="en-US" dirty="0" smtClean="0"/>
              <a:t>We </a:t>
            </a:r>
            <a:r>
              <a:rPr lang="en-US" dirty="0" smtClean="0"/>
              <a:t>show how to solve such many such problems by introducing new variables called </a:t>
            </a:r>
            <a:r>
              <a:rPr lang="en-US" i="1" dirty="0" smtClean="0">
                <a:solidFill>
                  <a:srgbClr val="FF0000"/>
                </a:solidFill>
              </a:rPr>
              <a:t>context variables</a:t>
            </a:r>
            <a:r>
              <a:rPr lang="en-US" dirty="0" smtClean="0"/>
              <a:t>.</a:t>
            </a:r>
            <a:endParaRPr lang="en-US" dirty="0" smtClean="0"/>
          </a:p>
          <a:p>
            <a:r>
              <a:rPr lang="en-US" dirty="0" smtClean="0"/>
              <a:t>We introduce </a:t>
            </a:r>
            <a:r>
              <a:rPr lang="en-US" i="1" dirty="0" smtClean="0">
                <a:solidFill>
                  <a:srgbClr val="FF0000"/>
                </a:solidFill>
              </a:rPr>
              <a:t>invariants</a:t>
            </a:r>
            <a:r>
              <a:rPr lang="en-US" dirty="0" smtClean="0">
                <a:solidFill>
                  <a:srgbClr val="FF0000"/>
                </a:solidFill>
              </a:rPr>
              <a:t> </a:t>
            </a:r>
            <a:r>
              <a:rPr lang="en-US" dirty="0" smtClean="0"/>
              <a:t>as a way of recording the assumptions that a function makes about its </a:t>
            </a:r>
            <a:r>
              <a:rPr lang="en-US" dirty="0" smtClean="0"/>
              <a:t>context.</a:t>
            </a:r>
            <a:endParaRPr lang="en-US" dirty="0" smtClean="0"/>
          </a:p>
          <a:p>
            <a:endParaRPr lang="en-US" dirty="0"/>
          </a:p>
        </p:txBody>
      </p:sp>
      <p:sp>
        <p:nvSpPr>
          <p:cNvPr id="4" name="Slide Number Placeholder 3"/>
          <p:cNvSpPr>
            <a:spLocks noGrp="1"/>
          </p:cNvSpPr>
          <p:nvPr>
            <p:ph type="sldNum" sz="quarter" idx="12"/>
          </p:nvPr>
        </p:nvSpPr>
        <p:spPr/>
        <p:txBody>
          <a:bodyPr/>
          <a:lstStyle/>
          <a:p>
            <a:fld id="{E4A74525-021D-496D-B39D-9668564A137C}" type="slidenum">
              <a:rPr lang="en-US" smtClean="0"/>
              <a:t>2</a:t>
            </a:fld>
            <a:endParaRPr lang="en-US"/>
          </a:p>
        </p:txBody>
      </p:sp>
    </p:spTree>
    <p:extLst>
      <p:ext uri="{BB962C8B-B14F-4D97-AF65-F5344CB8AC3E}">
        <p14:creationId xmlns:p14="http://schemas.microsoft.com/office/powerpoint/2010/main" val="2005665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New Purpose Statement</a:t>
            </a:r>
            <a:endParaRPr lang="en-US" dirty="0"/>
          </a:p>
        </p:txBody>
      </p:sp>
      <p:sp>
        <p:nvSpPr>
          <p:cNvPr id="7" name="Content Placeholder 6"/>
          <p:cNvSpPr>
            <a:spLocks noGrp="1"/>
          </p:cNvSpPr>
          <p:nvPr>
            <p:ph idx="1"/>
          </p:nvPr>
        </p:nvSpPr>
        <p:spPr>
          <a:xfrm>
            <a:off x="457200" y="1600200"/>
            <a:ext cx="8610600" cy="4724400"/>
          </a:xfrm>
        </p:spPr>
        <p:txBody>
          <a:bodyPr>
            <a:normAutofit/>
          </a:bodyPr>
          <a:lstStyle/>
          <a:p>
            <a:pPr marL="0" indent="0">
              <a:buNone/>
            </a:pPr>
            <a:r>
              <a:rPr lang="en-US" sz="2000" b="1" dirty="0">
                <a:latin typeface="Consolas" pitchFamily="49" charset="0"/>
                <a:cs typeface="Consolas" pitchFamily="49" charset="0"/>
              </a:rPr>
              <a:t>;; number-list-from </a:t>
            </a:r>
            <a:endParaRPr lang="en-US" sz="2000" b="1" dirty="0" smtClean="0">
              <a:latin typeface="Consolas" pitchFamily="49" charset="0"/>
              <a:cs typeface="Consolas" pitchFamily="49" charset="0"/>
            </a:endParaRPr>
          </a:p>
          <a:p>
            <a:pPr marL="0" indent="0">
              <a:buNone/>
            </a:pPr>
            <a:r>
              <a:rPr lang="en-US" sz="2000" b="1" dirty="0" smtClean="0">
                <a:latin typeface="Consolas" pitchFamily="49" charset="0"/>
                <a:cs typeface="Consolas" pitchFamily="49" charset="0"/>
              </a:rPr>
              <a:t>;;   : </a:t>
            </a:r>
            <a:r>
              <a:rPr lang="en-US" sz="2000" b="1" dirty="0" err="1" smtClean="0">
                <a:latin typeface="Consolas" pitchFamily="49" charset="0"/>
                <a:cs typeface="Consolas" pitchFamily="49" charset="0"/>
              </a:rPr>
              <a:t>ListOfX</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NonNegInt</a:t>
            </a:r>
            <a:r>
              <a:rPr lang="en-US" sz="2000" b="1" dirty="0" smtClean="0">
                <a:latin typeface="Consolas" pitchFamily="49" charset="0"/>
                <a:cs typeface="Consolas" pitchFamily="49" charset="0"/>
              </a:rPr>
              <a:t> -&gt; </a:t>
            </a:r>
            <a:r>
              <a:rPr lang="en-US" sz="2000" b="1" dirty="0" err="1" smtClean="0">
                <a:latin typeface="Consolas" pitchFamily="49" charset="0"/>
                <a:cs typeface="Consolas" pitchFamily="49" charset="0"/>
              </a:rPr>
              <a:t>NumberedListOfX</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GIVEN: a </a:t>
            </a:r>
            <a:r>
              <a:rPr lang="en-US" sz="2000" b="1" dirty="0" err="1" smtClean="0">
                <a:latin typeface="Consolas" pitchFamily="49" charset="0"/>
                <a:cs typeface="Consolas" pitchFamily="49" charset="0"/>
              </a:rPr>
              <a:t>sublist</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slst</a:t>
            </a:r>
            <a:r>
              <a:rPr lang="en-US" sz="2000" b="1" dirty="0" smtClean="0">
                <a:latin typeface="Consolas" pitchFamily="49" charset="0"/>
                <a:cs typeface="Consolas" pitchFamily="49" charset="0"/>
              </a:rPr>
              <a:t> and an integer n</a:t>
            </a:r>
          </a:p>
          <a:p>
            <a:pPr>
              <a:buNone/>
            </a:pPr>
            <a:r>
              <a:rPr lang="en-US" sz="2000" b="1" dirty="0" smtClean="0">
                <a:latin typeface="Consolas" pitchFamily="49" charset="0"/>
                <a:cs typeface="Consolas" pitchFamily="49" charset="0"/>
              </a:rPr>
              <a:t>;; </a:t>
            </a:r>
            <a:r>
              <a:rPr lang="en-US" sz="2000" b="1" dirty="0" smtClean="0">
                <a:solidFill>
                  <a:schemeClr val="accent3">
                    <a:lumMod val="75000"/>
                  </a:schemeClr>
                </a:solidFill>
                <a:latin typeface="Consolas" pitchFamily="49" charset="0"/>
                <a:cs typeface="Consolas" pitchFamily="49" charset="0"/>
              </a:rPr>
              <a:t>WHERE: </a:t>
            </a:r>
            <a:r>
              <a:rPr lang="en-US" sz="2000" b="1" dirty="0" err="1" smtClean="0">
                <a:solidFill>
                  <a:schemeClr val="accent3">
                    <a:lumMod val="75000"/>
                  </a:schemeClr>
                </a:solidFill>
                <a:latin typeface="Consolas" pitchFamily="49" charset="0"/>
                <a:cs typeface="Consolas" pitchFamily="49" charset="0"/>
              </a:rPr>
              <a:t>slst</a:t>
            </a:r>
            <a:r>
              <a:rPr lang="en-US" sz="2000" b="1" dirty="0" smtClean="0">
                <a:solidFill>
                  <a:schemeClr val="accent3">
                    <a:lumMod val="75000"/>
                  </a:schemeClr>
                </a:solidFill>
                <a:latin typeface="Consolas" pitchFamily="49" charset="0"/>
                <a:cs typeface="Consolas" pitchFamily="49" charset="0"/>
              </a:rPr>
              <a:t> is the n-</a:t>
            </a:r>
            <a:r>
              <a:rPr lang="en-US" sz="2000" b="1" dirty="0" err="1" smtClean="0">
                <a:solidFill>
                  <a:schemeClr val="accent3">
                    <a:lumMod val="75000"/>
                  </a:schemeClr>
                </a:solidFill>
                <a:latin typeface="Consolas" pitchFamily="49" charset="0"/>
                <a:cs typeface="Consolas" pitchFamily="49" charset="0"/>
              </a:rPr>
              <a:t>th</a:t>
            </a:r>
            <a:r>
              <a:rPr lang="en-US" sz="2000" b="1" dirty="0" smtClean="0">
                <a:solidFill>
                  <a:schemeClr val="accent3">
                    <a:lumMod val="75000"/>
                  </a:schemeClr>
                </a:solidFill>
                <a:latin typeface="Consolas" pitchFamily="49" charset="0"/>
                <a:cs typeface="Consolas" pitchFamily="49" charset="0"/>
              </a:rPr>
              <a:t> </a:t>
            </a:r>
            <a:r>
              <a:rPr lang="en-US" sz="2000" b="1" dirty="0" err="1" smtClean="0">
                <a:solidFill>
                  <a:schemeClr val="accent3">
                    <a:lumMod val="75000"/>
                  </a:schemeClr>
                </a:solidFill>
                <a:latin typeface="Consolas" pitchFamily="49" charset="0"/>
                <a:cs typeface="Consolas" pitchFamily="49" charset="0"/>
              </a:rPr>
              <a:t>sublist</a:t>
            </a:r>
            <a:r>
              <a:rPr lang="en-US" sz="2000" b="1" dirty="0" smtClean="0">
                <a:solidFill>
                  <a:schemeClr val="accent3">
                    <a:lumMod val="75000"/>
                  </a:schemeClr>
                </a:solidFill>
                <a:latin typeface="Consolas" pitchFamily="49" charset="0"/>
                <a:cs typeface="Consolas" pitchFamily="49" charset="0"/>
              </a:rPr>
              <a:t> of some list lst0</a:t>
            </a:r>
          </a:p>
          <a:p>
            <a:pPr>
              <a:buNone/>
            </a:pPr>
            <a:r>
              <a:rPr lang="en-US" sz="2000" b="1" dirty="0" smtClean="0">
                <a:latin typeface="Consolas" pitchFamily="49" charset="0"/>
                <a:cs typeface="Consolas" pitchFamily="49" charset="0"/>
              </a:rPr>
              <a:t>;; RETURNS: a copy of </a:t>
            </a:r>
            <a:r>
              <a:rPr lang="en-US" sz="2000" b="1" dirty="0" err="1" smtClean="0">
                <a:latin typeface="Consolas" pitchFamily="49" charset="0"/>
                <a:cs typeface="Consolas" pitchFamily="49" charset="0"/>
              </a:rPr>
              <a:t>slst</a:t>
            </a:r>
            <a:r>
              <a:rPr lang="en-US" sz="2000" b="1" dirty="0" smtClean="0">
                <a:latin typeface="Consolas" pitchFamily="49" charset="0"/>
                <a:cs typeface="Consolas" pitchFamily="49" charset="0"/>
              </a:rPr>
              <a:t> numbered according to its</a:t>
            </a:r>
          </a:p>
          <a:p>
            <a:pPr>
              <a:buNone/>
            </a:pPr>
            <a:r>
              <a:rPr lang="en-US" sz="2000" b="1" dirty="0" smtClean="0">
                <a:latin typeface="Consolas" pitchFamily="49" charset="0"/>
                <a:cs typeface="Consolas" pitchFamily="49" charset="0"/>
              </a:rPr>
              <a:t>;;  position in lst0.</a:t>
            </a:r>
          </a:p>
          <a:p>
            <a:pPr>
              <a:buNone/>
            </a:pPr>
            <a:r>
              <a:rPr lang="en-US" sz="2000" b="1" dirty="0" smtClean="0">
                <a:latin typeface="Consolas" pitchFamily="49" charset="0"/>
                <a:cs typeface="Consolas" pitchFamily="49" charset="0"/>
              </a:rPr>
              <a:t>;; strategy: </a:t>
            </a:r>
            <a:r>
              <a:rPr lang="en-US" sz="2000" b="1" dirty="0" smtClean="0">
                <a:latin typeface="Consolas" pitchFamily="49" charset="0"/>
                <a:cs typeface="Consolas" pitchFamily="49" charset="0"/>
              </a:rPr>
              <a:t>Use template for </a:t>
            </a:r>
            <a:r>
              <a:rPr lang="en-US" sz="2000" b="1" dirty="0" err="1" smtClean="0">
                <a:latin typeface="Consolas" pitchFamily="49" charset="0"/>
                <a:cs typeface="Consolas" pitchFamily="49" charset="0"/>
              </a:rPr>
              <a:t>ListOfX</a:t>
            </a:r>
            <a:r>
              <a:rPr lang="en-US" sz="2000" b="1" dirty="0" smtClean="0">
                <a:latin typeface="Consolas" pitchFamily="49" charset="0"/>
                <a:cs typeface="Consolas" pitchFamily="49" charset="0"/>
              </a:rPr>
              <a:t> on </a:t>
            </a:r>
            <a:r>
              <a:rPr lang="en-US" sz="2000" b="1" dirty="0" err="1" smtClean="0">
                <a:latin typeface="Consolas" pitchFamily="49" charset="0"/>
                <a:cs typeface="Consolas" pitchFamily="49" charset="0"/>
              </a:rPr>
              <a:t>slst</a:t>
            </a:r>
            <a:r>
              <a:rPr lang="en-US" sz="2000" b="1" dirty="0" smtClean="0">
                <a:latin typeface="Consolas" pitchFamily="49" charset="0"/>
                <a:cs typeface="Consolas" pitchFamily="49" charset="0"/>
              </a:rPr>
              <a:t> </a:t>
            </a:r>
            <a:endParaRPr lang="en-US" sz="2000" b="1" dirty="0" smtClean="0">
              <a:latin typeface="Consolas" pitchFamily="49" charset="0"/>
              <a:cs typeface="Consolas" pitchFamily="49" charset="0"/>
            </a:endParaRPr>
          </a:p>
          <a:p>
            <a:pPr>
              <a:buNone/>
            </a:pPr>
            <a:endParaRPr lang="en-US" sz="2000" b="1" dirty="0" smtClean="0">
              <a:latin typeface="Consolas" pitchFamily="49" charset="0"/>
              <a:cs typeface="Consolas" pitchFamily="49" charset="0"/>
            </a:endParaRP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20</a:t>
            </a:fld>
            <a:endParaRPr lang="en-US">
              <a:solidFill>
                <a:prstClr val="black">
                  <a:tint val="75000"/>
                </a:prstClr>
              </a:solidFill>
            </a:endParaRPr>
          </a:p>
        </p:txBody>
      </p:sp>
      <p:sp>
        <p:nvSpPr>
          <p:cNvPr id="16" name="Rectangle 15"/>
          <p:cNvSpPr/>
          <p:nvPr/>
        </p:nvSpPr>
        <p:spPr>
          <a:xfrm>
            <a:off x="5375148" y="1222248"/>
            <a:ext cx="3429000" cy="685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First, we document that we are looking at a </a:t>
            </a:r>
            <a:r>
              <a:rPr lang="en-US" dirty="0" err="1" smtClean="0">
                <a:solidFill>
                  <a:schemeClr val="tx1"/>
                </a:solidFill>
              </a:rPr>
              <a:t>sublist</a:t>
            </a:r>
            <a:r>
              <a:rPr lang="en-US" dirty="0" smtClean="0">
                <a:solidFill>
                  <a:schemeClr val="tx1"/>
                </a:solidFill>
              </a:rPr>
              <a:t> of some list</a:t>
            </a:r>
            <a:endParaRPr lang="en-US" dirty="0">
              <a:solidFill>
                <a:schemeClr val="tx1"/>
              </a:solidFill>
            </a:endParaRPr>
          </a:p>
        </p:txBody>
      </p:sp>
      <p:cxnSp>
        <p:nvCxnSpPr>
          <p:cNvPr id="20" name="Elbow Connector 19"/>
          <p:cNvCxnSpPr>
            <a:stCxn id="16" idx="2"/>
          </p:cNvCxnSpPr>
          <p:nvPr/>
        </p:nvCxnSpPr>
        <p:spPr>
          <a:xfrm rot="5400000">
            <a:off x="5297424" y="725424"/>
            <a:ext cx="609600" cy="2974848"/>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91464" y="5021580"/>
            <a:ext cx="3124200" cy="1359408"/>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 don't know what that list was; all we know is that we are looking at its </a:t>
            </a:r>
            <a:r>
              <a:rPr lang="en-US" b="1" dirty="0" err="1">
                <a:solidFill>
                  <a:schemeClr val="tx1"/>
                </a:solidFill>
              </a:rPr>
              <a:t>n</a:t>
            </a:r>
            <a:r>
              <a:rPr lang="en-US" dirty="0" err="1">
                <a:solidFill>
                  <a:schemeClr val="tx1"/>
                </a:solidFill>
              </a:rPr>
              <a:t>'th</a:t>
            </a:r>
            <a:r>
              <a:rPr lang="en-US" dirty="0">
                <a:solidFill>
                  <a:schemeClr val="tx1"/>
                </a:solidFill>
              </a:rPr>
              <a:t> </a:t>
            </a:r>
            <a:r>
              <a:rPr lang="en-US" dirty="0" err="1">
                <a:solidFill>
                  <a:schemeClr val="tx1"/>
                </a:solidFill>
              </a:rPr>
              <a:t>sublist</a:t>
            </a:r>
            <a:r>
              <a:rPr lang="en-US" dirty="0">
                <a:solidFill>
                  <a:schemeClr val="tx1"/>
                </a:solidFill>
              </a:rPr>
              <a:t>.  We document this knowledge by writing it in a WHERE clause. </a:t>
            </a:r>
          </a:p>
        </p:txBody>
      </p:sp>
      <p:cxnSp>
        <p:nvCxnSpPr>
          <p:cNvPr id="35" name="Straight Arrow Connector 34"/>
          <p:cNvCxnSpPr>
            <a:stCxn id="22" idx="0"/>
          </p:cNvCxnSpPr>
          <p:nvPr/>
        </p:nvCxnSpPr>
        <p:spPr>
          <a:xfrm flipH="1" flipV="1">
            <a:off x="1600200" y="3048000"/>
            <a:ext cx="253364" cy="197358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765232" y="5033772"/>
            <a:ext cx="2209800" cy="1347216"/>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This is called the </a:t>
            </a:r>
            <a:r>
              <a:rPr lang="en-US" i="1" dirty="0">
                <a:solidFill>
                  <a:srgbClr val="FF0000"/>
                </a:solidFill>
              </a:rPr>
              <a:t>accumulator invariant</a:t>
            </a:r>
          </a:p>
        </p:txBody>
      </p:sp>
      <p:sp>
        <p:nvSpPr>
          <p:cNvPr id="38" name="Rectangle 37"/>
          <p:cNvSpPr/>
          <p:nvPr/>
        </p:nvSpPr>
        <p:spPr>
          <a:xfrm>
            <a:off x="6324600" y="5021580"/>
            <a:ext cx="2209800" cy="1359408"/>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The extra argument n keeps track of the context:  where we are in lst0</a:t>
            </a:r>
          </a:p>
        </p:txBody>
      </p:sp>
    </p:spTree>
    <p:extLst>
      <p:ext uri="{BB962C8B-B14F-4D97-AF65-F5344CB8AC3E}">
        <p14:creationId xmlns:p14="http://schemas.microsoft.com/office/powerpoint/2010/main" val="1765303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Structural Arguments and Context Arguments</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In this example, </a:t>
            </a:r>
            <a:r>
              <a:rPr lang="en-US" b="1" dirty="0" err="1" smtClean="0"/>
              <a:t>slst</a:t>
            </a:r>
            <a:r>
              <a:rPr lang="en-US" dirty="0" smtClean="0"/>
              <a:t> is a </a:t>
            </a:r>
            <a:r>
              <a:rPr lang="en-US" i="1" dirty="0" smtClean="0">
                <a:solidFill>
                  <a:srgbClr val="FF0000"/>
                </a:solidFill>
              </a:rPr>
              <a:t>structural argument</a:t>
            </a:r>
            <a:r>
              <a:rPr lang="en-US" dirty="0" smtClean="0"/>
              <a:t>: it is the argument that we are doing structural decomposition on.</a:t>
            </a:r>
          </a:p>
          <a:p>
            <a:r>
              <a:rPr lang="en-US" b="1" dirty="0" smtClean="0"/>
              <a:t>n</a:t>
            </a:r>
            <a:r>
              <a:rPr lang="en-US" dirty="0" smtClean="0"/>
              <a:t> is a </a:t>
            </a:r>
            <a:r>
              <a:rPr lang="en-US" i="1" dirty="0" smtClean="0">
                <a:solidFill>
                  <a:srgbClr val="FF0000"/>
                </a:solidFill>
              </a:rPr>
              <a:t>context argument</a:t>
            </a:r>
            <a:r>
              <a:rPr lang="en-US" dirty="0" smtClean="0"/>
              <a:t>: it tells us something about the context in which we are working.  It generally changes at each recursive call, because the recursive call is solving the problem in a new or bigger context.</a:t>
            </a:r>
          </a:p>
          <a:p>
            <a:r>
              <a:rPr lang="en-US" dirty="0" smtClean="0"/>
              <a:t>The </a:t>
            </a:r>
            <a:r>
              <a:rPr lang="en-US" b="1" dirty="0" smtClean="0"/>
              <a:t>WHERE</a:t>
            </a:r>
            <a:r>
              <a:rPr lang="en-US" dirty="0" smtClean="0"/>
              <a:t> clause tells us how to </a:t>
            </a:r>
            <a:r>
              <a:rPr lang="en-US" i="1" dirty="0" smtClean="0">
                <a:solidFill>
                  <a:srgbClr val="FF0000"/>
                </a:solidFill>
              </a:rPr>
              <a:t>interpret</a:t>
            </a:r>
            <a:r>
              <a:rPr lang="en-US" dirty="0" smtClean="0">
                <a:solidFill>
                  <a:srgbClr val="FF0000"/>
                </a:solidFill>
              </a:rPr>
              <a:t> </a:t>
            </a:r>
            <a:r>
              <a:rPr lang="en-US" dirty="0" smtClean="0"/>
              <a:t>the context argument as a context.</a:t>
            </a:r>
            <a:endParaRPr lang="en-US" dirty="0"/>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21</a:t>
            </a:fld>
            <a:endParaRPr lang="en-US">
              <a:solidFill>
                <a:prstClr val="black">
                  <a:tint val="75000"/>
                </a:prstClr>
              </a:solidFill>
            </a:endParaRPr>
          </a:p>
        </p:txBody>
      </p:sp>
    </p:spTree>
    <p:extLst>
      <p:ext uri="{BB962C8B-B14F-4D97-AF65-F5344CB8AC3E}">
        <p14:creationId xmlns:p14="http://schemas.microsoft.com/office/powerpoint/2010/main" val="26822216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Is the invariant satisfied at the recursive call?</a:t>
            </a:r>
            <a:endParaRPr lang="en-US" dirty="0"/>
          </a:p>
        </p:txBody>
      </p:sp>
      <p:sp>
        <p:nvSpPr>
          <p:cNvPr id="7" name="Content Placeholder 6"/>
          <p:cNvSpPr>
            <a:spLocks noGrp="1"/>
          </p:cNvSpPr>
          <p:nvPr>
            <p:ph idx="1"/>
          </p:nvPr>
        </p:nvSpPr>
        <p:spPr/>
        <p:txBody>
          <a:bodyPr>
            <a:normAutofit/>
          </a:bodyPr>
          <a:lstStyle/>
          <a:p>
            <a:pPr marL="0" indent="0"/>
            <a:r>
              <a:rPr lang="en-US" sz="2000" dirty="0"/>
              <a:t>(define (number-list-from </a:t>
            </a:r>
            <a:r>
              <a:rPr lang="en-US" sz="2000" dirty="0" err="1"/>
              <a:t>lst</a:t>
            </a:r>
            <a:r>
              <a:rPr lang="en-US" sz="2000" dirty="0"/>
              <a:t> n)</a:t>
            </a:r>
          </a:p>
          <a:p>
            <a:pPr marL="0" indent="0"/>
            <a:r>
              <a:rPr lang="en-US" sz="2000" dirty="0"/>
              <a:t>  (</a:t>
            </a:r>
            <a:r>
              <a:rPr lang="en-US" sz="2000" dirty="0" err="1"/>
              <a:t>cond</a:t>
            </a:r>
            <a:endParaRPr lang="en-US" sz="2000" dirty="0"/>
          </a:p>
          <a:p>
            <a:pPr marL="0" indent="0"/>
            <a:r>
              <a:rPr lang="en-US" sz="2000" dirty="0"/>
              <a:t>    [(empty? </a:t>
            </a:r>
            <a:r>
              <a:rPr lang="en-US" sz="2000" dirty="0" err="1"/>
              <a:t>lst</a:t>
            </a:r>
            <a:r>
              <a:rPr lang="en-US" sz="2000" dirty="0"/>
              <a:t>) empty]</a:t>
            </a:r>
          </a:p>
          <a:p>
            <a:pPr marL="0" indent="0"/>
            <a:r>
              <a:rPr lang="en-US" sz="2000" dirty="0"/>
              <a:t>    [else</a:t>
            </a:r>
          </a:p>
          <a:p>
            <a:pPr marL="0" indent="0"/>
            <a:r>
              <a:rPr lang="en-US" sz="2000" dirty="0"/>
              <a:t>      (cons</a:t>
            </a:r>
          </a:p>
          <a:p>
            <a:pPr marL="0" indent="0"/>
            <a:r>
              <a:rPr lang="en-US" sz="2000" dirty="0"/>
              <a:t>        (list n (first </a:t>
            </a:r>
            <a:r>
              <a:rPr lang="en-US" sz="2000" dirty="0" err="1"/>
              <a:t>lst</a:t>
            </a:r>
            <a:r>
              <a:rPr lang="en-US" sz="2000" dirty="0"/>
              <a:t>))</a:t>
            </a:r>
          </a:p>
          <a:p>
            <a:pPr marL="0" indent="0"/>
            <a:r>
              <a:rPr lang="en-US" sz="2000" dirty="0"/>
              <a:t>        (</a:t>
            </a:r>
            <a:r>
              <a:rPr lang="en-US" sz="2000" dirty="0" smtClean="0"/>
              <a:t>number-list-from (</a:t>
            </a:r>
            <a:r>
              <a:rPr lang="en-US" sz="2000" dirty="0"/>
              <a:t>rest </a:t>
            </a:r>
            <a:r>
              <a:rPr lang="en-US" sz="2000" dirty="0" err="1"/>
              <a:t>lst</a:t>
            </a:r>
            <a:r>
              <a:rPr lang="en-US" sz="2000" dirty="0" smtClean="0"/>
              <a:t>) (+ </a:t>
            </a:r>
            <a:r>
              <a:rPr lang="en-US" sz="2000" dirty="0"/>
              <a:t>n 1)))]))</a:t>
            </a:r>
          </a:p>
          <a:p>
            <a:endParaRPr lang="en-US" dirty="0"/>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22</a:t>
            </a:fld>
            <a:endParaRPr lang="en-US">
              <a:solidFill>
                <a:prstClr val="black">
                  <a:tint val="75000"/>
                </a:prstClr>
              </a:solidFill>
            </a:endParaRPr>
          </a:p>
        </p:txBody>
      </p:sp>
      <p:sp>
        <p:nvSpPr>
          <p:cNvPr id="8" name="Rounded Rectangle 7"/>
          <p:cNvSpPr/>
          <p:nvPr/>
        </p:nvSpPr>
        <p:spPr>
          <a:xfrm>
            <a:off x="5638800" y="3810000"/>
            <a:ext cx="1143000" cy="457200"/>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9" name="Rectangle 8"/>
          <p:cNvSpPr/>
          <p:nvPr/>
        </p:nvSpPr>
        <p:spPr>
          <a:xfrm>
            <a:off x="5334000" y="1736877"/>
            <a:ext cx="3657600" cy="1672253"/>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solidFill>
                  <a:schemeClr val="tx1"/>
                </a:solidFill>
              </a:rPr>
              <a:t>FACT:</a:t>
            </a:r>
          </a:p>
          <a:p>
            <a:r>
              <a:rPr lang="en-US" dirty="0" smtClean="0">
                <a:solidFill>
                  <a:schemeClr val="tx1"/>
                </a:solidFill>
              </a:rPr>
              <a:t>if</a:t>
            </a:r>
          </a:p>
          <a:p>
            <a:r>
              <a:rPr lang="en-US" dirty="0" smtClean="0">
                <a:solidFill>
                  <a:schemeClr val="tx1"/>
                </a:solidFill>
              </a:rPr>
              <a:t>  </a:t>
            </a:r>
            <a:r>
              <a:rPr lang="en-US" b="1" dirty="0" err="1" smtClean="0">
                <a:solidFill>
                  <a:schemeClr val="tx1"/>
                </a:solidFill>
              </a:rPr>
              <a:t>lst</a:t>
            </a:r>
            <a:r>
              <a:rPr lang="en-US" dirty="0" smtClean="0">
                <a:solidFill>
                  <a:schemeClr val="tx1"/>
                </a:solidFill>
              </a:rPr>
              <a:t> is the </a:t>
            </a:r>
            <a:r>
              <a:rPr lang="en-US" b="1" dirty="0" smtClean="0">
                <a:solidFill>
                  <a:schemeClr val="tx1"/>
                </a:solidFill>
              </a:rPr>
              <a:t>n</a:t>
            </a:r>
            <a:r>
              <a:rPr lang="en-US" dirty="0" smtClean="0">
                <a:solidFill>
                  <a:schemeClr val="tx1"/>
                </a:solidFill>
              </a:rPr>
              <a:t>th </a:t>
            </a:r>
            <a:r>
              <a:rPr lang="en-US" dirty="0" err="1" smtClean="0">
                <a:solidFill>
                  <a:schemeClr val="tx1"/>
                </a:solidFill>
              </a:rPr>
              <a:t>sublist</a:t>
            </a:r>
            <a:r>
              <a:rPr lang="en-US" dirty="0" smtClean="0">
                <a:solidFill>
                  <a:schemeClr val="tx1"/>
                </a:solidFill>
              </a:rPr>
              <a:t> of the original, </a:t>
            </a:r>
            <a:endParaRPr lang="en-US" dirty="0" smtClean="0">
              <a:solidFill>
                <a:schemeClr val="tx1"/>
              </a:solidFill>
            </a:endParaRPr>
          </a:p>
          <a:p>
            <a:r>
              <a:rPr lang="en-US" dirty="0" smtClean="0">
                <a:solidFill>
                  <a:schemeClr val="tx1"/>
                </a:solidFill>
              </a:rPr>
              <a:t>then</a:t>
            </a:r>
          </a:p>
          <a:p>
            <a:r>
              <a:rPr lang="en-US" b="1" dirty="0" smtClean="0">
                <a:solidFill>
                  <a:schemeClr val="tx1"/>
                </a:solidFill>
              </a:rPr>
              <a:t>  (</a:t>
            </a:r>
            <a:r>
              <a:rPr lang="en-US" b="1" dirty="0" smtClean="0">
                <a:solidFill>
                  <a:schemeClr val="tx1"/>
                </a:solidFill>
              </a:rPr>
              <a:t>rest </a:t>
            </a:r>
            <a:r>
              <a:rPr lang="en-US" b="1" dirty="0" err="1" smtClean="0">
                <a:solidFill>
                  <a:schemeClr val="tx1"/>
                </a:solidFill>
              </a:rPr>
              <a:t>lst</a:t>
            </a:r>
            <a:r>
              <a:rPr lang="en-US" b="1" dirty="0" smtClean="0">
                <a:solidFill>
                  <a:schemeClr val="tx1"/>
                </a:solidFill>
              </a:rPr>
              <a:t>) </a:t>
            </a:r>
            <a:r>
              <a:rPr lang="en-US" dirty="0" smtClean="0">
                <a:solidFill>
                  <a:schemeClr val="tx1"/>
                </a:solidFill>
              </a:rPr>
              <a:t>is its </a:t>
            </a:r>
            <a:r>
              <a:rPr lang="en-US" b="1" dirty="0" smtClean="0">
                <a:solidFill>
                  <a:schemeClr val="tx1"/>
                </a:solidFill>
              </a:rPr>
              <a:t>(n+1)</a:t>
            </a:r>
            <a:r>
              <a:rPr lang="en-US" dirty="0" smtClean="0">
                <a:solidFill>
                  <a:schemeClr val="tx1"/>
                </a:solidFill>
              </a:rPr>
              <a:t>-</a:t>
            </a:r>
            <a:r>
              <a:rPr lang="en-US" dirty="0" err="1" smtClean="0">
                <a:solidFill>
                  <a:schemeClr val="tx1"/>
                </a:solidFill>
              </a:rPr>
              <a:t>st</a:t>
            </a:r>
            <a:r>
              <a:rPr lang="en-US" dirty="0" smtClean="0">
                <a:solidFill>
                  <a:schemeClr val="tx1"/>
                </a:solidFill>
              </a:rPr>
              <a:t> </a:t>
            </a:r>
            <a:r>
              <a:rPr lang="en-US" dirty="0" err="1" smtClean="0">
                <a:solidFill>
                  <a:schemeClr val="tx1"/>
                </a:solidFill>
              </a:rPr>
              <a:t>sublist</a:t>
            </a:r>
            <a:r>
              <a:rPr lang="en-US" dirty="0" smtClean="0">
                <a:solidFill>
                  <a:schemeClr val="tx1"/>
                </a:solidFill>
              </a:rPr>
              <a:t>.  </a:t>
            </a:r>
            <a:r>
              <a:rPr lang="en-US" dirty="0" smtClean="0">
                <a:solidFill>
                  <a:schemeClr val="tx1"/>
                </a:solidFill>
              </a:rPr>
              <a:t> </a:t>
            </a:r>
            <a:endParaRPr lang="en-US" dirty="0">
              <a:solidFill>
                <a:schemeClr val="tx1"/>
              </a:solidFill>
            </a:endParaRPr>
          </a:p>
        </p:txBody>
      </p:sp>
      <p:sp>
        <p:nvSpPr>
          <p:cNvPr id="10" name="Rectangle 9"/>
          <p:cNvSpPr/>
          <p:nvPr/>
        </p:nvSpPr>
        <p:spPr>
          <a:xfrm>
            <a:off x="3048000" y="4891240"/>
            <a:ext cx="4419600" cy="105236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solidFill>
                  <a:schemeClr val="tx1"/>
                </a:solidFill>
              </a:rPr>
              <a:t>So, if </a:t>
            </a:r>
            <a:r>
              <a:rPr lang="en-US" dirty="0" smtClean="0">
                <a:solidFill>
                  <a:schemeClr val="tx1"/>
                </a:solidFill>
              </a:rPr>
              <a:t>the current call satisfies the invariant, then the recursive call also satisfies the invariant.</a:t>
            </a:r>
            <a:endParaRPr lang="en-US" dirty="0">
              <a:solidFill>
                <a:schemeClr val="tx1"/>
              </a:solidFill>
            </a:endParaRPr>
          </a:p>
        </p:txBody>
      </p:sp>
      <p:cxnSp>
        <p:nvCxnSpPr>
          <p:cNvPr id="4" name="Straight Arrow Connector 3"/>
          <p:cNvCxnSpPr>
            <a:stCxn id="10" idx="0"/>
            <a:endCxn id="8" idx="2"/>
          </p:cNvCxnSpPr>
          <p:nvPr/>
        </p:nvCxnSpPr>
        <p:spPr>
          <a:xfrm flipV="1">
            <a:off x="5257800" y="4267200"/>
            <a:ext cx="952500" cy="6240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9026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Context Arguments and Accumulators</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The book calls context arguments "accumulators".</a:t>
            </a:r>
          </a:p>
          <a:p>
            <a:r>
              <a:rPr lang="en-US" dirty="0" smtClean="0"/>
              <a:t>For each function you write, you need to be clear on what the structural argument is.</a:t>
            </a:r>
          </a:p>
          <a:p>
            <a:pPr lvl="1"/>
            <a:r>
              <a:rPr lang="en-US" dirty="0" smtClean="0"/>
              <a:t>You've been doing that already in the strategy</a:t>
            </a:r>
          </a:p>
          <a:p>
            <a:r>
              <a:rPr lang="en-US" dirty="0" smtClean="0"/>
              <a:t>Unlike the book, we are not going to make a big deal over what is or is not a context argument/accumulator.</a:t>
            </a:r>
          </a:p>
          <a:p>
            <a:r>
              <a:rPr lang="en-US" dirty="0" smtClean="0"/>
              <a:t>We are also not going to have "+ accumulator" as a strategy or have templates for "structural decomposition + accumulator". </a:t>
            </a:r>
            <a:endParaRPr lang="en-US" dirty="0"/>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23</a:t>
            </a:fld>
            <a:endParaRPr lang="en-US">
              <a:solidFill>
                <a:prstClr val="black">
                  <a:tint val="75000"/>
                </a:prstClr>
              </a:solidFill>
            </a:endParaRPr>
          </a:p>
        </p:txBody>
      </p:sp>
      <p:sp>
        <p:nvSpPr>
          <p:cNvPr id="6" name="Rectangle 5"/>
          <p:cNvSpPr/>
          <p:nvPr/>
        </p:nvSpPr>
        <p:spPr>
          <a:xfrm>
            <a:off x="6096000" y="5638800"/>
            <a:ext cx="22860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One fewer thing for you to stress over!</a:t>
            </a:r>
            <a:endParaRPr lang="en-US" dirty="0">
              <a:solidFill>
                <a:schemeClr val="tx1"/>
              </a:solidFill>
            </a:endParaRPr>
          </a:p>
        </p:txBody>
      </p:sp>
    </p:spTree>
    <p:extLst>
      <p:ext uri="{BB962C8B-B14F-4D97-AF65-F5344CB8AC3E}">
        <p14:creationId xmlns:p14="http://schemas.microsoft.com/office/powerpoint/2010/main" val="12003976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isn't completely new:</a:t>
            </a:r>
            <a:endParaRPr lang="en-US" dirty="0"/>
          </a:p>
        </p:txBody>
      </p:sp>
      <p:sp>
        <p:nvSpPr>
          <p:cNvPr id="5" name="Content Placeholder 4"/>
          <p:cNvSpPr>
            <a:spLocks noGrp="1"/>
          </p:cNvSpPr>
          <p:nvPr>
            <p:ph idx="1"/>
          </p:nvPr>
        </p:nvSpPr>
        <p:spPr/>
        <p:txBody>
          <a:bodyPr>
            <a:normAutofit/>
          </a:bodyPr>
          <a:lstStyle/>
          <a:p>
            <a:r>
              <a:rPr lang="en-US" sz="2800" b="0" dirty="0" smtClean="0">
                <a:latin typeface="+mj-lt"/>
              </a:rPr>
              <a:t>Here are some examples of </a:t>
            </a:r>
            <a:r>
              <a:rPr lang="en-US" sz="2800" dirty="0" smtClean="0">
                <a:latin typeface="+mj-lt"/>
              </a:rPr>
              <a:t>WHERE</a:t>
            </a:r>
            <a:r>
              <a:rPr lang="en-US" sz="2800" b="0" dirty="0" smtClean="0">
                <a:latin typeface="+mj-lt"/>
              </a:rPr>
              <a:t> clauses that we've seen (or might have seen) before:</a:t>
            </a:r>
          </a:p>
          <a:p>
            <a:endParaRPr lang="en-US" sz="2800" dirty="0"/>
          </a:p>
          <a:p>
            <a:r>
              <a:rPr lang="en-US" sz="2800" dirty="0" smtClean="0"/>
              <a:t>-- </a:t>
            </a:r>
            <a:r>
              <a:rPr lang="en-US" sz="2800" dirty="0" smtClean="0"/>
              <a:t>A Ring is a (make-ring Real Real)</a:t>
            </a:r>
          </a:p>
          <a:p>
            <a:r>
              <a:rPr lang="en-US" sz="2800" dirty="0"/>
              <a:t> </a:t>
            </a:r>
            <a:r>
              <a:rPr lang="en-US" sz="2800" dirty="0" smtClean="0"/>
              <a:t>  WHERE inner &lt; outer</a:t>
            </a:r>
          </a:p>
          <a:p>
            <a:endParaRPr lang="en-US" sz="2800" dirty="0" smtClean="0"/>
          </a:p>
          <a:p>
            <a:r>
              <a:rPr lang="en-US" sz="2800" dirty="0" smtClean="0"/>
              <a:t>-- An </a:t>
            </a:r>
            <a:r>
              <a:rPr lang="en-US" sz="2800" dirty="0" err="1" smtClean="0"/>
              <a:t>TelephoneBook</a:t>
            </a:r>
            <a:r>
              <a:rPr lang="en-US" sz="2800" dirty="0" smtClean="0"/>
              <a:t> is a </a:t>
            </a:r>
            <a:r>
              <a:rPr lang="en-US" sz="2800" dirty="0" err="1" smtClean="0"/>
              <a:t>ListOfEntries</a:t>
            </a:r>
            <a:endParaRPr lang="en-US" sz="2800" dirty="0" smtClean="0"/>
          </a:p>
          <a:p>
            <a:r>
              <a:rPr lang="en-US" sz="2800" dirty="0"/>
              <a:t> </a:t>
            </a:r>
            <a:r>
              <a:rPr lang="en-US" sz="2800" dirty="0" smtClean="0"/>
              <a:t>  WHERE the entries are sorted by name</a:t>
            </a:r>
            <a:endParaRPr lang="en-US" sz="2800" dirty="0"/>
          </a:p>
        </p:txBody>
      </p:sp>
      <p:sp>
        <p:nvSpPr>
          <p:cNvPr id="4" name="Slide Number Placeholder 3"/>
          <p:cNvSpPr>
            <a:spLocks noGrp="1"/>
          </p:cNvSpPr>
          <p:nvPr>
            <p:ph type="sldNum" sz="quarter" idx="12"/>
          </p:nvPr>
        </p:nvSpPr>
        <p:spPr/>
        <p:txBody>
          <a:bodyPr/>
          <a:lstStyle/>
          <a:p>
            <a:fld id="{E4A74525-021D-496D-B39D-9668564A137C}" type="slidenum">
              <a:rPr lang="en-US" smtClean="0"/>
              <a:t>24</a:t>
            </a:fld>
            <a:endParaRPr lang="en-US"/>
          </a:p>
        </p:txBody>
      </p:sp>
    </p:spTree>
    <p:extLst>
      <p:ext uri="{BB962C8B-B14F-4D97-AF65-F5344CB8AC3E}">
        <p14:creationId xmlns:p14="http://schemas.microsoft.com/office/powerpoint/2010/main" val="34436090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examples of </a:t>
            </a:r>
            <a:r>
              <a:rPr lang="en-US" b="1" dirty="0" smtClean="0"/>
              <a:t>WHERE</a:t>
            </a:r>
            <a:r>
              <a:rPr lang="en-US" dirty="0" smtClean="0"/>
              <a:t> clauses</a:t>
            </a:r>
            <a:endParaRPr lang="en-US" dirty="0"/>
          </a:p>
        </p:txBody>
      </p:sp>
      <p:sp>
        <p:nvSpPr>
          <p:cNvPr id="3" name="Content Placeholder 2"/>
          <p:cNvSpPr>
            <a:spLocks noGrp="1"/>
          </p:cNvSpPr>
          <p:nvPr>
            <p:ph idx="1"/>
          </p:nvPr>
        </p:nvSpPr>
        <p:spPr/>
        <p:txBody>
          <a:bodyPr>
            <a:normAutofit/>
          </a:bodyPr>
          <a:lstStyle/>
          <a:p>
            <a:pPr>
              <a:spcBef>
                <a:spcPts val="0"/>
              </a:spcBef>
            </a:pPr>
            <a:r>
              <a:rPr lang="en-US" sz="2000" dirty="0" err="1"/>
              <a:t>u</a:t>
            </a:r>
            <a:r>
              <a:rPr lang="en-US" sz="2000" dirty="0" err="1" smtClean="0"/>
              <a:t>npaused</a:t>
            </a:r>
            <a:r>
              <a:rPr lang="en-US" sz="2000" dirty="0" smtClean="0"/>
              <a:t>-world-after-tick </a:t>
            </a:r>
          </a:p>
          <a:p>
            <a:pPr>
              <a:spcBef>
                <a:spcPts val="0"/>
              </a:spcBef>
            </a:pPr>
            <a:r>
              <a:rPr lang="en-US" sz="2000" dirty="0"/>
              <a:t> </a:t>
            </a:r>
            <a:r>
              <a:rPr lang="en-US" sz="2000" dirty="0" smtClean="0"/>
              <a:t> : World -&gt; World</a:t>
            </a:r>
          </a:p>
          <a:p>
            <a:pPr>
              <a:spcBef>
                <a:spcPts val="0"/>
              </a:spcBef>
            </a:pPr>
            <a:r>
              <a:rPr lang="en-US" sz="2000" dirty="0" smtClean="0"/>
              <a:t>GIVEN: a World</a:t>
            </a:r>
          </a:p>
          <a:p>
            <a:pPr>
              <a:spcBef>
                <a:spcPts val="0"/>
              </a:spcBef>
            </a:pPr>
            <a:r>
              <a:rPr lang="en-US" sz="2000" dirty="0" smtClean="0"/>
              <a:t>WHERE: the world is not paused</a:t>
            </a:r>
          </a:p>
          <a:p>
            <a:pPr>
              <a:spcBef>
                <a:spcPts val="0"/>
              </a:spcBef>
            </a:pPr>
            <a:r>
              <a:rPr lang="en-US" sz="2000" dirty="0" smtClean="0"/>
              <a:t>RETURNS: the state of the world after the next tick</a:t>
            </a:r>
          </a:p>
          <a:p>
            <a:pPr>
              <a:spcBef>
                <a:spcPts val="0"/>
              </a:spcBef>
            </a:pPr>
            <a:endParaRPr lang="en-US" sz="2000" dirty="0" smtClean="0"/>
          </a:p>
          <a:p>
            <a:pPr>
              <a:spcBef>
                <a:spcPts val="0"/>
              </a:spcBef>
            </a:pPr>
            <a:r>
              <a:rPr lang="en-US" sz="2000" dirty="0" smtClean="0"/>
              <a:t>ball-normal-motion-after-tick </a:t>
            </a:r>
          </a:p>
          <a:p>
            <a:pPr>
              <a:spcBef>
                <a:spcPts val="0"/>
              </a:spcBef>
            </a:pPr>
            <a:r>
              <a:rPr lang="en-US" sz="2000" dirty="0"/>
              <a:t>  </a:t>
            </a:r>
            <a:r>
              <a:rPr lang="en-US" sz="2000" dirty="0" smtClean="0"/>
              <a:t>: Ball -&gt; Ball</a:t>
            </a:r>
          </a:p>
          <a:p>
            <a:pPr>
              <a:spcBef>
                <a:spcPts val="0"/>
              </a:spcBef>
            </a:pPr>
            <a:r>
              <a:rPr lang="en-US" sz="2000" dirty="0" smtClean="0"/>
              <a:t>GIVEN: a Ball</a:t>
            </a:r>
          </a:p>
          <a:p>
            <a:pPr>
              <a:spcBef>
                <a:spcPts val="0"/>
              </a:spcBef>
            </a:pPr>
            <a:r>
              <a:rPr lang="en-US" sz="2000" dirty="0" smtClean="0"/>
              <a:t>WHERE: we know the ball will not hit the wall on the next</a:t>
            </a:r>
          </a:p>
          <a:p>
            <a:pPr>
              <a:spcBef>
                <a:spcPts val="0"/>
              </a:spcBef>
            </a:pPr>
            <a:r>
              <a:rPr lang="en-US" sz="2000" dirty="0"/>
              <a:t> </a:t>
            </a:r>
            <a:r>
              <a:rPr lang="en-US" sz="2000" dirty="0" smtClean="0"/>
              <a:t>      tick</a:t>
            </a:r>
          </a:p>
          <a:p>
            <a:pPr>
              <a:spcBef>
                <a:spcPts val="0"/>
              </a:spcBef>
            </a:pPr>
            <a:r>
              <a:rPr lang="en-US" sz="2000" dirty="0" smtClean="0"/>
              <a:t>RETURNS: the state of the ball after the next tick.</a:t>
            </a:r>
            <a:endParaRPr lang="en-US" sz="2000"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25</a:t>
            </a:fld>
            <a:endParaRPr lang="en-US"/>
          </a:p>
        </p:txBody>
      </p:sp>
      <p:sp>
        <p:nvSpPr>
          <p:cNvPr id="5" name="Rectangle 4"/>
          <p:cNvSpPr/>
          <p:nvPr/>
        </p:nvSpPr>
        <p:spPr>
          <a:xfrm>
            <a:off x="685800" y="5543396"/>
            <a:ext cx="3810000" cy="990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In each case, it is the responsibility of the caller to make sure the invariant is satisfied before the function is called.</a:t>
            </a:r>
          </a:p>
        </p:txBody>
      </p:sp>
      <p:sp>
        <p:nvSpPr>
          <p:cNvPr id="6" name="Rectangle 5"/>
          <p:cNvSpPr/>
          <p:nvPr/>
        </p:nvSpPr>
        <p:spPr>
          <a:xfrm>
            <a:off x="5105400" y="5543396"/>
            <a:ext cx="3200400" cy="990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And conversely, the function gets to assume that the invariant is satisfied.</a:t>
            </a:r>
          </a:p>
        </p:txBody>
      </p:sp>
    </p:spTree>
    <p:extLst>
      <p:ext uri="{BB962C8B-B14F-4D97-AF65-F5344CB8AC3E}">
        <p14:creationId xmlns:p14="http://schemas.microsoft.com/office/powerpoint/2010/main" val="32985603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Recipe for context arguments</a:t>
            </a:r>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solidFill>
                  <a:prstClr val="black">
                    <a:tint val="75000"/>
                  </a:prstClr>
                </a:solidFill>
              </a:rPr>
              <a:pPr/>
              <a:t>26</a:t>
            </a:fld>
            <a:endParaRPr lang="en-US">
              <a:solidFill>
                <a:prstClr val="black">
                  <a:tint val="75000"/>
                </a:prstClr>
              </a:solidFill>
            </a:endParaRPr>
          </a:p>
        </p:txBody>
      </p:sp>
      <p:graphicFrame>
        <p:nvGraphicFramePr>
          <p:cNvPr id="6" name="Content Placeholder 3"/>
          <p:cNvGraphicFramePr>
            <a:graphicFrameLocks/>
          </p:cNvGraphicFramePr>
          <p:nvPr>
            <p:extLst/>
          </p:nvPr>
        </p:nvGraphicFramePr>
        <p:xfrm>
          <a:off x="1295400" y="1865775"/>
          <a:ext cx="6553200" cy="3605482"/>
        </p:xfrm>
        <a:graphic>
          <a:graphicData uri="http://schemas.openxmlformats.org/drawingml/2006/table">
            <a:tbl>
              <a:tblPr firstRow="1" bandRow="1">
                <a:tableStyleId>{5C22544A-7EE6-4342-B048-85BDC9FD1C3A}</a:tableStyleId>
              </a:tblPr>
              <a:tblGrid>
                <a:gridCol w="6553200"/>
              </a:tblGrid>
              <a:tr h="0">
                <a:tc>
                  <a:txBody>
                    <a:bodyPr/>
                    <a:lstStyle/>
                    <a:p>
                      <a:pPr algn="ctr"/>
                      <a:r>
                        <a:rPr lang="en-US" dirty="0" smtClean="0"/>
                        <a:t>Recipe for context arguments</a:t>
                      </a:r>
                      <a:endParaRPr lang="en-US" dirty="0"/>
                    </a:p>
                  </a:txBody>
                  <a:tcPr/>
                </a:tc>
              </a:tr>
              <a:tr h="688806">
                <a:tc>
                  <a:txBody>
                    <a:bodyPr/>
                    <a:lstStyle/>
                    <a:p>
                      <a:r>
                        <a:rPr lang="en-US" dirty="0" smtClean="0"/>
                        <a:t>Is information being lost</a:t>
                      </a:r>
                      <a:r>
                        <a:rPr lang="en-US" baseline="0" dirty="0" smtClean="0"/>
                        <a:t> when you do a structural recursion? If so, what?</a:t>
                      </a:r>
                      <a:endParaRPr lang="en-US" dirty="0"/>
                    </a:p>
                  </a:txBody>
                  <a:tcPr/>
                </a:tc>
              </a:tr>
              <a:tr h="984008">
                <a:tc>
                  <a:txBody>
                    <a:bodyPr/>
                    <a:lstStyle/>
                    <a:p>
                      <a:r>
                        <a:rPr lang="en-US" dirty="0" smtClean="0">
                          <a:solidFill>
                            <a:schemeClr val="tx1"/>
                          </a:solidFill>
                        </a:rPr>
                        <a:t>Formulate a generalized version of the problem that</a:t>
                      </a:r>
                      <a:r>
                        <a:rPr lang="en-US" baseline="0" dirty="0" smtClean="0">
                          <a:solidFill>
                            <a:schemeClr val="tx1"/>
                          </a:solidFill>
                        </a:rPr>
                        <a:t> that works on a substructure of your original. Add a context argument that represents the information "above" the substructure.  Document the purpose of the context argument as an invariant in your purpose statement.</a:t>
                      </a:r>
                      <a:endParaRPr lang="en-US" dirty="0">
                        <a:solidFill>
                          <a:schemeClr val="tx1"/>
                        </a:solidFill>
                      </a:endParaRPr>
                    </a:p>
                  </a:txBody>
                  <a:tcPr/>
                </a:tc>
              </a:tr>
              <a:tr h="399070">
                <a:tc>
                  <a:txBody>
                    <a:bodyPr/>
                    <a:lstStyle/>
                    <a:p>
                      <a:r>
                        <a:rPr lang="en-US" dirty="0" smtClean="0"/>
                        <a:t>Design and test the generalized function.</a:t>
                      </a:r>
                    </a:p>
                  </a:txBody>
                  <a:tcPr/>
                </a:tc>
              </a:tr>
              <a:tr h="688806">
                <a:tc>
                  <a:txBody>
                    <a:bodyPr/>
                    <a:lstStyle/>
                    <a:p>
                      <a:r>
                        <a:rPr lang="en-US" dirty="0" smtClean="0"/>
                        <a:t>Define</a:t>
                      </a:r>
                      <a:r>
                        <a:rPr lang="en-US" baseline="0" dirty="0" smtClean="0"/>
                        <a:t> your original function in terms of the generalized one by supplying an initial value for the context argument.</a:t>
                      </a:r>
                      <a:endParaRPr lang="en-US" dirty="0" smtClean="0"/>
                    </a:p>
                  </a:txBody>
                  <a:tcPr/>
                </a:tc>
              </a:tr>
            </a:tbl>
          </a:graphicData>
        </a:graphic>
      </p:graphicFrame>
    </p:spTree>
    <p:extLst>
      <p:ext uri="{BB962C8B-B14F-4D97-AF65-F5344CB8AC3E}">
        <p14:creationId xmlns:p14="http://schemas.microsoft.com/office/powerpoint/2010/main" val="7536922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Wait: what do we mean by "above"?</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27</a:t>
            </a:fld>
            <a:endParaRPr lang="en-US">
              <a:solidFill>
                <a:prstClr val="black">
                  <a:tint val="75000"/>
                </a:prstClr>
              </a:solidFill>
            </a:endParaRPr>
          </a:p>
        </p:txBody>
      </p:sp>
      <p:grpSp>
        <p:nvGrpSpPr>
          <p:cNvPr id="51" name="Group 50"/>
          <p:cNvGrpSpPr/>
          <p:nvPr/>
        </p:nvGrpSpPr>
        <p:grpSpPr>
          <a:xfrm>
            <a:off x="1981200" y="1981200"/>
            <a:ext cx="2097880" cy="685800"/>
            <a:chOff x="1981200" y="1981200"/>
            <a:chExt cx="2097880" cy="685800"/>
          </a:xfrm>
        </p:grpSpPr>
        <p:grpSp>
          <p:nvGrpSpPr>
            <p:cNvPr id="21" name="Group 5"/>
            <p:cNvGrpSpPr>
              <a:grpSpLocks/>
            </p:cNvGrpSpPr>
            <p:nvPr/>
          </p:nvGrpSpPr>
          <p:grpSpPr bwMode="auto">
            <a:xfrm>
              <a:off x="2326483" y="1981200"/>
              <a:ext cx="1222376" cy="304800"/>
              <a:chOff x="1392" y="1536"/>
              <a:chExt cx="480" cy="192"/>
            </a:xfrm>
          </p:grpSpPr>
          <p:sp>
            <p:nvSpPr>
              <p:cNvPr id="37"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38"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24"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27" name="Straight Arrow Connector 26"/>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4224739" y="3352800"/>
            <a:ext cx="2097880" cy="685800"/>
            <a:chOff x="1981200" y="1981200"/>
            <a:chExt cx="2097880" cy="685800"/>
          </a:xfrm>
        </p:grpSpPr>
        <p:grpSp>
          <p:nvGrpSpPr>
            <p:cNvPr id="53" name="Group 5"/>
            <p:cNvGrpSpPr>
              <a:grpSpLocks/>
            </p:cNvGrpSpPr>
            <p:nvPr/>
          </p:nvGrpSpPr>
          <p:grpSpPr bwMode="auto">
            <a:xfrm>
              <a:off x="2326483" y="1981200"/>
              <a:ext cx="1222376" cy="304800"/>
              <a:chOff x="1392" y="1536"/>
              <a:chExt cx="480" cy="192"/>
            </a:xfrm>
          </p:grpSpPr>
          <p:sp>
            <p:nvSpPr>
              <p:cNvPr id="56"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57"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54"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55" name="Straight Arrow Connector 54"/>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5338107" y="4038600"/>
            <a:ext cx="2097880" cy="685800"/>
            <a:chOff x="1981200" y="1981200"/>
            <a:chExt cx="2097880" cy="685800"/>
          </a:xfrm>
        </p:grpSpPr>
        <p:grpSp>
          <p:nvGrpSpPr>
            <p:cNvPr id="59" name="Group 5"/>
            <p:cNvGrpSpPr>
              <a:grpSpLocks/>
            </p:cNvGrpSpPr>
            <p:nvPr/>
          </p:nvGrpSpPr>
          <p:grpSpPr bwMode="auto">
            <a:xfrm>
              <a:off x="2326483" y="1981200"/>
              <a:ext cx="1222376" cy="304800"/>
              <a:chOff x="1392" y="1536"/>
              <a:chExt cx="480" cy="192"/>
            </a:xfrm>
          </p:grpSpPr>
          <p:sp>
            <p:nvSpPr>
              <p:cNvPr id="62"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63"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60"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61" name="Straight Arrow Connector 60"/>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6477000" y="4724400"/>
            <a:ext cx="2097880" cy="685800"/>
            <a:chOff x="1981200" y="1981200"/>
            <a:chExt cx="2097880" cy="685800"/>
          </a:xfrm>
        </p:grpSpPr>
        <p:grpSp>
          <p:nvGrpSpPr>
            <p:cNvPr id="65" name="Group 5"/>
            <p:cNvGrpSpPr>
              <a:grpSpLocks/>
            </p:cNvGrpSpPr>
            <p:nvPr/>
          </p:nvGrpSpPr>
          <p:grpSpPr bwMode="auto">
            <a:xfrm>
              <a:off x="2326483" y="1981200"/>
              <a:ext cx="1222376" cy="304800"/>
              <a:chOff x="1392" y="1536"/>
              <a:chExt cx="480" cy="192"/>
            </a:xfrm>
          </p:grpSpPr>
          <p:sp>
            <p:nvSpPr>
              <p:cNvPr id="68"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69"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66"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67" name="Straight Arrow Connector 66"/>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3081335" y="2667000"/>
            <a:ext cx="2097880" cy="685800"/>
            <a:chOff x="1981200" y="1981200"/>
            <a:chExt cx="2097880" cy="685800"/>
          </a:xfrm>
        </p:grpSpPr>
        <p:grpSp>
          <p:nvGrpSpPr>
            <p:cNvPr id="71" name="Group 5"/>
            <p:cNvGrpSpPr>
              <a:grpSpLocks/>
            </p:cNvGrpSpPr>
            <p:nvPr/>
          </p:nvGrpSpPr>
          <p:grpSpPr bwMode="auto">
            <a:xfrm>
              <a:off x="2326483" y="1981200"/>
              <a:ext cx="1222376" cy="304800"/>
              <a:chOff x="1392" y="1536"/>
              <a:chExt cx="480" cy="192"/>
            </a:xfrm>
          </p:grpSpPr>
          <p:sp>
            <p:nvSpPr>
              <p:cNvPr id="74"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75"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72"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73" name="Straight Arrow Connector 72"/>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6" name="TextBox 75"/>
          <p:cNvSpPr txBox="1"/>
          <p:nvPr/>
        </p:nvSpPr>
        <p:spPr>
          <a:xfrm>
            <a:off x="1680476" y="2667000"/>
            <a:ext cx="601447" cy="584775"/>
          </a:xfrm>
          <a:prstGeom prst="rect">
            <a:avLst/>
          </a:prstGeom>
          <a:noFill/>
        </p:spPr>
        <p:txBody>
          <a:bodyPr wrap="none" rtlCol="0">
            <a:spAutoFit/>
          </a:bodyPr>
          <a:lstStyle/>
          <a:p>
            <a:r>
              <a:rPr lang="en-US" sz="3200" dirty="0" smtClean="0"/>
              <a:t>11</a:t>
            </a:r>
            <a:endParaRPr lang="en-US" sz="3200" dirty="0"/>
          </a:p>
        </p:txBody>
      </p:sp>
      <p:sp>
        <p:nvSpPr>
          <p:cNvPr id="77" name="TextBox 76"/>
          <p:cNvSpPr txBox="1"/>
          <p:nvPr/>
        </p:nvSpPr>
        <p:spPr>
          <a:xfrm>
            <a:off x="6176276" y="5410200"/>
            <a:ext cx="601447" cy="584775"/>
          </a:xfrm>
          <a:prstGeom prst="rect">
            <a:avLst/>
          </a:prstGeom>
          <a:noFill/>
        </p:spPr>
        <p:txBody>
          <a:bodyPr wrap="none" rtlCol="0">
            <a:spAutoFit/>
          </a:bodyPr>
          <a:lstStyle/>
          <a:p>
            <a:r>
              <a:rPr lang="en-US" sz="3200" dirty="0" smtClean="0"/>
              <a:t>55</a:t>
            </a:r>
            <a:endParaRPr lang="en-US" sz="3200" dirty="0"/>
          </a:p>
        </p:txBody>
      </p:sp>
      <p:sp>
        <p:nvSpPr>
          <p:cNvPr id="78" name="TextBox 77"/>
          <p:cNvSpPr txBox="1"/>
          <p:nvPr/>
        </p:nvSpPr>
        <p:spPr>
          <a:xfrm>
            <a:off x="5059451" y="4736812"/>
            <a:ext cx="601447" cy="584775"/>
          </a:xfrm>
          <a:prstGeom prst="rect">
            <a:avLst/>
          </a:prstGeom>
          <a:noFill/>
        </p:spPr>
        <p:txBody>
          <a:bodyPr wrap="none" rtlCol="0">
            <a:spAutoFit/>
          </a:bodyPr>
          <a:lstStyle/>
          <a:p>
            <a:r>
              <a:rPr lang="en-US" sz="3200" dirty="0" smtClean="0"/>
              <a:t>44</a:t>
            </a:r>
            <a:endParaRPr lang="en-US" sz="3200" dirty="0"/>
          </a:p>
        </p:txBody>
      </p:sp>
      <p:sp>
        <p:nvSpPr>
          <p:cNvPr id="79" name="TextBox 78"/>
          <p:cNvSpPr txBox="1"/>
          <p:nvPr/>
        </p:nvSpPr>
        <p:spPr>
          <a:xfrm>
            <a:off x="3924015" y="4038600"/>
            <a:ext cx="601447" cy="584775"/>
          </a:xfrm>
          <a:prstGeom prst="rect">
            <a:avLst/>
          </a:prstGeom>
          <a:noFill/>
        </p:spPr>
        <p:txBody>
          <a:bodyPr wrap="none" rtlCol="0">
            <a:spAutoFit/>
          </a:bodyPr>
          <a:lstStyle/>
          <a:p>
            <a:r>
              <a:rPr lang="en-US" sz="3200" dirty="0" smtClean="0"/>
              <a:t>33</a:t>
            </a:r>
            <a:endParaRPr lang="en-US" sz="3200" dirty="0"/>
          </a:p>
        </p:txBody>
      </p:sp>
      <p:sp>
        <p:nvSpPr>
          <p:cNvPr id="80" name="TextBox 79"/>
          <p:cNvSpPr txBox="1"/>
          <p:nvPr/>
        </p:nvSpPr>
        <p:spPr>
          <a:xfrm>
            <a:off x="2780611" y="3365212"/>
            <a:ext cx="601447" cy="584775"/>
          </a:xfrm>
          <a:prstGeom prst="rect">
            <a:avLst/>
          </a:prstGeom>
          <a:noFill/>
        </p:spPr>
        <p:txBody>
          <a:bodyPr wrap="none" rtlCol="0">
            <a:spAutoFit/>
          </a:bodyPr>
          <a:lstStyle/>
          <a:p>
            <a:r>
              <a:rPr lang="en-US" sz="3200" dirty="0" smtClean="0"/>
              <a:t>22</a:t>
            </a:r>
            <a:endParaRPr lang="en-US" sz="3200" dirty="0"/>
          </a:p>
        </p:txBody>
      </p:sp>
      <p:sp>
        <p:nvSpPr>
          <p:cNvPr id="81" name="Left Brace 80"/>
          <p:cNvSpPr/>
          <p:nvPr/>
        </p:nvSpPr>
        <p:spPr>
          <a:xfrm rot="18130451">
            <a:off x="2386661" y="2661650"/>
            <a:ext cx="533401" cy="2903794"/>
          </a:xfrm>
          <a:prstGeom prst="leftBrac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Rectangle 81"/>
          <p:cNvSpPr/>
          <p:nvPr/>
        </p:nvSpPr>
        <p:spPr>
          <a:xfrm>
            <a:off x="569116" y="5092987"/>
            <a:ext cx="3655622" cy="12192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solidFill>
                  <a:schemeClr val="tx1"/>
                </a:solidFill>
              </a:rPr>
              <a:t>These nodes are "above" the sublist (44 55 ...)</a:t>
            </a:r>
          </a:p>
        </p:txBody>
      </p:sp>
      <p:sp>
        <p:nvSpPr>
          <p:cNvPr id="83" name="Rectangle 82"/>
          <p:cNvSpPr/>
          <p:nvPr/>
        </p:nvSpPr>
        <p:spPr>
          <a:xfrm>
            <a:off x="6096000" y="1981200"/>
            <a:ext cx="2971799" cy="9144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solidFill>
                  <a:schemeClr val="tx1"/>
                </a:solidFill>
              </a:rPr>
              <a:t>The sublist (44 55 ...)</a:t>
            </a:r>
          </a:p>
        </p:txBody>
      </p:sp>
      <p:sp>
        <p:nvSpPr>
          <p:cNvPr id="84" name="Freeform 83"/>
          <p:cNvSpPr/>
          <p:nvPr/>
        </p:nvSpPr>
        <p:spPr>
          <a:xfrm>
            <a:off x="6457950" y="2905125"/>
            <a:ext cx="1325625" cy="1133475"/>
          </a:xfrm>
          <a:custGeom>
            <a:avLst/>
            <a:gdLst>
              <a:gd name="connsiteX0" fmla="*/ 1152525 w 1325625"/>
              <a:gd name="connsiteY0" fmla="*/ 0 h 1133475"/>
              <a:gd name="connsiteX1" fmla="*/ 1257300 w 1325625"/>
              <a:gd name="connsiteY1" fmla="*/ 514350 h 1133475"/>
              <a:gd name="connsiteX2" fmla="*/ 247650 w 1325625"/>
              <a:gd name="connsiteY2" fmla="*/ 495300 h 1133475"/>
              <a:gd name="connsiteX3" fmla="*/ 0 w 1325625"/>
              <a:gd name="connsiteY3" fmla="*/ 1133475 h 1133475"/>
            </a:gdLst>
            <a:ahLst/>
            <a:cxnLst>
              <a:cxn ang="0">
                <a:pos x="connsiteX0" y="connsiteY0"/>
              </a:cxn>
              <a:cxn ang="0">
                <a:pos x="connsiteX1" y="connsiteY1"/>
              </a:cxn>
              <a:cxn ang="0">
                <a:pos x="connsiteX2" y="connsiteY2"/>
              </a:cxn>
              <a:cxn ang="0">
                <a:pos x="connsiteX3" y="connsiteY3"/>
              </a:cxn>
            </a:cxnLst>
            <a:rect l="l" t="t" r="r" b="b"/>
            <a:pathLst>
              <a:path w="1325625" h="1133475">
                <a:moveTo>
                  <a:pt x="1152525" y="0"/>
                </a:moveTo>
                <a:cubicBezTo>
                  <a:pt x="1280318" y="215900"/>
                  <a:pt x="1408112" y="431800"/>
                  <a:pt x="1257300" y="514350"/>
                </a:cubicBezTo>
                <a:cubicBezTo>
                  <a:pt x="1106488" y="596900"/>
                  <a:pt x="457200" y="392113"/>
                  <a:pt x="247650" y="495300"/>
                </a:cubicBezTo>
                <a:cubicBezTo>
                  <a:pt x="38100" y="598487"/>
                  <a:pt x="19050" y="865981"/>
                  <a:pt x="0" y="1133475"/>
                </a:cubicBezTo>
              </a:path>
            </a:pathLst>
          </a:custGeom>
          <a:noFill/>
          <a:ln w="12700">
            <a:solidFill>
              <a:schemeClr val="tx1"/>
            </a:solidFill>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5" name="Freeform 84"/>
          <p:cNvSpPr/>
          <p:nvPr/>
        </p:nvSpPr>
        <p:spPr>
          <a:xfrm>
            <a:off x="1025067" y="4292888"/>
            <a:ext cx="1508583" cy="802987"/>
          </a:xfrm>
          <a:custGeom>
            <a:avLst/>
            <a:gdLst>
              <a:gd name="connsiteX0" fmla="*/ 489408 w 1508583"/>
              <a:gd name="connsiteY0" fmla="*/ 802987 h 802987"/>
              <a:gd name="connsiteX1" fmla="*/ 22683 w 1508583"/>
              <a:gd name="connsiteY1" fmla="*/ 2887 h 802987"/>
              <a:gd name="connsiteX2" fmla="*/ 1127583 w 1508583"/>
              <a:gd name="connsiteY2" fmla="*/ 517237 h 802987"/>
              <a:gd name="connsiteX3" fmla="*/ 1508583 w 1508583"/>
              <a:gd name="connsiteY3" fmla="*/ 31462 h 802987"/>
            </a:gdLst>
            <a:ahLst/>
            <a:cxnLst>
              <a:cxn ang="0">
                <a:pos x="connsiteX0" y="connsiteY0"/>
              </a:cxn>
              <a:cxn ang="0">
                <a:pos x="connsiteX1" y="connsiteY1"/>
              </a:cxn>
              <a:cxn ang="0">
                <a:pos x="connsiteX2" y="connsiteY2"/>
              </a:cxn>
              <a:cxn ang="0">
                <a:pos x="connsiteX3" y="connsiteY3"/>
              </a:cxn>
            </a:cxnLst>
            <a:rect l="l" t="t" r="r" b="b"/>
            <a:pathLst>
              <a:path w="1508583" h="802987">
                <a:moveTo>
                  <a:pt x="489408" y="802987"/>
                </a:moveTo>
                <a:cubicBezTo>
                  <a:pt x="202864" y="426749"/>
                  <a:pt x="-83679" y="50512"/>
                  <a:pt x="22683" y="2887"/>
                </a:cubicBezTo>
                <a:cubicBezTo>
                  <a:pt x="129045" y="-44738"/>
                  <a:pt x="879933" y="512475"/>
                  <a:pt x="1127583" y="517237"/>
                </a:cubicBezTo>
                <a:cubicBezTo>
                  <a:pt x="1375233" y="521999"/>
                  <a:pt x="1441908" y="276730"/>
                  <a:pt x="1508583" y="31462"/>
                </a:cubicBezTo>
              </a:path>
            </a:pathLst>
          </a:custGeom>
          <a:noFill/>
          <a:ln w="12700">
            <a:solidFill>
              <a:schemeClr val="tx1"/>
            </a:solidFill>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591680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Sometimes you need more information than what structural decomposition gives you</a:t>
            </a:r>
          </a:p>
          <a:p>
            <a:r>
              <a:rPr lang="en-US" dirty="0" smtClean="0"/>
              <a:t>So generalize the problem to include the extra information as a parameter</a:t>
            </a:r>
          </a:p>
          <a:p>
            <a:r>
              <a:rPr lang="en-US" dirty="0" smtClean="0"/>
              <a:t>Design the generalized function</a:t>
            </a:r>
          </a:p>
          <a:p>
            <a:r>
              <a:rPr lang="en-US" dirty="0" smtClean="0"/>
              <a:t>Then define your original function in terms of the generalized one.</a:t>
            </a:r>
            <a:endParaRPr lang="en-US" dirty="0"/>
          </a:p>
        </p:txBody>
      </p:sp>
      <p:sp>
        <p:nvSpPr>
          <p:cNvPr id="4" name="Slide Number Placeholder 3"/>
          <p:cNvSpPr>
            <a:spLocks noGrp="1"/>
          </p:cNvSpPr>
          <p:nvPr>
            <p:ph type="sldNum" sz="quarter" idx="12"/>
          </p:nvPr>
        </p:nvSpPr>
        <p:spPr/>
        <p:txBody>
          <a:bodyPr/>
          <a:lstStyle/>
          <a:p>
            <a:fld id="{E4A74525-021D-496D-B39D-9668564A137C}" type="slidenum">
              <a:rPr lang="en-US" smtClean="0"/>
              <a:t>28</a:t>
            </a:fld>
            <a:endParaRPr lang="en-US"/>
          </a:p>
        </p:txBody>
      </p:sp>
    </p:spTree>
    <p:extLst>
      <p:ext uri="{BB962C8B-B14F-4D97-AF65-F5344CB8AC3E}">
        <p14:creationId xmlns:p14="http://schemas.microsoft.com/office/powerpoint/2010/main" val="40543488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If you have questions about this lesson, ask them on the Discussion Board</a:t>
            </a:r>
          </a:p>
          <a:p>
            <a:r>
              <a:rPr lang="en-US" smtClean="0"/>
              <a:t>Go </a:t>
            </a:r>
            <a:r>
              <a:rPr lang="en-US" dirty="0" smtClean="0"/>
              <a:t>on to the next lesson</a:t>
            </a:r>
            <a:endParaRPr lang="en-US" dirty="0"/>
          </a:p>
        </p:txBody>
      </p:sp>
      <p:sp>
        <p:nvSpPr>
          <p:cNvPr id="4" name="Slide Number Placeholder 3"/>
          <p:cNvSpPr>
            <a:spLocks noGrp="1"/>
          </p:cNvSpPr>
          <p:nvPr>
            <p:ph type="sldNum" sz="quarter" idx="12"/>
          </p:nvPr>
        </p:nvSpPr>
        <p:spPr/>
        <p:txBody>
          <a:bodyPr/>
          <a:lstStyle/>
          <a:p>
            <a:fld id="{E4A74525-021D-496D-B39D-9668564A137C}" type="slidenum">
              <a:rPr lang="en-US" smtClean="0"/>
              <a:t>29</a:t>
            </a:fld>
            <a:endParaRPr lang="en-US"/>
          </a:p>
        </p:txBody>
      </p:sp>
    </p:spTree>
    <p:extLst>
      <p:ext uri="{BB962C8B-B14F-4D97-AF65-F5344CB8AC3E}">
        <p14:creationId xmlns:p14="http://schemas.microsoft.com/office/powerpoint/2010/main" val="26494851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At the end of this module, you should be able to</a:t>
            </a:r>
          </a:p>
          <a:p>
            <a:pPr lvl="1"/>
            <a:r>
              <a:rPr lang="en-US" dirty="0" smtClean="0"/>
              <a:t>use generalization within a problem to solve the problem</a:t>
            </a:r>
          </a:p>
          <a:p>
            <a:pPr lvl="1"/>
            <a:r>
              <a:rPr lang="en-US" dirty="0" smtClean="0"/>
              <a:t>use context arguments to generalize over problem contexts</a:t>
            </a:r>
          </a:p>
          <a:p>
            <a:pPr lvl="1"/>
            <a:r>
              <a:rPr lang="en-US" dirty="0" smtClean="0"/>
              <a:t>write invariants to document the meaning of a context argument</a:t>
            </a:r>
          </a:p>
          <a:p>
            <a:pPr lvl="1"/>
            <a:r>
              <a:rPr lang="en-US" dirty="0" smtClean="0"/>
              <a:t>explain how invariants divide responsibility between a function and its callers</a:t>
            </a:r>
            <a:endParaRPr lang="en-US" dirty="0"/>
          </a:p>
        </p:txBody>
      </p:sp>
      <p:sp>
        <p:nvSpPr>
          <p:cNvPr id="4" name="Slide Number Placeholder 3"/>
          <p:cNvSpPr>
            <a:spLocks noGrp="1"/>
          </p:cNvSpPr>
          <p:nvPr>
            <p:ph type="sldNum" sz="quarter" idx="12"/>
          </p:nvPr>
        </p:nvSpPr>
        <p:spPr/>
        <p:txBody>
          <a:bodyPr/>
          <a:lstStyle/>
          <a:p>
            <a:fld id="{E4A74525-021D-496D-B39D-9668564A137C}" type="slidenum">
              <a:rPr lang="en-US" smtClean="0"/>
              <a:t>3</a:t>
            </a:fld>
            <a:endParaRPr lang="en-US"/>
          </a:p>
        </p:txBody>
      </p:sp>
    </p:spTree>
    <p:extLst>
      <p:ext uri="{BB962C8B-B14F-4D97-AF65-F5344CB8AC3E}">
        <p14:creationId xmlns:p14="http://schemas.microsoft.com/office/powerpoint/2010/main" val="4181156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400800" y="1757787"/>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Generalization</a:t>
            </a:r>
            <a:endParaRPr lang="en-US" dirty="0"/>
          </a:p>
        </p:txBody>
      </p:sp>
      <p:sp>
        <p:nvSpPr>
          <p:cNvPr id="14" name="Rounded Rectangle 13"/>
          <p:cNvSpPr/>
          <p:nvPr/>
        </p:nvSpPr>
        <p:spPr>
          <a:xfrm>
            <a:off x="640080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Constants</a:t>
            </a:r>
            <a:endParaRPr lang="en-US" dirty="0"/>
          </a:p>
        </p:txBody>
      </p:sp>
      <p:sp>
        <p:nvSpPr>
          <p:cNvPr id="29" name="Rounded Rectangle 28"/>
          <p:cNvSpPr/>
          <p:nvPr/>
        </p:nvSpPr>
        <p:spPr>
          <a:xfrm>
            <a:off x="640080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Expressions</a:t>
            </a:r>
          </a:p>
        </p:txBody>
      </p:sp>
      <p:sp>
        <p:nvSpPr>
          <p:cNvPr id="34" name="Rounded Rectangle 33"/>
          <p:cNvSpPr/>
          <p:nvPr/>
        </p:nvSpPr>
        <p:spPr>
          <a:xfrm>
            <a:off x="6400800" y="4177836"/>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Over Contexts</a:t>
            </a:r>
            <a:endParaRPr lang="en-US" dirty="0"/>
          </a:p>
        </p:txBody>
      </p:sp>
      <p:sp>
        <p:nvSpPr>
          <p:cNvPr id="39" name="Rounded Rectangle 38"/>
          <p:cNvSpPr/>
          <p:nvPr/>
        </p:nvSpPr>
        <p:spPr>
          <a:xfrm>
            <a:off x="640080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Data Representations</a:t>
            </a:r>
            <a:endParaRPr lang="en-US" dirty="0"/>
          </a:p>
        </p:txBody>
      </p:sp>
      <p:sp>
        <p:nvSpPr>
          <p:cNvPr id="44" name="Rounded Rectangle 43"/>
          <p:cNvSpPr/>
          <p:nvPr/>
        </p:nvSpPr>
        <p:spPr>
          <a:xfrm>
            <a:off x="640080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Method Implementations</a:t>
            </a:r>
            <a:endParaRPr lang="en-US" dirty="0"/>
          </a:p>
        </p:txBody>
      </p:sp>
      <p:grpSp>
        <p:nvGrpSpPr>
          <p:cNvPr id="78" name="Group 77"/>
          <p:cNvGrpSpPr/>
          <p:nvPr/>
        </p:nvGrpSpPr>
        <p:grpSpPr>
          <a:xfrm>
            <a:off x="914400" y="951104"/>
            <a:ext cx="1828800" cy="5373496"/>
            <a:chOff x="476250" y="951104"/>
            <a:chExt cx="1828800" cy="5373496"/>
          </a:xfrm>
        </p:grpSpPr>
        <p:sp>
          <p:nvSpPr>
            <p:cNvPr id="22" name="Rounded Rectangle 21"/>
            <p:cNvSpPr/>
            <p:nvPr/>
          </p:nvSpPr>
          <p:spPr>
            <a:xfrm>
              <a:off x="47625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Mixed Data</a:t>
              </a:r>
              <a:endParaRPr lang="en-US" dirty="0"/>
            </a:p>
          </p:txBody>
        </p:sp>
        <p:sp>
          <p:nvSpPr>
            <p:cNvPr id="5" name="Rounded Rectangle 4"/>
            <p:cNvSpPr/>
            <p:nvPr/>
          </p:nvSpPr>
          <p:spPr>
            <a:xfrm>
              <a:off x="476250"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Data Representations</a:t>
              </a:r>
              <a:endParaRPr lang="en-US" dirty="0"/>
            </a:p>
          </p:txBody>
        </p:sp>
        <p:sp>
          <p:nvSpPr>
            <p:cNvPr id="12" name="Rounded Rectangle 11"/>
            <p:cNvSpPr/>
            <p:nvPr/>
          </p:nvSpPr>
          <p:spPr>
            <a:xfrm>
              <a:off x="476250"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Basics</a:t>
              </a:r>
              <a:endParaRPr lang="en-US" dirty="0"/>
            </a:p>
          </p:txBody>
        </p:sp>
        <p:sp>
          <p:nvSpPr>
            <p:cNvPr id="27" name="Rounded Rectangle 26"/>
            <p:cNvSpPr/>
            <p:nvPr/>
          </p:nvSpPr>
          <p:spPr>
            <a:xfrm>
              <a:off x="47625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Recursive Data</a:t>
              </a:r>
              <a:endParaRPr lang="en-US" dirty="0"/>
            </a:p>
          </p:txBody>
        </p:sp>
        <p:sp>
          <p:nvSpPr>
            <p:cNvPr id="37" name="Rounded Rectangle 36"/>
            <p:cNvSpPr/>
            <p:nvPr/>
          </p:nvSpPr>
          <p:spPr>
            <a:xfrm>
              <a:off x="47625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Functional Data</a:t>
              </a:r>
              <a:endParaRPr lang="en-US" dirty="0"/>
            </a:p>
          </p:txBody>
        </p:sp>
        <p:sp>
          <p:nvSpPr>
            <p:cNvPr id="42" name="Rounded Rectangle 41"/>
            <p:cNvSpPr/>
            <p:nvPr/>
          </p:nvSpPr>
          <p:spPr>
            <a:xfrm>
              <a:off x="47625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Objects &amp; Classes</a:t>
              </a:r>
              <a:endParaRPr lang="en-US" dirty="0"/>
            </a:p>
          </p:txBody>
        </p:sp>
        <p:sp>
          <p:nvSpPr>
            <p:cNvPr id="47" name="Rounded Rectangle 46"/>
            <p:cNvSpPr/>
            <p:nvPr/>
          </p:nvSpPr>
          <p:spPr>
            <a:xfrm>
              <a:off x="47625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Stateful</a:t>
              </a:r>
              <a:r>
                <a:rPr lang="en-US" dirty="0" smtClean="0"/>
                <a:t> Objects</a:t>
              </a:r>
              <a:endParaRPr lang="en-US" dirty="0"/>
            </a:p>
          </p:txBody>
        </p:sp>
        <p:cxnSp>
          <p:nvCxnSpPr>
            <p:cNvPr id="58" name="Straight Arrow Connector 57"/>
            <p:cNvCxnSpPr>
              <a:stCxn id="12" idx="2"/>
              <a:endCxn id="22" idx="0"/>
            </p:cNvCxnSpPr>
            <p:nvPr/>
          </p:nvCxnSpPr>
          <p:spPr>
            <a:xfrm>
              <a:off x="139065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2" idx="2"/>
              <a:endCxn id="27" idx="0"/>
            </p:cNvCxnSpPr>
            <p:nvPr/>
          </p:nvCxnSpPr>
          <p:spPr>
            <a:xfrm>
              <a:off x="139065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3657600" y="951104"/>
            <a:ext cx="1828800" cy="5373496"/>
            <a:chOff x="2598691" y="951104"/>
            <a:chExt cx="1828800" cy="5373496"/>
          </a:xfrm>
        </p:grpSpPr>
        <p:sp>
          <p:nvSpPr>
            <p:cNvPr id="6" name="Rounded Rectangle 5"/>
            <p:cNvSpPr/>
            <p:nvPr/>
          </p:nvSpPr>
          <p:spPr>
            <a:xfrm>
              <a:off x="2598691"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Design Strategies</a:t>
              </a:r>
              <a:endParaRPr lang="en-US" dirty="0"/>
            </a:p>
          </p:txBody>
        </p:sp>
        <p:sp>
          <p:nvSpPr>
            <p:cNvPr id="13" name="Rounded Rectangle 12"/>
            <p:cNvSpPr/>
            <p:nvPr/>
          </p:nvSpPr>
          <p:spPr>
            <a:xfrm>
              <a:off x="2598691"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Combine simpler functions</a:t>
              </a:r>
              <a:endParaRPr lang="en-US" dirty="0"/>
            </a:p>
          </p:txBody>
        </p:sp>
        <p:sp>
          <p:nvSpPr>
            <p:cNvPr id="23" name="Rounded Rectangle 22"/>
            <p:cNvSpPr/>
            <p:nvPr/>
          </p:nvSpPr>
          <p:spPr>
            <a:xfrm>
              <a:off x="2598691" y="276614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Use a template</a:t>
              </a:r>
              <a:endParaRPr lang="en-US" dirty="0"/>
            </a:p>
          </p:txBody>
        </p:sp>
        <p:sp>
          <p:nvSpPr>
            <p:cNvPr id="28" name="Rounded Rectangle 27"/>
            <p:cNvSpPr/>
            <p:nvPr/>
          </p:nvSpPr>
          <p:spPr>
            <a:xfrm>
              <a:off x="2598691" y="377449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Divide into Cases</a:t>
              </a:r>
              <a:endParaRPr lang="en-US" dirty="0"/>
            </a:p>
          </p:txBody>
        </p:sp>
        <p:sp>
          <p:nvSpPr>
            <p:cNvPr id="38" name="Rounded Rectangle 37"/>
            <p:cNvSpPr/>
            <p:nvPr/>
          </p:nvSpPr>
          <p:spPr>
            <a:xfrm>
              <a:off x="2598691" y="478284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Call a more general function</a:t>
              </a:r>
              <a:endParaRPr lang="en-US" dirty="0"/>
            </a:p>
          </p:txBody>
        </p:sp>
        <p:sp>
          <p:nvSpPr>
            <p:cNvPr id="48" name="Rounded Rectangle 47"/>
            <p:cNvSpPr/>
            <p:nvPr/>
          </p:nvSpPr>
          <p:spPr>
            <a:xfrm>
              <a:off x="2598691"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Communicate via State</a:t>
              </a:r>
              <a:endParaRPr lang="en-US" dirty="0"/>
            </a:p>
          </p:txBody>
        </p:sp>
        <p:cxnSp>
          <p:nvCxnSpPr>
            <p:cNvPr id="70" name="Straight Arrow Connector 69"/>
            <p:cNvCxnSpPr>
              <a:stCxn id="13" idx="2"/>
              <a:endCxn id="23" idx="0"/>
            </p:cNvCxnSpPr>
            <p:nvPr/>
          </p:nvCxnSpPr>
          <p:spPr>
            <a:xfrm>
              <a:off x="3513091" y="2291187"/>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3" idx="2"/>
              <a:endCxn id="28" idx="0"/>
            </p:cNvCxnSpPr>
            <p:nvPr/>
          </p:nvCxnSpPr>
          <p:spPr>
            <a:xfrm>
              <a:off x="3513091" y="3299540"/>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8" idx="2"/>
              <a:endCxn id="38" idx="0"/>
            </p:cNvCxnSpPr>
            <p:nvPr/>
          </p:nvCxnSpPr>
          <p:spPr>
            <a:xfrm>
              <a:off x="3513091" y="4307893"/>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8" idx="2"/>
              <a:endCxn id="48" idx="0"/>
            </p:cNvCxnSpPr>
            <p:nvPr/>
          </p:nvCxnSpPr>
          <p:spPr>
            <a:xfrm>
              <a:off x="3513091" y="5316246"/>
              <a:ext cx="0" cy="474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8" name="Straight Arrow Connector 87"/>
          <p:cNvCxnSpPr>
            <a:stCxn id="7" idx="2"/>
            <a:endCxn id="14" idx="0"/>
          </p:cNvCxnSpPr>
          <p:nvPr/>
        </p:nvCxnSpPr>
        <p:spPr>
          <a:xfrm>
            <a:off x="731520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4" idx="2"/>
            <a:endCxn id="29" idx="0"/>
          </p:cNvCxnSpPr>
          <p:nvPr/>
        </p:nvCxnSpPr>
        <p:spPr>
          <a:xfrm>
            <a:off x="731520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9" idx="2"/>
            <a:endCxn id="34" idx="0"/>
          </p:cNvCxnSpPr>
          <p:nvPr/>
        </p:nvCxnSpPr>
        <p:spPr>
          <a:xfrm>
            <a:off x="73152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34" idx="2"/>
            <a:endCxn id="39" idx="0"/>
          </p:cNvCxnSpPr>
          <p:nvPr/>
        </p:nvCxnSpPr>
        <p:spPr>
          <a:xfrm>
            <a:off x="73152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9" idx="2"/>
            <a:endCxn id="44" idx="0"/>
          </p:cNvCxnSpPr>
          <p:nvPr/>
        </p:nvCxnSpPr>
        <p:spPr>
          <a:xfrm>
            <a:off x="73152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5791200" y="417704"/>
            <a:ext cx="3048000" cy="1066800"/>
          </a:xfrm>
          <a:prstGeom prst="roundRect">
            <a:avLst/>
          </a:prstGeom>
          <a:noFill/>
          <a:ln w="28575">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smtClean="0"/>
              <a:t>Module 07</a:t>
            </a:r>
            <a:endParaRPr lang="en-US" sz="4400" dirty="0">
              <a:solidFill>
                <a:schemeClr val="tx1"/>
              </a:solidFill>
            </a:endParaRPr>
          </a:p>
        </p:txBody>
      </p:sp>
      <p:cxnSp>
        <p:nvCxnSpPr>
          <p:cNvPr id="107" name="Straight Arrow Connector 106"/>
          <p:cNvCxnSpPr>
            <a:stCxn id="27" idx="2"/>
            <a:endCxn id="37" idx="0"/>
          </p:cNvCxnSpPr>
          <p:nvPr/>
        </p:nvCxnSpPr>
        <p:spPr>
          <a:xfrm>
            <a:off x="18288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7" idx="2"/>
            <a:endCxn id="42" idx="0"/>
          </p:cNvCxnSpPr>
          <p:nvPr/>
        </p:nvCxnSpPr>
        <p:spPr>
          <a:xfrm>
            <a:off x="18288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2" idx="2"/>
            <a:endCxn id="47" idx="0"/>
          </p:cNvCxnSpPr>
          <p:nvPr/>
        </p:nvCxnSpPr>
        <p:spPr>
          <a:xfrm>
            <a:off x="18288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38" idx="3"/>
            <a:endCxn id="7" idx="1"/>
          </p:cNvCxnSpPr>
          <p:nvPr/>
        </p:nvCxnSpPr>
        <p:spPr>
          <a:xfrm flipV="1">
            <a:off x="5486400" y="2024487"/>
            <a:ext cx="914400" cy="3025059"/>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2AF3B5EA-18B6-4040-9F78-6052AF49C681}" type="slidenum">
              <a:rPr lang="en-US" smtClean="0"/>
              <a:t>4</a:t>
            </a:fld>
            <a:endParaRPr lang="en-US"/>
          </a:p>
        </p:txBody>
      </p:sp>
    </p:spTree>
    <p:extLst>
      <p:ext uri="{BB962C8B-B14F-4D97-AF65-F5344CB8AC3E}">
        <p14:creationId xmlns:p14="http://schemas.microsoft.com/office/powerpoint/2010/main" val="20354602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Introduction</a:t>
            </a:r>
            <a:endParaRPr lang="en-US" dirty="0"/>
          </a:p>
        </p:txBody>
      </p:sp>
      <p:sp>
        <p:nvSpPr>
          <p:cNvPr id="3" name="Content Placeholder 2"/>
          <p:cNvSpPr>
            <a:spLocks noGrp="1"/>
          </p:cNvSpPr>
          <p:nvPr>
            <p:ph idx="1"/>
          </p:nvPr>
        </p:nvSpPr>
        <p:spPr/>
        <p:txBody>
          <a:bodyPr>
            <a:normAutofit/>
          </a:bodyPr>
          <a:lstStyle/>
          <a:p>
            <a:r>
              <a:rPr lang="en-US" dirty="0" smtClean="0"/>
              <a:t>In Module 5, we learned about generalizing functions in order to avoid code duplication and establish single points of control.</a:t>
            </a:r>
          </a:p>
          <a:p>
            <a:r>
              <a:rPr lang="en-US" dirty="0" smtClean="0"/>
              <a:t>In this lesson, we'll extend those techniques to situations where the problem itself demands to be generalized before you can solve it.</a:t>
            </a:r>
          </a:p>
          <a:p>
            <a:r>
              <a:rPr lang="en-US" dirty="0" smtClean="0"/>
              <a:t>Let's look at an example.</a:t>
            </a:r>
            <a:endParaRPr lang="en-US" dirty="0"/>
          </a:p>
        </p:txBody>
      </p:sp>
      <p:sp>
        <p:nvSpPr>
          <p:cNvPr id="4" name="Slide Number Placeholder 3"/>
          <p:cNvSpPr>
            <a:spLocks noGrp="1"/>
          </p:cNvSpPr>
          <p:nvPr>
            <p:ph type="sldNum" sz="quarter" idx="12"/>
          </p:nvPr>
        </p:nvSpPr>
        <p:spPr/>
        <p:txBody>
          <a:bodyPr/>
          <a:lstStyle/>
          <a:p>
            <a:fld id="{E4A74525-021D-496D-B39D-9668564A137C}" type="slidenum">
              <a:rPr lang="en-US" smtClean="0"/>
              <a:t>5</a:t>
            </a:fld>
            <a:endParaRPr lang="en-US"/>
          </a:p>
        </p:txBody>
      </p:sp>
    </p:spTree>
    <p:extLst>
      <p:ext uri="{BB962C8B-B14F-4D97-AF65-F5344CB8AC3E}">
        <p14:creationId xmlns:p14="http://schemas.microsoft.com/office/powerpoint/2010/main" val="3481116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number-list</a:t>
            </a:r>
            <a:endParaRPr lang="en-US" dirty="0"/>
          </a:p>
        </p:txBody>
      </p:sp>
      <p:sp>
        <p:nvSpPr>
          <p:cNvPr id="3" name="Content Placeholder 2"/>
          <p:cNvSpPr>
            <a:spLocks noGrp="1"/>
          </p:cNvSpPr>
          <p:nvPr>
            <p:ph idx="1"/>
          </p:nvPr>
        </p:nvSpPr>
        <p:spPr/>
        <p:txBody>
          <a:bodyPr>
            <a:normAutofit/>
          </a:bodyPr>
          <a:lstStyle/>
          <a:p>
            <a:pPr>
              <a:spcBef>
                <a:spcPts val="0"/>
              </a:spcBef>
              <a:buNone/>
            </a:pPr>
            <a:r>
              <a:rPr lang="en-US" sz="2400" b="1" dirty="0" smtClean="0">
                <a:latin typeface="Consolas" pitchFamily="49" charset="0"/>
                <a:cs typeface="Consolas" pitchFamily="49" charset="0"/>
              </a:rPr>
              <a:t>number-list : </a:t>
            </a:r>
            <a:r>
              <a:rPr lang="en-US" sz="2400" b="1" dirty="0" err="1" smtClean="0">
                <a:latin typeface="Consolas" pitchFamily="49" charset="0"/>
                <a:cs typeface="Consolas" pitchFamily="49" charset="0"/>
              </a:rPr>
              <a:t>ListOfX</a:t>
            </a:r>
            <a:r>
              <a:rPr lang="en-US" sz="2400" b="1" dirty="0" smtClean="0">
                <a:latin typeface="Consolas" pitchFamily="49" charset="0"/>
                <a:cs typeface="Consolas" pitchFamily="49" charset="0"/>
              </a:rPr>
              <a:t> -&gt; </a:t>
            </a:r>
            <a:r>
              <a:rPr lang="en-US" sz="2400" b="1" dirty="0" err="1" smtClean="0">
                <a:latin typeface="Consolas" pitchFamily="49" charset="0"/>
                <a:cs typeface="Consolas" pitchFamily="49" charset="0"/>
              </a:rPr>
              <a:t>NumberedListOfX</a:t>
            </a:r>
            <a:endParaRPr lang="en-US" sz="2400" b="1" dirty="0" smtClean="0">
              <a:latin typeface="Consolas" pitchFamily="49" charset="0"/>
              <a:cs typeface="Consolas" pitchFamily="49" charset="0"/>
            </a:endParaRPr>
          </a:p>
          <a:p>
            <a:pPr>
              <a:spcBef>
                <a:spcPts val="0"/>
              </a:spcBef>
              <a:buNone/>
            </a:pPr>
            <a:r>
              <a:rPr lang="en-US" sz="2400" b="1" dirty="0" smtClean="0">
                <a:latin typeface="Consolas" pitchFamily="49" charset="0"/>
                <a:cs typeface="Consolas" pitchFamily="49" charset="0"/>
              </a:rPr>
              <a:t>RETURNS: a list like the original, but with the</a:t>
            </a:r>
          </a:p>
          <a:p>
            <a:pPr>
              <a:spcBef>
                <a:spcPts val="0"/>
              </a:spcBef>
              <a:buNone/>
            </a:pPr>
            <a:r>
              <a:rPr lang="en-US" sz="2400" b="1" dirty="0" smtClean="0">
                <a:latin typeface="Consolas" pitchFamily="49" charset="0"/>
                <a:cs typeface="Consolas" pitchFamily="49" charset="0"/>
              </a:rPr>
              <a:t>   elements numbered consecutively, starting</a:t>
            </a:r>
          </a:p>
          <a:p>
            <a:pPr>
              <a:spcBef>
                <a:spcPts val="0"/>
              </a:spcBef>
              <a:buNone/>
            </a:pPr>
            <a:r>
              <a:rPr lang="en-US" sz="2400" b="1" dirty="0">
                <a:latin typeface="Consolas" pitchFamily="49" charset="0"/>
                <a:cs typeface="Consolas" pitchFamily="49" charset="0"/>
              </a:rPr>
              <a:t> </a:t>
            </a:r>
            <a:r>
              <a:rPr lang="en-US" sz="2400" b="1" dirty="0" smtClean="0">
                <a:latin typeface="Consolas" pitchFamily="49" charset="0"/>
                <a:cs typeface="Consolas" pitchFamily="49" charset="0"/>
              </a:rPr>
              <a:t>  from 1</a:t>
            </a:r>
          </a:p>
          <a:p>
            <a:pPr>
              <a:buNone/>
            </a:pP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(number-list (list 22 44 33)) </a:t>
            </a:r>
          </a:p>
          <a:p>
            <a:pPr>
              <a:buNone/>
            </a:pPr>
            <a:r>
              <a:rPr lang="en-US" sz="2400" b="1" dirty="0" smtClean="0">
                <a:latin typeface="Consolas" pitchFamily="49" charset="0"/>
                <a:cs typeface="Consolas" pitchFamily="49" charset="0"/>
              </a:rPr>
              <a:t>  = (list (list 1 22) (list 2 44) (list 3 33))</a:t>
            </a:r>
          </a:p>
          <a:p>
            <a:pPr>
              <a:buNone/>
            </a:pPr>
            <a:r>
              <a:rPr lang="en-US" sz="2400" b="1" dirty="0" smtClean="0">
                <a:latin typeface="Consolas" pitchFamily="49" charset="0"/>
                <a:cs typeface="Consolas" pitchFamily="49" charset="0"/>
              </a:rPr>
              <a:t>(number-list    (list 44 33)) </a:t>
            </a:r>
          </a:p>
          <a:p>
            <a:pPr>
              <a:buNone/>
            </a:pPr>
            <a:r>
              <a:rPr lang="en-US" sz="2400" b="1" dirty="0" smtClean="0">
                <a:latin typeface="Consolas" pitchFamily="49" charset="0"/>
                <a:cs typeface="Consolas" pitchFamily="49" charset="0"/>
              </a:rPr>
              <a:t>  = (list (list 1 44) (list 2 33))</a:t>
            </a:r>
            <a:endParaRPr lang="en-US" sz="24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6</a:t>
            </a:fld>
            <a:endParaRPr lang="en-US"/>
          </a:p>
        </p:txBody>
      </p:sp>
      <p:sp>
        <p:nvSpPr>
          <p:cNvPr id="5" name="Rectangle 4"/>
          <p:cNvSpPr/>
          <p:nvPr/>
        </p:nvSpPr>
        <p:spPr>
          <a:xfrm>
            <a:off x="5486399" y="5867400"/>
            <a:ext cx="3293125" cy="838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Here's an example of a problem that's hard using structural decomposition</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2090482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number-list</a:t>
            </a:r>
            <a:endParaRPr lang="en-US" dirty="0"/>
          </a:p>
        </p:txBody>
      </p:sp>
      <p:sp>
        <p:nvSpPr>
          <p:cNvPr id="3" name="Content Placeholder 2"/>
          <p:cNvSpPr>
            <a:spLocks noGrp="1"/>
          </p:cNvSpPr>
          <p:nvPr>
            <p:ph idx="1"/>
          </p:nvPr>
        </p:nvSpPr>
        <p:spPr/>
        <p:txBody>
          <a:bodyPr>
            <a:normAutofit/>
          </a:bodyPr>
          <a:lstStyle/>
          <a:p>
            <a:pPr>
              <a:buNone/>
            </a:pPr>
            <a:r>
              <a:rPr lang="en-US" sz="2400" b="1" dirty="0" smtClean="0">
                <a:latin typeface="Consolas" pitchFamily="49" charset="0"/>
                <a:cs typeface="Consolas" pitchFamily="49" charset="0"/>
              </a:rPr>
              <a:t>A </a:t>
            </a:r>
            <a:r>
              <a:rPr lang="en-US" sz="2400" b="1" dirty="0" err="1" smtClean="0">
                <a:latin typeface="Consolas" pitchFamily="49" charset="0"/>
                <a:cs typeface="Consolas" pitchFamily="49" charset="0"/>
              </a:rPr>
              <a:t>NumberedX</a:t>
            </a:r>
            <a:r>
              <a:rPr lang="en-US" sz="2400" b="1" dirty="0" smtClean="0">
                <a:latin typeface="Consolas" pitchFamily="49" charset="0"/>
                <a:cs typeface="Consolas" pitchFamily="49" charset="0"/>
              </a:rPr>
              <a:t> is a (list </a:t>
            </a:r>
            <a:r>
              <a:rPr lang="en-US" sz="2400" b="1" dirty="0" err="1" smtClean="0">
                <a:latin typeface="Consolas" pitchFamily="49" charset="0"/>
                <a:cs typeface="Consolas" pitchFamily="49" charset="0"/>
              </a:rPr>
              <a:t>Int</a:t>
            </a:r>
            <a:r>
              <a:rPr lang="en-US" sz="2400" b="1" dirty="0" smtClean="0">
                <a:latin typeface="Consolas" pitchFamily="49" charset="0"/>
                <a:cs typeface="Consolas" pitchFamily="49" charset="0"/>
              </a:rPr>
              <a:t> X)</a:t>
            </a:r>
          </a:p>
          <a:p>
            <a:pPr>
              <a:buNone/>
            </a:pPr>
            <a:r>
              <a:rPr lang="en-US" sz="2400" b="1" dirty="0" smtClean="0">
                <a:latin typeface="Consolas" pitchFamily="49" charset="0"/>
                <a:cs typeface="Consolas" pitchFamily="49" charset="0"/>
              </a:rPr>
              <a:t>A </a:t>
            </a:r>
            <a:r>
              <a:rPr lang="en-US" sz="2400" b="1" dirty="0" err="1" smtClean="0">
                <a:latin typeface="Consolas" pitchFamily="49" charset="0"/>
                <a:cs typeface="Consolas" pitchFamily="49" charset="0"/>
              </a:rPr>
              <a:t>NumberedListOfX</a:t>
            </a:r>
            <a:r>
              <a:rPr lang="en-US" sz="2400" b="1" dirty="0" smtClean="0">
                <a:latin typeface="Consolas" pitchFamily="49" charset="0"/>
                <a:cs typeface="Consolas" pitchFamily="49" charset="0"/>
              </a:rPr>
              <a:t> is a </a:t>
            </a:r>
            <a:r>
              <a:rPr lang="en-US" sz="2400" b="1" dirty="0" err="1" smtClean="0">
                <a:latin typeface="Consolas" pitchFamily="49" charset="0"/>
                <a:cs typeface="Consolas" pitchFamily="49" charset="0"/>
              </a:rPr>
              <a:t>ListOfNumberedX</a:t>
            </a:r>
            <a:endParaRPr lang="en-US" sz="2400" b="1" dirty="0" smtClean="0">
              <a:latin typeface="Consolas" pitchFamily="49" charset="0"/>
              <a:cs typeface="Consolas" pitchFamily="49" charset="0"/>
            </a:endParaRPr>
          </a:p>
          <a:p>
            <a:pPr>
              <a:buNone/>
            </a:pP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Example:</a:t>
            </a:r>
          </a:p>
          <a:p>
            <a:pPr>
              <a:buNone/>
            </a:pPr>
            <a:r>
              <a:rPr lang="en-US" sz="2400" b="1" dirty="0" smtClean="0">
                <a:latin typeface="Consolas" pitchFamily="49" charset="0"/>
                <a:cs typeface="Consolas" pitchFamily="49" charset="0"/>
              </a:rPr>
              <a:t>(list 14 "</a:t>
            </a:r>
            <a:r>
              <a:rPr lang="en-US" sz="2400" b="1" dirty="0" err="1" smtClean="0">
                <a:latin typeface="Consolas" pitchFamily="49" charset="0"/>
                <a:cs typeface="Consolas" pitchFamily="49" charset="0"/>
              </a:rPr>
              <a:t>abc</a:t>
            </a:r>
            <a:r>
              <a:rPr lang="en-US" sz="2400" b="1" dirty="0" smtClean="0">
                <a:latin typeface="Consolas" pitchFamily="49" charset="0"/>
                <a:cs typeface="Consolas" pitchFamily="49" charset="0"/>
              </a:rPr>
              <a:t>") is a </a:t>
            </a:r>
            <a:r>
              <a:rPr lang="en-US" sz="2400" b="1" dirty="0" err="1" smtClean="0">
                <a:latin typeface="Consolas" pitchFamily="49" charset="0"/>
                <a:cs typeface="Consolas" pitchFamily="49" charset="0"/>
              </a:rPr>
              <a:t>NumberedString</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(list 36 "u")   is a </a:t>
            </a:r>
            <a:r>
              <a:rPr lang="en-US" sz="2400" b="1" dirty="0" err="1" smtClean="0">
                <a:latin typeface="Consolas" pitchFamily="49" charset="0"/>
                <a:cs typeface="Consolas" pitchFamily="49" charset="0"/>
              </a:rPr>
              <a:t>NumberedString</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(list</a:t>
            </a:r>
          </a:p>
          <a:p>
            <a:pPr>
              <a:buNone/>
            </a:pPr>
            <a:r>
              <a:rPr lang="en-US" sz="2400" b="1" dirty="0">
                <a:latin typeface="Consolas" pitchFamily="49" charset="0"/>
                <a:cs typeface="Consolas" pitchFamily="49" charset="0"/>
              </a:rPr>
              <a:t> </a:t>
            </a:r>
            <a:r>
              <a:rPr lang="en-US" sz="2400" b="1" dirty="0" smtClean="0">
                <a:latin typeface="Consolas" pitchFamily="49" charset="0"/>
                <a:cs typeface="Consolas" pitchFamily="49" charset="0"/>
              </a:rPr>
              <a:t> (list 14 "</a:t>
            </a:r>
            <a:r>
              <a:rPr lang="en-US" sz="2400" b="1" dirty="0" err="1" smtClean="0">
                <a:latin typeface="Consolas" pitchFamily="49" charset="0"/>
                <a:cs typeface="Consolas" pitchFamily="49" charset="0"/>
              </a:rPr>
              <a:t>abc</a:t>
            </a:r>
            <a:r>
              <a:rPr lang="en-US" sz="2400" b="1" dirty="0" smtClean="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smtClean="0">
                <a:latin typeface="Consolas" pitchFamily="49" charset="0"/>
                <a:cs typeface="Consolas" pitchFamily="49" charset="0"/>
              </a:rPr>
              <a:t> (list 36 "u")</a:t>
            </a:r>
          </a:p>
          <a:p>
            <a:pPr>
              <a:buNone/>
            </a:pPr>
            <a:r>
              <a:rPr lang="en-US" sz="2400" b="1" dirty="0">
                <a:latin typeface="Consolas" pitchFamily="49" charset="0"/>
                <a:cs typeface="Consolas" pitchFamily="49" charset="0"/>
              </a:rPr>
              <a:t> </a:t>
            </a:r>
            <a:r>
              <a:rPr lang="en-US" sz="2400" b="1" dirty="0" smtClean="0">
                <a:latin typeface="Consolas" pitchFamily="49" charset="0"/>
                <a:cs typeface="Consolas" pitchFamily="49" charset="0"/>
              </a:rPr>
              <a:t> (list 14 "</a:t>
            </a:r>
            <a:r>
              <a:rPr lang="en-US" sz="2400" b="1" dirty="0" err="1" smtClean="0">
                <a:latin typeface="Consolas" pitchFamily="49" charset="0"/>
                <a:cs typeface="Consolas" pitchFamily="49" charset="0"/>
              </a:rPr>
              <a:t>abc</a:t>
            </a:r>
            <a:r>
              <a:rPr lang="en-US" sz="2400" b="1" dirty="0" smtClean="0">
                <a:latin typeface="Consolas" pitchFamily="49" charset="0"/>
                <a:cs typeface="Consolas" pitchFamily="49" charset="0"/>
              </a:rPr>
              <a:t>"))   is a </a:t>
            </a:r>
            <a:r>
              <a:rPr lang="en-US" sz="2400" b="1" dirty="0" err="1" smtClean="0">
                <a:latin typeface="Consolas" pitchFamily="49" charset="0"/>
                <a:cs typeface="Consolas" pitchFamily="49" charset="0"/>
              </a:rPr>
              <a:t>NumberedListofX</a:t>
            </a:r>
            <a:endParaRPr lang="en-US" sz="2400" b="1" dirty="0" smtClean="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7</a:t>
            </a:fld>
            <a:endParaRPr lang="en-US"/>
          </a:p>
        </p:txBody>
      </p:sp>
      <p:sp>
        <p:nvSpPr>
          <p:cNvPr id="5" name="Rectangle 4"/>
          <p:cNvSpPr/>
          <p:nvPr/>
        </p:nvSpPr>
        <p:spPr>
          <a:xfrm>
            <a:off x="6781800" y="2971800"/>
            <a:ext cx="1981200" cy="1219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chemeClr val="tx1"/>
                </a:solidFill>
              </a:rPr>
              <a:t>Here are the data definitions for this problem </a:t>
            </a:r>
            <a:endParaRPr lang="en-US" sz="2000" dirty="0">
              <a:solidFill>
                <a:schemeClr val="tx1"/>
              </a:solidFill>
            </a:endParaRPr>
          </a:p>
        </p:txBody>
      </p:sp>
    </p:spTree>
    <p:extLst>
      <p:ext uri="{BB962C8B-B14F-4D97-AF65-F5344CB8AC3E}">
        <p14:creationId xmlns:p14="http://schemas.microsoft.com/office/powerpoint/2010/main" val="1904323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Let's try using the template for </a:t>
            </a:r>
            <a:r>
              <a:rPr lang="en-US" dirty="0" err="1" smtClean="0"/>
              <a:t>ListOfX</a:t>
            </a:r>
            <a:endParaRPr lang="en-US" dirty="0"/>
          </a:p>
        </p:txBody>
      </p:sp>
      <p:sp>
        <p:nvSpPr>
          <p:cNvPr id="3" name="Content Placeholder 2"/>
          <p:cNvSpPr>
            <a:spLocks noGrp="1"/>
          </p:cNvSpPr>
          <p:nvPr>
            <p:ph idx="1"/>
          </p:nvPr>
        </p:nvSpPr>
        <p:spPr/>
        <p:txBody>
          <a:bodyPr>
            <a:noAutofit/>
          </a:bodyPr>
          <a:lstStyle/>
          <a:p>
            <a:pPr>
              <a:buNone/>
            </a:pPr>
            <a:r>
              <a:rPr lang="en-US" sz="2400" b="1" dirty="0" smtClean="0">
                <a:latin typeface="Consolas" pitchFamily="49" charset="0"/>
                <a:cs typeface="Consolas" pitchFamily="49" charset="0"/>
              </a:rPr>
              <a:t>(define (number-list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cond</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[(empty?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 empty]</a:t>
            </a:r>
          </a:p>
          <a:p>
            <a:pPr>
              <a:buNone/>
            </a:pPr>
            <a:r>
              <a:rPr lang="en-US" sz="2400" b="1" dirty="0" smtClean="0">
                <a:latin typeface="Consolas" pitchFamily="49" charset="0"/>
                <a:cs typeface="Consolas" pitchFamily="49" charset="0"/>
              </a:rPr>
              <a:t>    [else (cons</a:t>
            </a:r>
          </a:p>
          <a:p>
            <a:pPr>
              <a:buNone/>
            </a:pPr>
            <a:r>
              <a:rPr lang="en-US" sz="2400" b="1" dirty="0" smtClean="0">
                <a:latin typeface="Consolas" pitchFamily="49" charset="0"/>
                <a:cs typeface="Consolas" pitchFamily="49" charset="0"/>
              </a:rPr>
              <a:t>            (list 1 (first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(number-list (rest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a:t>
            </a:r>
          </a:p>
          <a:p>
            <a:pPr>
              <a:buNone/>
            </a:pPr>
            <a:endParaRPr lang="en-US" sz="2400" b="1" dirty="0" smtClean="0">
              <a:latin typeface="Courier New" pitchFamily="49" charset="0"/>
              <a:cs typeface="Courier New" pitchFamily="49" charset="0"/>
            </a:endParaRPr>
          </a:p>
          <a:p>
            <a:pPr>
              <a:buNone/>
            </a:pPr>
            <a:endParaRPr lang="en-US" sz="2400" b="1" dirty="0">
              <a:latin typeface="Courier New" pitchFamily="49" charset="0"/>
              <a:cs typeface="Courier New" pitchFamily="49" charset="0"/>
            </a:endParaRPr>
          </a:p>
        </p:txBody>
      </p:sp>
      <p:sp>
        <p:nvSpPr>
          <p:cNvPr id="6" name="Slide Number Placeholder 5"/>
          <p:cNvSpPr>
            <a:spLocks noGrp="1"/>
          </p:cNvSpPr>
          <p:nvPr>
            <p:ph type="sldNum" sz="quarter" idx="12"/>
          </p:nvPr>
        </p:nvSpPr>
        <p:spPr/>
        <p:txBody>
          <a:bodyPr/>
          <a:lstStyle/>
          <a:p>
            <a:fld id="{E4A74525-021D-496D-B39D-9668564A137C}" type="slidenum">
              <a:rPr lang="en-US" smtClean="0"/>
              <a:t>8</a:t>
            </a:fld>
            <a:endParaRPr lang="en-US"/>
          </a:p>
        </p:txBody>
      </p:sp>
      <p:sp>
        <p:nvSpPr>
          <p:cNvPr id="4" name="Rectangle 3"/>
          <p:cNvSpPr/>
          <p:nvPr/>
        </p:nvSpPr>
        <p:spPr>
          <a:xfrm>
            <a:off x="2590800" y="4495800"/>
            <a:ext cx="36576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Well, that's clearly wrong!  What could work?</a:t>
            </a:r>
          </a:p>
        </p:txBody>
      </p:sp>
      <p:sp>
        <p:nvSpPr>
          <p:cNvPr id="5" name="Rectangle 4"/>
          <p:cNvSpPr/>
          <p:nvPr/>
        </p:nvSpPr>
        <p:spPr>
          <a:xfrm>
            <a:off x="3200400" y="5715000"/>
            <a:ext cx="43434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We need a help function, to number the rest of the list starting from 2</a:t>
            </a:r>
          </a:p>
        </p:txBody>
      </p:sp>
    </p:spTree>
    <p:extLst>
      <p:ext uri="{BB962C8B-B14F-4D97-AF65-F5344CB8AC3E}">
        <p14:creationId xmlns:p14="http://schemas.microsoft.com/office/powerpoint/2010/main" val="299749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#2</a:t>
            </a:r>
            <a:endParaRPr lang="en-US" dirty="0"/>
          </a:p>
        </p:txBody>
      </p:sp>
      <p:sp>
        <p:nvSpPr>
          <p:cNvPr id="3" name="Content Placeholder 2"/>
          <p:cNvSpPr>
            <a:spLocks noGrp="1"/>
          </p:cNvSpPr>
          <p:nvPr>
            <p:ph idx="1"/>
          </p:nvPr>
        </p:nvSpPr>
        <p:spPr/>
        <p:txBody>
          <a:bodyPr>
            <a:noAutofit/>
          </a:bodyPr>
          <a:lstStyle/>
          <a:p>
            <a:pPr>
              <a:buNone/>
            </a:pPr>
            <a:r>
              <a:rPr lang="en-US" sz="2400" b="1" dirty="0" smtClean="0">
                <a:latin typeface="Consolas" pitchFamily="49" charset="0"/>
                <a:cs typeface="Consolas" pitchFamily="49" charset="0"/>
              </a:rPr>
              <a:t>(define (number-list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cond</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[(empty?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 empty]</a:t>
            </a:r>
          </a:p>
          <a:p>
            <a:pPr>
              <a:buNone/>
            </a:pPr>
            <a:r>
              <a:rPr lang="en-US" sz="2400" b="1" dirty="0" smtClean="0">
                <a:latin typeface="Consolas" pitchFamily="49" charset="0"/>
                <a:cs typeface="Consolas" pitchFamily="49" charset="0"/>
              </a:rPr>
              <a:t>    [else (cons</a:t>
            </a:r>
          </a:p>
          <a:p>
            <a:pPr>
              <a:buNone/>
            </a:pPr>
            <a:r>
              <a:rPr lang="en-US" sz="2400" b="1" dirty="0" smtClean="0">
                <a:latin typeface="Consolas" pitchFamily="49" charset="0"/>
                <a:cs typeface="Consolas" pitchFamily="49" charset="0"/>
              </a:rPr>
              <a:t>            (list 1 (first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(number-list-starting-from-2</a:t>
            </a:r>
          </a:p>
          <a:p>
            <a:pPr>
              <a:buNone/>
            </a:pPr>
            <a:r>
              <a:rPr lang="en-US" sz="2400" b="1" dirty="0">
                <a:latin typeface="Consolas" pitchFamily="49" charset="0"/>
                <a:cs typeface="Consolas" pitchFamily="49" charset="0"/>
              </a:rPr>
              <a:t> </a:t>
            </a:r>
            <a:r>
              <a:rPr lang="en-US" sz="2400" b="1" dirty="0" smtClean="0">
                <a:latin typeface="Consolas" pitchFamily="49" charset="0"/>
                <a:cs typeface="Consolas" pitchFamily="49" charset="0"/>
              </a:rPr>
              <a:t>             (rest </a:t>
            </a:r>
            <a:r>
              <a:rPr lang="en-US" sz="2400" b="1" dirty="0" err="1" smtClean="0">
                <a:latin typeface="Consolas" pitchFamily="49" charset="0"/>
                <a:cs typeface="Consolas" pitchFamily="49" charset="0"/>
              </a:rPr>
              <a:t>lst</a:t>
            </a:r>
            <a:r>
              <a:rPr lang="en-US" sz="2400" b="1" dirty="0" smtClean="0">
                <a:latin typeface="Consolas" pitchFamily="49" charset="0"/>
                <a:cs typeface="Consolas" pitchFamily="49" charset="0"/>
              </a:rPr>
              <a:t>)))]))</a:t>
            </a:r>
          </a:p>
          <a:p>
            <a:pPr>
              <a:buNone/>
            </a:pPr>
            <a:endParaRPr lang="en-US" sz="2400" b="1" dirty="0" smtClean="0">
              <a:latin typeface="Courier New" pitchFamily="49" charset="0"/>
              <a:cs typeface="Courier New" pitchFamily="49" charset="0"/>
            </a:endParaRPr>
          </a:p>
          <a:p>
            <a:pPr>
              <a:buNone/>
            </a:pPr>
            <a:endParaRPr lang="en-US" sz="24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9</a:t>
            </a:fld>
            <a:endParaRPr lang="en-US"/>
          </a:p>
        </p:txBody>
      </p:sp>
      <p:sp>
        <p:nvSpPr>
          <p:cNvPr id="5" name="Rectangle 4"/>
          <p:cNvSpPr/>
          <p:nvPr/>
        </p:nvSpPr>
        <p:spPr>
          <a:xfrm>
            <a:off x="2286000" y="5029200"/>
            <a:ext cx="5105400" cy="762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Well, this looks promising.  All we have to do now is write </a:t>
            </a:r>
            <a:r>
              <a:rPr lang="en-US" b="1" dirty="0" smtClean="0">
                <a:solidFill>
                  <a:schemeClr val="tx1"/>
                </a:solidFill>
              </a:rPr>
              <a:t>number-list-starting-from-2</a:t>
            </a:r>
          </a:p>
        </p:txBody>
      </p:sp>
    </p:spTree>
    <p:extLst>
      <p:ext uri="{BB962C8B-B14F-4D97-AF65-F5344CB8AC3E}">
        <p14:creationId xmlns:p14="http://schemas.microsoft.com/office/powerpoint/2010/main" val="94127092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ed8e5f86a24a618b135fd687619d7df3b8323"/>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946</TotalTime>
  <Words>2008</Words>
  <Application>Microsoft Office PowerPoint</Application>
  <PresentationFormat>On-screen Show (4:3)</PresentationFormat>
  <Paragraphs>275</Paragraphs>
  <Slides>29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Consolas</vt:lpstr>
      <vt:lpstr>Courier New</vt:lpstr>
      <vt:lpstr>Helvetica Neue</vt:lpstr>
      <vt:lpstr>1_Office Theme</vt:lpstr>
      <vt:lpstr>Solving Your Problem by Generalization</vt:lpstr>
      <vt:lpstr>Module Introduction</vt:lpstr>
      <vt:lpstr>Module Outline</vt:lpstr>
      <vt:lpstr>PowerPoint Presentation</vt:lpstr>
      <vt:lpstr>Lesson Introduction</vt:lpstr>
      <vt:lpstr>Example 1: number-list</vt:lpstr>
      <vt:lpstr>Example 1: number-list</vt:lpstr>
      <vt:lpstr>Let's try using the template for ListOfX</vt:lpstr>
      <vt:lpstr>Try #2</vt:lpstr>
      <vt:lpstr>number-list-starting-from-2</vt:lpstr>
      <vt:lpstr>number-list-starting-from-3</vt:lpstr>
      <vt:lpstr>Let’s generalize!</vt:lpstr>
      <vt:lpstr>Now the problem is easy</vt:lpstr>
      <vt:lpstr>And we can recover the original</vt:lpstr>
      <vt:lpstr>Let’s look again at number-elements</vt:lpstr>
      <vt:lpstr>Let’s watch this work</vt:lpstr>
      <vt:lpstr>What's going on here?</vt:lpstr>
      <vt:lpstr>We document this as an invariant</vt:lpstr>
      <vt:lpstr>Now let’s write the rest of the purpose statement</vt:lpstr>
      <vt:lpstr>New Purpose Statement</vt:lpstr>
      <vt:lpstr>Structural Arguments and Context Arguments</vt:lpstr>
      <vt:lpstr>Is the invariant satisfied at the recursive call?</vt:lpstr>
      <vt:lpstr>Context Arguments and Accumulators</vt:lpstr>
      <vt:lpstr>This isn't completely new:</vt:lpstr>
      <vt:lpstr>More examples of WHERE clauses</vt:lpstr>
      <vt:lpstr>Recipe for context arguments</vt:lpstr>
      <vt:lpstr>Wait: what do we mean by "above"?</vt:lpstr>
      <vt:lpstr>Summary</vt:lpstr>
      <vt:lpstr>Next Steps</vt:lpstr>
    </vt:vector>
  </TitlesOfParts>
  <Company>Northeastern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Mitchell Wand</dc:creator>
  <cp:lastModifiedBy>Mitchell Wand</cp:lastModifiedBy>
  <cp:revision>32</cp:revision>
  <dcterms:created xsi:type="dcterms:W3CDTF">2013-10-11T15:09:54Z</dcterms:created>
  <dcterms:modified xsi:type="dcterms:W3CDTF">2015-09-26T16:03:18Z</dcterms:modified>
</cp:coreProperties>
</file>