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6" r:id="rId2"/>
  </p:sldMasterIdLst>
  <p:notesMasterIdLst>
    <p:notesMasterId r:id="rId19"/>
  </p:notesMasterIdLst>
  <p:sldIdLst>
    <p:sldId id="271" r:id="rId3"/>
    <p:sldId id="356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8" r:id="rId17"/>
    <p:sldId id="379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84678" autoAdjust="0"/>
  </p:normalViewPr>
  <p:slideViewPr>
    <p:cSldViewPr>
      <p:cViewPr varScale="1">
        <p:scale>
          <a:sx n="61" d="100"/>
          <a:sy n="61" d="100"/>
        </p:scale>
        <p:origin x="1320" y="52"/>
      </p:cViewPr>
      <p:guideLst>
        <p:guide orient="horz" pos="2160"/>
        <p:guide pos="864"/>
      </p:guideLst>
    </p:cSldViewPr>
  </p:slideViewPr>
  <p:outlineViewPr>
    <p:cViewPr>
      <p:scale>
        <a:sx n="33" d="100"/>
        <a:sy n="33" d="100"/>
      </p:scale>
      <p:origin x="0" y="2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D54E-DB71-49E8-BB66-48EF417974F5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23A9-C257-460A-A8ED-9083CE03C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EAF-233A-46F1-B677-2AEB0E9C38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B1E17-C3BB-4D7A-BAA6-D27B1128A6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2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C6F-5888-4550-BF95-C01921AC67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27BB-15CD-4F2F-B5E7-2D4A83DA613A}" type="datetime1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77A2-CE04-4F68-BDA1-0DF8D20160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49D7-0542-4136-AFBE-293741DC7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Study: Free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7.3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context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: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 err="1" smtClean="0"/>
              <a:t>ListOfSymbol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SetOfSymbol</a:t>
            </a:r>
            <a:endParaRPr lang="en-US" dirty="0"/>
          </a:p>
          <a:p>
            <a:r>
              <a:rPr lang="en-US" dirty="0"/>
              <a:t>;; GIVEN: a </a:t>
            </a:r>
            <a:r>
              <a:rPr lang="en-US" dirty="0" err="1"/>
              <a:t>FredExp</a:t>
            </a:r>
            <a:r>
              <a:rPr lang="en-US" dirty="0"/>
              <a:t> f that is part of a larger </a:t>
            </a:r>
            <a:endParaRPr lang="en-US" dirty="0" smtClean="0"/>
          </a:p>
          <a:p>
            <a:r>
              <a:rPr lang="en-US" dirty="0" smtClean="0"/>
              <a:t>;;   </a:t>
            </a:r>
            <a:r>
              <a:rPr lang="en-US" dirty="0" err="1" smtClean="0"/>
              <a:t>FredExp</a:t>
            </a:r>
            <a:r>
              <a:rPr lang="en-US" dirty="0" smtClean="0"/>
              <a:t> </a:t>
            </a:r>
            <a:r>
              <a:rPr lang="en-US" dirty="0"/>
              <a:t>f0</a:t>
            </a:r>
          </a:p>
          <a:p>
            <a:r>
              <a:rPr lang="en-US" dirty="0"/>
              <a:t>;; WHERE: los is the list of symbols that occur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;;   </a:t>
            </a:r>
            <a:r>
              <a:rPr lang="en-US" dirty="0"/>
              <a:t>lambdas above f </a:t>
            </a:r>
            <a:r>
              <a:rPr lang="en-US" dirty="0" smtClean="0"/>
              <a:t>in </a:t>
            </a:r>
            <a:r>
              <a:rPr lang="en-US" dirty="0"/>
              <a:t>f0</a:t>
            </a:r>
          </a:p>
          <a:p>
            <a:r>
              <a:rPr lang="en-US" dirty="0"/>
              <a:t>;; RETURNS: the set of symbols from f that are </a:t>
            </a:r>
            <a:r>
              <a:rPr lang="en-US" dirty="0" smtClean="0"/>
              <a:t>free</a:t>
            </a:r>
          </a:p>
          <a:p>
            <a:r>
              <a:rPr lang="en-US" dirty="0" smtClean="0"/>
              <a:t>;;   </a:t>
            </a:r>
            <a:r>
              <a:rPr lang="en-US" dirty="0"/>
              <a:t>in f0.</a:t>
            </a:r>
          </a:p>
          <a:p>
            <a:endParaRPr lang="en-US" dirty="0"/>
          </a:p>
          <a:p>
            <a:r>
              <a:rPr lang="en-US" dirty="0"/>
              <a:t>;; EXAMPLE: </a:t>
            </a:r>
          </a:p>
          <a:p>
            <a:r>
              <a:rPr lang="en-US" dirty="0"/>
              <a:t>;; (free-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(</a:t>
            </a:r>
            <a:r>
              <a:rPr lang="en-US" dirty="0"/>
              <a:t>z (lambda (x) (x y))) (list z)) </a:t>
            </a:r>
            <a:endParaRPr lang="en-US" dirty="0" smtClean="0"/>
          </a:p>
          <a:p>
            <a:r>
              <a:rPr lang="en-US" dirty="0" smtClean="0"/>
              <a:t>;; = </a:t>
            </a:r>
            <a:r>
              <a:rPr lang="en-US" dirty="0"/>
              <a:t>(list y)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114800"/>
            <a:ext cx="3657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invariant (WHERE clause) gives an interpretation for the context variable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 flipV="1">
            <a:off x="4800600" y="3429000"/>
            <a:ext cx="1828800" cy="685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STRATEGY: Struct </a:t>
            </a:r>
            <a:r>
              <a:rPr lang="en-US" sz="2000" dirty="0" err="1"/>
              <a:t>Decomp</a:t>
            </a:r>
            <a:r>
              <a:rPr lang="en-US" sz="2000" dirty="0"/>
              <a:t> on f : </a:t>
            </a:r>
            <a:r>
              <a:rPr lang="en-US" sz="2000" dirty="0" err="1"/>
              <a:t>FredExp</a:t>
            </a:r>
            <a:endParaRPr lang="en-US" sz="2000" dirty="0"/>
          </a:p>
          <a:p>
            <a:r>
              <a:rPr lang="en-US" sz="2000" dirty="0"/>
              <a:t>(define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f los)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</a:t>
            </a:r>
            <a:r>
              <a:rPr lang="en-US" sz="2000" dirty="0" err="1"/>
              <a:t>var</a:t>
            </a:r>
            <a:r>
              <a:rPr lang="en-US" sz="2000" dirty="0"/>
              <a:t>? f) (if (my-member? (</a:t>
            </a:r>
            <a:r>
              <a:rPr lang="en-US" sz="2000" dirty="0" err="1"/>
              <a:t>var</a:t>
            </a:r>
            <a:r>
              <a:rPr lang="en-US" sz="2000" dirty="0"/>
              <a:t>-name f) los)</a:t>
            </a:r>
          </a:p>
          <a:p>
            <a:r>
              <a:rPr lang="en-US" sz="2000" dirty="0"/>
              <a:t>                empty</a:t>
            </a:r>
          </a:p>
          <a:p>
            <a:r>
              <a:rPr lang="en-US" sz="2000" dirty="0"/>
              <a:t>                (list (</a:t>
            </a:r>
            <a:r>
              <a:rPr lang="en-US" sz="2000" dirty="0" err="1"/>
              <a:t>var</a:t>
            </a:r>
            <a:r>
              <a:rPr lang="en-US" sz="2000" dirty="0"/>
              <a:t>-name f)))]     </a:t>
            </a:r>
          </a:p>
          <a:p>
            <a:r>
              <a:rPr lang="en-US" sz="2000" dirty="0"/>
              <a:t>    [(lam? f)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(lam-body f)</a:t>
            </a:r>
          </a:p>
          <a:p>
            <a:r>
              <a:rPr lang="en-US" sz="2000" dirty="0"/>
              <a:t>                   (cons (lam-</a:t>
            </a:r>
            <a:r>
              <a:rPr lang="en-US" sz="2000" dirty="0" err="1"/>
              <a:t>var</a:t>
            </a:r>
            <a:r>
              <a:rPr lang="en-US" sz="2000" dirty="0"/>
              <a:t> f</a:t>
            </a:r>
            <a:r>
              <a:rPr lang="en-US" sz="2000" dirty="0" smtClean="0"/>
              <a:t>) los</a:t>
            </a:r>
            <a:r>
              <a:rPr lang="en-US" sz="2000" dirty="0"/>
              <a:t>))]                                           </a:t>
            </a:r>
          </a:p>
          <a:p>
            <a:r>
              <a:rPr lang="en-US" sz="2000" dirty="0"/>
              <a:t>    [(app? f) (set-union</a:t>
            </a:r>
          </a:p>
          <a:p>
            <a:r>
              <a:rPr lang="en-US" sz="2000" dirty="0"/>
              <a:t>               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(app-</a:t>
            </a:r>
            <a:r>
              <a:rPr lang="en-US" sz="2000" dirty="0" err="1"/>
              <a:t>fn</a:t>
            </a:r>
            <a:r>
              <a:rPr lang="en-US" sz="2000" dirty="0"/>
              <a:t> f) los)</a:t>
            </a:r>
          </a:p>
          <a:p>
            <a:r>
              <a:rPr lang="en-US" sz="2000" dirty="0"/>
              <a:t>               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(app-</a:t>
            </a:r>
            <a:r>
              <a:rPr lang="en-US" sz="2000" dirty="0" err="1"/>
              <a:t>arg</a:t>
            </a:r>
            <a:r>
              <a:rPr lang="en-US" sz="2000" dirty="0"/>
              <a:t> f) los))]))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715000"/>
            <a:ext cx="4419600" cy="9064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Adds the lambda-variable to the list of bound variables in the body, so the called function's WHERE clause will become true.</a:t>
            </a:r>
          </a:p>
        </p:txBody>
      </p: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4572000" y="3048000"/>
            <a:ext cx="26289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2438400" y="4495800"/>
            <a:ext cx="990600" cy="1219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900" y="2971800"/>
            <a:ext cx="17145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 variable already bound? </a:t>
            </a:r>
          </a:p>
        </p:txBody>
      </p:sp>
    </p:spTree>
    <p:extLst>
      <p:ext uri="{BB962C8B-B14F-4D97-AF65-F5344CB8AC3E}">
        <p14:creationId xmlns:p14="http://schemas.microsoft.com/office/powerpoint/2010/main" val="29476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Definition </a:t>
            </a:r>
            <a:br>
              <a:rPr lang="en-US" dirty="0" smtClean="0"/>
            </a:br>
            <a:r>
              <a:rPr lang="en-US" dirty="0" smtClean="0"/>
              <a:t>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: </a:t>
            </a:r>
            <a:r>
              <a:rPr lang="en-US" sz="2400" dirty="0" err="1" smtClean="0"/>
              <a:t>FredExp</a:t>
            </a:r>
            <a:r>
              <a:rPr lang="en-US" sz="2400" dirty="0" smtClean="0"/>
              <a:t> -&gt; </a:t>
            </a:r>
            <a:r>
              <a:rPr lang="en-US" sz="2400" dirty="0" err="1" smtClean="0"/>
              <a:t>SetOfSymbol</a:t>
            </a:r>
            <a:endParaRPr lang="en-US" sz="2400" dirty="0" smtClean="0"/>
          </a:p>
          <a:p>
            <a:r>
              <a:rPr lang="en-US" sz="2400" dirty="0" smtClean="0"/>
              <a:t>;; Produces the set of names that occur free in the given </a:t>
            </a:r>
            <a:r>
              <a:rPr lang="en-US" sz="2400" dirty="0" err="1" smtClean="0"/>
              <a:t>FredExp</a:t>
            </a:r>
            <a:endParaRPr lang="en-US" sz="2400" dirty="0" smtClean="0"/>
          </a:p>
          <a:p>
            <a:r>
              <a:rPr lang="en-US" sz="2400" dirty="0" smtClean="0"/>
              <a:t>;; EXAMPLE:</a:t>
            </a:r>
          </a:p>
          <a:p>
            <a:r>
              <a:rPr lang="en-US" sz="2400" dirty="0" smtClean="0"/>
              <a:t>;;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(z (lambda (x) (x y)))) </a:t>
            </a:r>
          </a:p>
          <a:p>
            <a:r>
              <a:rPr lang="en-US" sz="2400" dirty="0" smtClean="0"/>
              <a:t>;;  = {y, z}</a:t>
            </a:r>
          </a:p>
          <a:p>
            <a:endParaRPr lang="en-US" sz="2400" dirty="0" smtClean="0"/>
          </a:p>
          <a:p>
            <a:r>
              <a:rPr lang="en-US" sz="2400" dirty="0" smtClean="0"/>
              <a:t>;; Strategy: function composition</a:t>
            </a:r>
          </a:p>
          <a:p>
            <a:r>
              <a:rPr lang="en-US" sz="2400" dirty="0" smtClean="0"/>
              <a:t>(define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f)</a:t>
            </a:r>
          </a:p>
          <a:p>
            <a:r>
              <a:rPr lang="en-US" sz="2400" dirty="0" smtClean="0"/>
              <a:t>  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-in-</a:t>
            </a:r>
            <a:r>
              <a:rPr lang="en-US" sz="2400" dirty="0" err="1" smtClean="0"/>
              <a:t>subexp</a:t>
            </a:r>
            <a:r>
              <a:rPr lang="en-US" sz="2400" dirty="0" smtClean="0"/>
              <a:t> f empty))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562600" y="3962400"/>
            <a:ext cx="33528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are no variables bound above the top.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10200" y="4572000"/>
            <a:ext cx="1752600" cy="990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definitions are clear</a:t>
            </a:r>
          </a:p>
          <a:p>
            <a:r>
              <a:rPr lang="en-US" dirty="0" smtClean="0"/>
              <a:t>Which performs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289797"/>
              </p:ext>
            </p:extLst>
          </p:nvPr>
        </p:nvGraphicFramePr>
        <p:xfrm>
          <a:off x="2247900" y="2514600"/>
          <a:ext cx="47625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0"/>
                <a:gridCol w="16764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no context </a:t>
                      </a:r>
                      <a:r>
                        <a:rPr lang="en-US" b="1" dirty="0" err="1" smtClean="0"/>
                        <a:t>arg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with</a:t>
                      </a:r>
                      <a:r>
                        <a:rPr lang="en-US" b="1" baseline="0" dirty="0" smtClean="0"/>
                        <a:t> context </a:t>
                      </a:r>
                      <a:r>
                        <a:rPr lang="en-US" b="1" baseline="0" dirty="0" err="1" smtClean="0"/>
                        <a:t>arg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81,919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655,358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2,621,439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9600" y="1447800"/>
            <a:ext cx="6764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Run time, in </a:t>
            </a:r>
            <a:r>
              <a:rPr lang="en-US" sz="3200" dirty="0" err="1" smtClean="0"/>
              <a:t>msec</a:t>
            </a:r>
            <a:r>
              <a:rPr lang="en-US" sz="3200" dirty="0" smtClean="0"/>
              <a:t>, vs. number of nodes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572000" y="4672445"/>
            <a:ext cx="38862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We threw together a little function that would generate </a:t>
            </a:r>
            <a:r>
              <a:rPr lang="en-US" sz="1400" dirty="0" err="1" smtClean="0">
                <a:solidFill>
                  <a:schemeClr val="tx1"/>
                </a:solidFill>
              </a:rPr>
              <a:t>fred</a:t>
            </a:r>
            <a:r>
              <a:rPr lang="en-US" sz="1400" dirty="0" smtClean="0">
                <a:solidFill>
                  <a:schemeClr val="tx1"/>
                </a:solidFill>
              </a:rPr>
              <a:t>-expressions </a:t>
            </a:r>
            <a:r>
              <a:rPr lang="en-US" sz="1400" dirty="0">
                <a:solidFill>
                  <a:schemeClr val="tx1"/>
                </a:solidFill>
              </a:rPr>
              <a:t>of increasing size and measured the results.  We can see clearly that for large </a:t>
            </a:r>
            <a:r>
              <a:rPr lang="en-US" sz="1400" dirty="0" err="1" smtClean="0">
                <a:solidFill>
                  <a:schemeClr val="tx1"/>
                </a:solidFill>
              </a:rPr>
              <a:t>fred</a:t>
            </a:r>
            <a:r>
              <a:rPr lang="en-US" sz="1400" dirty="0" smtClean="0">
                <a:solidFill>
                  <a:schemeClr val="tx1"/>
                </a:solidFill>
              </a:rPr>
              <a:t>-expressions, </a:t>
            </a:r>
            <a:r>
              <a:rPr lang="en-US" sz="1400" dirty="0">
                <a:solidFill>
                  <a:schemeClr val="tx1"/>
                </a:solidFill>
              </a:rPr>
              <a:t>the accumulator version is much faster.  The details are in </a:t>
            </a:r>
            <a:r>
              <a:rPr lang="en-US" sz="1400" b="1" dirty="0" err="1" smtClean="0">
                <a:solidFill>
                  <a:schemeClr val="tx1"/>
                </a:solidFill>
              </a:rPr>
              <a:t>fred.rkt</a:t>
            </a:r>
            <a:r>
              <a:rPr lang="en-US" sz="1400" dirty="0">
                <a:solidFill>
                  <a:schemeClr val="tx1"/>
                </a:solidFill>
              </a:rPr>
              <a:t>, in the Examples </a:t>
            </a:r>
            <a:r>
              <a:rPr lang="en-US" sz="1400" dirty="0" smtClean="0">
                <a:solidFill>
                  <a:schemeClr val="tx1"/>
                </a:solidFill>
              </a:rPr>
              <a:t>file. This </a:t>
            </a:r>
            <a:r>
              <a:rPr lang="en-US" sz="1400" dirty="0">
                <a:solidFill>
                  <a:schemeClr val="tx1"/>
                </a:solidFill>
              </a:rPr>
              <a:t>is a toy example, so don't draw any general conclusions.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explain the notion of a free variable</a:t>
            </a:r>
          </a:p>
          <a:p>
            <a:pPr lvl="1"/>
            <a:r>
              <a:rPr lang="en-US" dirty="0"/>
              <a:t>identify the free variables in the expressions of a simple programming language</a:t>
            </a:r>
          </a:p>
          <a:p>
            <a:pPr lvl="1"/>
            <a:r>
              <a:rPr lang="en-US" dirty="0"/>
              <a:t>explain two algorithms for finding the free variables of an expression in a simple programming language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</a:t>
            </a:r>
            <a:r>
              <a:rPr lang="en-US" smtClean="0"/>
              <a:t>Practice </a:t>
            </a:r>
            <a:r>
              <a:rPr lang="en-US" smtClean="0"/>
              <a:t>7.2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this lesson the student should be able to:</a:t>
            </a:r>
          </a:p>
          <a:p>
            <a:pPr lvl="1"/>
            <a:r>
              <a:rPr lang="en-US" dirty="0" smtClean="0"/>
              <a:t>explain the notion of a free variable</a:t>
            </a:r>
          </a:p>
          <a:p>
            <a:pPr lvl="1"/>
            <a:r>
              <a:rPr lang="en-US" dirty="0" smtClean="0"/>
              <a:t>identify the free variables in the expressions of a simple programming language</a:t>
            </a:r>
          </a:p>
          <a:p>
            <a:pPr lvl="1"/>
            <a:r>
              <a:rPr lang="en-US" dirty="0" smtClean="0"/>
              <a:t>explain two algorithms for finding the free variables of an expression in a simple programming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Tiny Programming Language: Fred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Information: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= Variable | (lambda (Variable)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         |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Variable = x | y | z | ... | xx |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yy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zz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| ...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581400"/>
            <a:ext cx="5867400" cy="2971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setting is that we are writing a compiler for a tiny programming languages, called </a:t>
            </a:r>
            <a:r>
              <a:rPr lang="en-US" dirty="0" smtClean="0">
                <a:solidFill>
                  <a:schemeClr val="tx1"/>
                </a:solidFill>
              </a:rPr>
              <a:t>Fred.   </a:t>
            </a:r>
            <a:r>
              <a:rPr lang="en-US" dirty="0">
                <a:solidFill>
                  <a:schemeClr val="tx1"/>
                </a:solidFill>
              </a:rPr>
              <a:t>Here is some information about </a:t>
            </a:r>
            <a:r>
              <a:rPr lang="en-US" dirty="0" smtClean="0">
                <a:solidFill>
                  <a:schemeClr val="tx1"/>
                </a:solidFill>
              </a:rPr>
              <a:t>expressions in Fred. 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Fred-expression  </a:t>
            </a:r>
            <a:r>
              <a:rPr lang="en-US" dirty="0">
                <a:solidFill>
                  <a:schemeClr val="tx1"/>
                </a:solidFill>
              </a:rPr>
              <a:t>is either a variable, or a </a:t>
            </a:r>
            <a:r>
              <a:rPr lang="en-US" dirty="0" smtClean="0">
                <a:solidFill>
                  <a:schemeClr val="tx1"/>
                </a:solidFill>
              </a:rPr>
              <a:t>lambda expression, </a:t>
            </a:r>
            <a:r>
              <a:rPr lang="en-US" dirty="0">
                <a:solidFill>
                  <a:schemeClr val="tx1"/>
                </a:solidFill>
              </a:rPr>
              <a:t>or an </a:t>
            </a:r>
            <a:r>
              <a:rPr lang="en-US" dirty="0" smtClean="0">
                <a:solidFill>
                  <a:schemeClr val="tx1"/>
                </a:solidFill>
              </a:rPr>
              <a:t>application.  </a:t>
            </a:r>
            <a:r>
              <a:rPr lang="en-US" dirty="0">
                <a:solidFill>
                  <a:schemeClr val="tx1"/>
                </a:solidFill>
              </a:rPr>
              <a:t>We've written down some suggestive notation here, but we're not specifying exactly </a:t>
            </a:r>
            <a:r>
              <a:rPr lang="en-US" dirty="0" smtClean="0">
                <a:solidFill>
                  <a:schemeClr val="tx1"/>
                </a:solidFill>
              </a:rPr>
              <a:t>how these expressions are </a:t>
            </a:r>
            <a:r>
              <a:rPr lang="en-US" dirty="0">
                <a:solidFill>
                  <a:schemeClr val="tx1"/>
                </a:solidFill>
              </a:rPr>
              <a:t>going to be written down; we're only saying what kind of </a:t>
            </a:r>
            <a:r>
              <a:rPr lang="en-US" dirty="0" smtClean="0">
                <a:solidFill>
                  <a:schemeClr val="tx1"/>
                </a:solidFill>
              </a:rPr>
              <a:t>expressions  </a:t>
            </a:r>
            <a:r>
              <a:rPr lang="en-US" dirty="0">
                <a:solidFill>
                  <a:schemeClr val="tx1"/>
                </a:solidFill>
              </a:rPr>
              <a:t>there are and what they </a:t>
            </a:r>
            <a:r>
              <a:rPr lang="en-US" i="1" dirty="0">
                <a:solidFill>
                  <a:schemeClr val="tx1"/>
                </a:solidFill>
              </a:rPr>
              <a:t>might</a:t>
            </a:r>
            <a:r>
              <a:rPr lang="en-US" dirty="0">
                <a:solidFill>
                  <a:schemeClr val="tx1"/>
                </a:solidFill>
              </a:rPr>
              <a:t> (repeat, </a:t>
            </a:r>
            <a:r>
              <a:rPr lang="en-US" i="1" dirty="0">
                <a:solidFill>
                  <a:schemeClr val="tx1"/>
                </a:solidFill>
              </a:rPr>
              <a:t>might</a:t>
            </a:r>
            <a:r>
              <a:rPr lang="en-US" dirty="0">
                <a:solidFill>
                  <a:schemeClr val="tx1"/>
                </a:solidFill>
              </a:rPr>
              <a:t>) look like.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Free-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600" dirty="0" smtClean="0">
                <a:cs typeface="Courier New" pitchFamily="49" charset="0"/>
              </a:rPr>
              <a:t>A variable is </a:t>
            </a:r>
            <a:r>
              <a:rPr lang="en-US" sz="4600" dirty="0" smtClean="0">
                <a:solidFill>
                  <a:srgbClr val="FF0000"/>
                </a:solidFill>
                <a:cs typeface="Courier New" pitchFamily="49" charset="0"/>
              </a:rPr>
              <a:t>free</a:t>
            </a:r>
            <a:r>
              <a:rPr lang="en-US" sz="4600" dirty="0" smtClean="0">
                <a:cs typeface="Courier New" pitchFamily="49" charset="0"/>
              </a:rPr>
              <a:t> if it occurs in a place that is not inside a lambda with the same  name.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SetOf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&lt;Variable&gt;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examples (in terms of information, not data):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=&gt; (list x)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x)) =&gt;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(x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=&gt; (list y)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(x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=&gt; (list z y)  {(list y z) would be ok}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(x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=&gt; (list x y)  {(list y x) would be ok}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0" y="2057400"/>
            <a:ext cx="19812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For clarity, we've written the examples in terms of our hypothetical notation for </a:t>
            </a:r>
            <a:r>
              <a:rPr lang="en-US" sz="1400" dirty="0" err="1" smtClean="0">
                <a:solidFill>
                  <a:schemeClr val="tx1"/>
                </a:solidFill>
              </a:rPr>
              <a:t>FredExps</a:t>
            </a:r>
            <a:r>
              <a:rPr lang="en-US" sz="1400" dirty="0" smtClean="0">
                <a:solidFill>
                  <a:schemeClr val="tx1"/>
                </a:solidFill>
              </a:rPr>
              <a:t>.  </a:t>
            </a:r>
            <a:r>
              <a:rPr lang="en-US" sz="1400" dirty="0">
                <a:solidFill>
                  <a:schemeClr val="tx1"/>
                </a:solidFill>
              </a:rPr>
              <a:t>So we wouldn't write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(free-</a:t>
            </a:r>
            <a:r>
              <a:rPr lang="en-US" sz="1400" b="1" dirty="0" err="1">
                <a:solidFill>
                  <a:schemeClr val="tx1"/>
                </a:solidFill>
              </a:rPr>
              <a:t>vars</a:t>
            </a:r>
            <a:r>
              <a:rPr lang="en-US" sz="1400" b="1" dirty="0">
                <a:solidFill>
                  <a:schemeClr val="tx1"/>
                </a:solidFill>
              </a:rPr>
              <a:t> (lambda (x) x))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Instead, we would write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(free-</a:t>
            </a:r>
            <a:r>
              <a:rPr lang="en-US" sz="1400" b="1" dirty="0" err="1">
                <a:solidFill>
                  <a:schemeClr val="tx1"/>
                </a:solidFill>
              </a:rPr>
              <a:t>vars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&lt;</a:t>
            </a:r>
            <a:r>
              <a:rPr lang="en-US" sz="1400" b="1" dirty="0">
                <a:solidFill>
                  <a:schemeClr val="tx1"/>
                </a:solidFill>
              </a:rPr>
              <a:t>some Racket code 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  that </a:t>
            </a:r>
            <a:r>
              <a:rPr lang="en-US" sz="1400" b="1" dirty="0">
                <a:solidFill>
                  <a:schemeClr val="tx1"/>
                </a:solidFill>
              </a:rPr>
              <a:t>constructs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representation of </a:t>
            </a:r>
            <a:r>
              <a:rPr lang="en-US" sz="1400" b="1" dirty="0" smtClean="0">
                <a:solidFill>
                  <a:schemeClr val="tx1"/>
                </a:solidFill>
              </a:rPr>
              <a:t>the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  Fred-expression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 </a:t>
            </a:r>
            <a:r>
              <a:rPr lang="en-US" sz="1400" b="1" dirty="0">
                <a:solidFill>
                  <a:schemeClr val="tx1"/>
                </a:solidFill>
              </a:rPr>
              <a:t>(lambda (x) x)&gt;)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(define-struct </a:t>
            </a:r>
            <a:r>
              <a:rPr lang="en-US" sz="2400" dirty="0" err="1"/>
              <a:t>var</a:t>
            </a:r>
            <a:r>
              <a:rPr lang="en-US" sz="2400" dirty="0"/>
              <a:t> (name))</a:t>
            </a:r>
          </a:p>
          <a:p>
            <a:r>
              <a:rPr lang="en-US" sz="2400" dirty="0"/>
              <a:t>(define-struct lam (</a:t>
            </a:r>
            <a:r>
              <a:rPr lang="en-US" sz="2400" dirty="0" err="1"/>
              <a:t>var</a:t>
            </a:r>
            <a:r>
              <a:rPr lang="en-US" sz="2400" dirty="0"/>
              <a:t> body))</a:t>
            </a:r>
          </a:p>
          <a:p>
            <a:r>
              <a:rPr lang="en-US" sz="2400" dirty="0"/>
              <a:t>(define-struct app (</a:t>
            </a:r>
            <a:r>
              <a:rPr lang="en-US" sz="2400" dirty="0" err="1"/>
              <a:t>fn</a:t>
            </a:r>
            <a:r>
              <a:rPr lang="en-US" sz="2400" dirty="0"/>
              <a:t> </a:t>
            </a:r>
            <a:r>
              <a:rPr lang="en-US" sz="2400" dirty="0" err="1"/>
              <a:t>arg</a:t>
            </a:r>
            <a:r>
              <a:rPr lang="en-US" sz="2400" dirty="0"/>
              <a:t>))</a:t>
            </a:r>
          </a:p>
          <a:p>
            <a:endParaRPr lang="en-US" sz="2400" dirty="0"/>
          </a:p>
          <a:p>
            <a:r>
              <a:rPr lang="en-US" sz="2400" dirty="0"/>
              <a:t>;; A </a:t>
            </a:r>
            <a:r>
              <a:rPr lang="en-US" sz="2400" dirty="0" err="1"/>
              <a:t>FredExp</a:t>
            </a:r>
            <a:r>
              <a:rPr lang="en-US" sz="2400" dirty="0"/>
              <a:t> is one of</a:t>
            </a:r>
          </a:p>
          <a:p>
            <a:r>
              <a:rPr lang="en-US" sz="2400" dirty="0"/>
              <a:t>;; (make-</a:t>
            </a:r>
            <a:r>
              <a:rPr lang="en-US" sz="2400" dirty="0" err="1"/>
              <a:t>var</a:t>
            </a:r>
            <a:r>
              <a:rPr lang="en-US" sz="2400" dirty="0"/>
              <a:t> Symbol)     </a:t>
            </a:r>
          </a:p>
          <a:p>
            <a:r>
              <a:rPr lang="en-US" sz="2400" dirty="0"/>
              <a:t>;; (make-lam Symbol </a:t>
            </a:r>
            <a:r>
              <a:rPr lang="en-US" sz="2400" dirty="0" err="1"/>
              <a:t>FredExp</a:t>
            </a:r>
            <a:r>
              <a:rPr lang="en-US" sz="2400" dirty="0"/>
              <a:t>)  </a:t>
            </a:r>
          </a:p>
          <a:p>
            <a:r>
              <a:rPr lang="en-US" sz="2400" dirty="0"/>
              <a:t>;; (make-app </a:t>
            </a:r>
            <a:r>
              <a:rPr lang="en-US" sz="2400" dirty="0" err="1"/>
              <a:t>FredExp</a:t>
            </a:r>
            <a:r>
              <a:rPr lang="en-US" sz="2400" dirty="0"/>
              <a:t> </a:t>
            </a:r>
            <a:r>
              <a:rPr lang="en-US" sz="2400" dirty="0" err="1"/>
              <a:t>FredExp</a:t>
            </a:r>
            <a:r>
              <a:rPr lang="en-US" sz="2400" dirty="0"/>
              <a:t>)</a:t>
            </a:r>
          </a:p>
          <a:p>
            <a:r>
              <a:rPr lang="en-US" sz="2400" dirty="0"/>
              <a:t>;; interpretation: the cases </a:t>
            </a:r>
            <a:r>
              <a:rPr lang="en-US" sz="2400" dirty="0" smtClean="0"/>
              <a:t>represent</a:t>
            </a:r>
          </a:p>
          <a:p>
            <a:r>
              <a:rPr lang="en-US" sz="2400" dirty="0" smtClean="0"/>
              <a:t>;; </a:t>
            </a:r>
            <a:r>
              <a:rPr lang="en-US" sz="2400" dirty="0"/>
              <a:t>variables, lambdas, </a:t>
            </a:r>
            <a:r>
              <a:rPr lang="en-US" sz="2400" dirty="0" smtClean="0"/>
              <a:t>and </a:t>
            </a:r>
            <a:r>
              <a:rPr lang="en-US" sz="2400" dirty="0"/>
              <a:t>applications, </a:t>
            </a:r>
            <a:endParaRPr lang="en-US" sz="2400" dirty="0" smtClean="0"/>
          </a:p>
          <a:p>
            <a:r>
              <a:rPr lang="en-US" sz="2400" dirty="0" smtClean="0"/>
              <a:t>;; </a:t>
            </a:r>
            <a:r>
              <a:rPr lang="en-US" sz="2400" dirty="0" err="1" smtClean="0"/>
              <a:t>repectively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676400"/>
            <a:ext cx="26670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 will represent </a:t>
            </a:r>
            <a:r>
              <a:rPr lang="en-US" dirty="0" err="1" smtClean="0">
                <a:solidFill>
                  <a:schemeClr val="tx1"/>
                </a:solidFill>
              </a:rPr>
              <a:t>FredExps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as recursive structures. This is our first-choice representation for information in Racket—you can almost never go wrong choosing </a:t>
            </a:r>
            <a:r>
              <a:rPr lang="en-US" dirty="0" smtClean="0">
                <a:solidFill>
                  <a:schemeClr val="tx1"/>
                </a:solidFill>
              </a:rPr>
              <a:t>that representation.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fredexp-fn</a:t>
            </a:r>
            <a:r>
              <a:rPr lang="en-US" dirty="0"/>
              <a:t> : </a:t>
            </a:r>
            <a:r>
              <a:rPr lang="en-US" dirty="0" err="1"/>
              <a:t>FredExp</a:t>
            </a:r>
            <a:r>
              <a:rPr lang="en-US" dirty="0"/>
              <a:t> -&gt; 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fredexp-fn</a:t>
            </a:r>
            <a:r>
              <a:rPr lang="en-US" dirty="0"/>
              <a:t> f)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</a:t>
            </a:r>
            <a:r>
              <a:rPr lang="en-US" dirty="0" err="1"/>
              <a:t>var</a:t>
            </a:r>
            <a:r>
              <a:rPr lang="en-US" dirty="0"/>
              <a:t>? f) (... (</a:t>
            </a:r>
            <a:r>
              <a:rPr lang="en-US" dirty="0" err="1"/>
              <a:t>var</a:t>
            </a:r>
            <a:r>
              <a:rPr lang="en-US" dirty="0"/>
              <a:t>-name f))]</a:t>
            </a:r>
          </a:p>
          <a:p>
            <a:r>
              <a:rPr lang="en-US" dirty="0"/>
              <a:t>    [(lam? f) (...</a:t>
            </a:r>
          </a:p>
          <a:p>
            <a:r>
              <a:rPr lang="en-US" dirty="0"/>
              <a:t>                (lam-</a:t>
            </a:r>
            <a:r>
              <a:rPr lang="en-US" dirty="0" err="1"/>
              <a:t>var</a:t>
            </a:r>
            <a:r>
              <a:rPr lang="en-US" dirty="0"/>
              <a:t> f)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(lam-body f)))]</a:t>
            </a:r>
          </a:p>
          <a:p>
            <a:r>
              <a:rPr lang="en-US" dirty="0"/>
              <a:t>    [(app? f) (...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fn</a:t>
            </a:r>
            <a:r>
              <a:rPr lang="en-US" dirty="0"/>
              <a:t> f))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arg</a:t>
            </a:r>
            <a:r>
              <a:rPr lang="en-US" dirty="0"/>
              <a:t> f)))]))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24600" y="1066800"/>
            <a:ext cx="2286000" cy="175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Racket, #; marks the next S-expression as a comment.  So this definition  is actually a comment.  This is handy for templates.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43000" y="1943100"/>
            <a:ext cx="518160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 &amp;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: </a:t>
            </a:r>
            <a:r>
              <a:rPr lang="en-US" sz="2400" dirty="0" err="1" smtClean="0"/>
              <a:t>FredExp</a:t>
            </a:r>
            <a:r>
              <a:rPr lang="en-US" sz="2400" dirty="0" smtClean="0"/>
              <a:t> -&gt; </a:t>
            </a:r>
            <a:r>
              <a:rPr lang="en-US" sz="2400" dirty="0" err="1" smtClean="0"/>
              <a:t>SetOfSymbol</a:t>
            </a:r>
            <a:endParaRPr lang="en-US" sz="2400" dirty="0" smtClean="0"/>
          </a:p>
          <a:p>
            <a:r>
              <a:rPr lang="en-US" sz="2400" dirty="0" smtClean="0"/>
              <a:t>;; Produces the set of names that occur free in the given </a:t>
            </a:r>
            <a:r>
              <a:rPr lang="en-US" sz="2400" dirty="0" err="1" smtClean="0"/>
              <a:t>FredExp</a:t>
            </a:r>
            <a:endParaRPr lang="en-US" sz="2400" dirty="0" smtClean="0"/>
          </a:p>
          <a:p>
            <a:r>
              <a:rPr lang="en-US" sz="2400" dirty="0" smtClean="0"/>
              <a:t>;; EXAMPLE:</a:t>
            </a:r>
          </a:p>
          <a:p>
            <a:r>
              <a:rPr lang="en-US" sz="2400" dirty="0" smtClean="0"/>
              <a:t>;;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(z (lambda (x) (x y)))) = {y, z}</a:t>
            </a:r>
          </a:p>
          <a:p>
            <a:r>
              <a:rPr lang="en-US" sz="2400" dirty="0" smtClean="0"/>
              <a:t>;; strategy: structural decomposition</a:t>
            </a:r>
          </a:p>
          <a:p>
            <a:endParaRPr lang="en-US" sz="2400" dirty="0" smtClean="0"/>
          </a:p>
          <a:p>
            <a:r>
              <a:rPr lang="en-US" b="0" dirty="0" smtClean="0">
                <a:latin typeface="+mn-lt"/>
              </a:rPr>
              <a:t>We will represent sets as lists without duplication, as in sets.rkt.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(define (free-</a:t>
            </a:r>
            <a:r>
              <a:rPr lang="en-US" sz="1800" dirty="0" err="1"/>
              <a:t>vars</a:t>
            </a:r>
            <a:r>
              <a:rPr lang="en-US" sz="1800" dirty="0"/>
              <a:t> f) </a:t>
            </a:r>
          </a:p>
          <a:p>
            <a:r>
              <a:rPr lang="en-US" sz="1800" dirty="0"/>
              <a:t>  (</a:t>
            </a:r>
            <a:r>
              <a:rPr lang="en-US" sz="1800" dirty="0" err="1"/>
              <a:t>cond</a:t>
            </a:r>
            <a:endParaRPr lang="en-US" sz="1800" dirty="0"/>
          </a:p>
          <a:p>
            <a:r>
              <a:rPr lang="en-US" sz="1800" dirty="0"/>
              <a:t>    [(</a:t>
            </a:r>
            <a:r>
              <a:rPr lang="en-US" sz="1800" dirty="0" err="1"/>
              <a:t>var</a:t>
            </a:r>
            <a:r>
              <a:rPr lang="en-US" sz="1800" dirty="0"/>
              <a:t>? f) (list (</a:t>
            </a:r>
            <a:r>
              <a:rPr lang="en-US" sz="1800" dirty="0" err="1"/>
              <a:t>var</a:t>
            </a:r>
            <a:r>
              <a:rPr lang="en-US" sz="1800" dirty="0"/>
              <a:t>-name f))]</a:t>
            </a:r>
          </a:p>
          <a:p>
            <a:r>
              <a:rPr lang="en-US" sz="1800" dirty="0"/>
              <a:t>    [(lam? f) (set-minus</a:t>
            </a:r>
          </a:p>
          <a:p>
            <a:r>
              <a:rPr lang="en-US" sz="1800" dirty="0"/>
              <a:t>                (free-</a:t>
            </a:r>
            <a:r>
              <a:rPr lang="en-US" sz="1800" dirty="0" err="1"/>
              <a:t>vars</a:t>
            </a:r>
            <a:r>
              <a:rPr lang="en-US" sz="1800" dirty="0"/>
              <a:t> (lam-body f))</a:t>
            </a:r>
          </a:p>
          <a:p>
            <a:r>
              <a:rPr lang="en-US" sz="1800" dirty="0"/>
              <a:t>                (lam-</a:t>
            </a:r>
            <a:r>
              <a:rPr lang="en-US" sz="1800" dirty="0" err="1"/>
              <a:t>var</a:t>
            </a:r>
            <a:r>
              <a:rPr lang="en-US" sz="1800" dirty="0"/>
              <a:t> f))]</a:t>
            </a:r>
          </a:p>
          <a:p>
            <a:r>
              <a:rPr lang="en-US" sz="1800" dirty="0"/>
              <a:t>    [(app? f) (set-union</a:t>
            </a:r>
          </a:p>
          <a:p>
            <a:r>
              <a:rPr lang="en-US" sz="1800" dirty="0"/>
              <a:t>                (free-</a:t>
            </a:r>
            <a:r>
              <a:rPr lang="en-US" sz="1800" dirty="0" err="1"/>
              <a:t>vars</a:t>
            </a:r>
            <a:r>
              <a:rPr lang="en-US" sz="1800" dirty="0"/>
              <a:t> (app-</a:t>
            </a:r>
            <a:r>
              <a:rPr lang="en-US" sz="1800" dirty="0" err="1"/>
              <a:t>fn</a:t>
            </a:r>
            <a:r>
              <a:rPr lang="en-US" sz="1800" dirty="0"/>
              <a:t> f))</a:t>
            </a:r>
          </a:p>
          <a:p>
            <a:r>
              <a:rPr lang="en-US" sz="1800" dirty="0"/>
              <a:t>                (free-</a:t>
            </a:r>
            <a:r>
              <a:rPr lang="en-US" sz="1800" dirty="0" err="1"/>
              <a:t>vars</a:t>
            </a:r>
            <a:r>
              <a:rPr lang="en-US" sz="1800" dirty="0"/>
              <a:t> (app-</a:t>
            </a:r>
            <a:r>
              <a:rPr lang="en-US" sz="1800" dirty="0" err="1"/>
              <a:t>arg</a:t>
            </a:r>
            <a:r>
              <a:rPr lang="en-US" sz="1800" dirty="0"/>
              <a:t> f)))]))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60918" y="1524000"/>
            <a:ext cx="27432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We can write </a:t>
            </a:r>
            <a:r>
              <a:rPr lang="en-US" sz="1400" b="1" dirty="0">
                <a:solidFill>
                  <a:schemeClr val="tx1"/>
                </a:solidFill>
              </a:rPr>
              <a:t>free-</a:t>
            </a:r>
            <a:r>
              <a:rPr lang="en-US" sz="1400" b="1" dirty="0" err="1">
                <a:solidFill>
                  <a:schemeClr val="tx1"/>
                </a:solidFill>
              </a:rPr>
              <a:t>vars</a:t>
            </a:r>
            <a:r>
              <a:rPr lang="en-US" sz="1400" dirty="0">
                <a:solidFill>
                  <a:schemeClr val="tx1"/>
                </a:solidFill>
              </a:rPr>
              <a:t> as a straightforward structural decomposition, using the set operations from </a:t>
            </a:r>
            <a:r>
              <a:rPr lang="en-US" sz="1400" b="1" dirty="0" err="1">
                <a:solidFill>
                  <a:schemeClr val="tx1"/>
                </a:solidFill>
              </a:rPr>
              <a:t>sets.rkt</a:t>
            </a:r>
            <a:r>
              <a:rPr lang="en-US" sz="1400" dirty="0">
                <a:solidFill>
                  <a:schemeClr val="tx1"/>
                </a:solidFill>
              </a:rPr>
              <a:t>.  At each </a:t>
            </a:r>
            <a:r>
              <a:rPr lang="en-US" sz="1400" dirty="0" smtClean="0">
                <a:solidFill>
                  <a:schemeClr val="tx1"/>
                </a:solidFill>
              </a:rPr>
              <a:t>lam, </a:t>
            </a:r>
            <a:r>
              <a:rPr lang="en-US" sz="1400" dirty="0">
                <a:solidFill>
                  <a:schemeClr val="tx1"/>
                </a:solidFill>
              </a:rPr>
              <a:t>we </a:t>
            </a:r>
            <a:r>
              <a:rPr lang="en-US" sz="1400" dirty="0" smtClean="0">
                <a:solidFill>
                  <a:schemeClr val="tx1"/>
                </a:solidFill>
              </a:rPr>
              <a:t>find all the variables in the body, and then remove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dirty="0" smtClean="0">
                <a:solidFill>
                  <a:schemeClr val="tx1"/>
                </a:solidFill>
              </a:rPr>
              <a:t>lambda-variable from that </a:t>
            </a:r>
            <a:r>
              <a:rPr lang="en-US" sz="1400" dirty="0" smtClean="0">
                <a:solidFill>
                  <a:schemeClr val="tx1"/>
                </a:solidFill>
              </a:rPr>
              <a:t>set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We </a:t>
            </a:r>
            <a:r>
              <a:rPr lang="en-US" sz="1400" dirty="0">
                <a:solidFill>
                  <a:schemeClr val="tx1"/>
                </a:solidFill>
              </a:rPr>
              <a:t>use </a:t>
            </a:r>
            <a:r>
              <a:rPr lang="en-US" sz="1400" b="1" dirty="0">
                <a:solidFill>
                  <a:schemeClr val="tx1"/>
                </a:solidFill>
              </a:rPr>
              <a:t>set-union</a:t>
            </a:r>
            <a:r>
              <a:rPr lang="en-US" sz="1400" dirty="0">
                <a:solidFill>
                  <a:schemeClr val="tx1"/>
                </a:solidFill>
              </a:rPr>
              <a:t>, rather than </a:t>
            </a:r>
            <a:r>
              <a:rPr lang="en-US" sz="1400" b="1" dirty="0">
                <a:solidFill>
                  <a:schemeClr val="tx1"/>
                </a:solidFill>
              </a:rPr>
              <a:t>append</a:t>
            </a:r>
            <a:r>
              <a:rPr lang="en-US" sz="1400" dirty="0">
                <a:solidFill>
                  <a:schemeClr val="tx1"/>
                </a:solidFill>
              </a:rPr>
              <a:t> or something like it, because we are supposed to return a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3284" y="4717257"/>
            <a:ext cx="32766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we represent sets as </a:t>
            </a:r>
            <a:r>
              <a:rPr lang="en-US" dirty="0" smtClean="0">
                <a:solidFill>
                  <a:schemeClr val="tx1"/>
                </a:solidFill>
              </a:rPr>
              <a:t>lists, removing the lambda-variable will </a:t>
            </a:r>
            <a:r>
              <a:rPr lang="en-US" dirty="0">
                <a:solidFill>
                  <a:schemeClr val="tx1"/>
                </a:solidFill>
              </a:rPr>
              <a:t>require us to scan through the whole list at every lambda and copy some or all of the list. </a:t>
            </a:r>
          </a:p>
          <a:p>
            <a:r>
              <a:rPr lang="en-US" dirty="0">
                <a:solidFill>
                  <a:schemeClr val="tx1"/>
                </a:solidFill>
              </a:rPr>
              <a:t>This is likely to be an expensive operation.  Can we keep track of contexts to avoid this?</a:t>
            </a:r>
          </a:p>
        </p:txBody>
      </p:sp>
    </p:spTree>
    <p:extLst>
      <p:ext uri="{BB962C8B-B14F-4D97-AF65-F5344CB8AC3E}">
        <p14:creationId xmlns:p14="http://schemas.microsoft.com/office/powerpoint/2010/main" val="27558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lose as we descend into the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lose information about which lambda-variables are above us.</a:t>
            </a:r>
          </a:p>
          <a:p>
            <a:r>
              <a:rPr lang="en-US" dirty="0" smtClean="0"/>
              <a:t>Fixed this up "on the way back up" with set-minus.</a:t>
            </a:r>
          </a:p>
          <a:p>
            <a:r>
              <a:rPr lang="en-US" dirty="0" smtClean="0"/>
              <a:t>Alternative: use an accumulator to keep track of the lambda-variables above us</a:t>
            </a:r>
          </a:p>
          <a:p>
            <a:pPr lvl="1"/>
            <a:r>
              <a:rPr lang="en-US" dirty="0" smtClean="0"/>
              <a:t>when we hit a variable, see if it's already in this list.  If so, it's not free in the whole expression. </a:t>
            </a:r>
          </a:p>
          <a:p>
            <a:pPr lvl="1"/>
            <a:r>
              <a:rPr lang="en-US" dirty="0" smtClean="0"/>
              <a:t>like the counter in mark-depth</a:t>
            </a:r>
          </a:p>
          <a:p>
            <a:pPr lvl="1"/>
            <a:r>
              <a:rPr lang="en-US" dirty="0" smtClean="0"/>
              <a:t>taking care of it "on the way down"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2b1b54a7b030dbe5df75631361fb79abff19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6118</TotalTime>
  <Words>1386</Words>
  <Application>Microsoft Office PowerPoint</Application>
  <PresentationFormat>On-screen Show (4:3)</PresentationFormat>
  <Paragraphs>183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11_Office Theme</vt:lpstr>
      <vt:lpstr>14_Office Theme</vt:lpstr>
      <vt:lpstr>Case Study: Free Variables</vt:lpstr>
      <vt:lpstr>Learning Objectives</vt:lpstr>
      <vt:lpstr>A Tiny Programming Language: Fred</vt:lpstr>
      <vt:lpstr>The Problem: Free-Vars</vt:lpstr>
      <vt:lpstr>Data Design</vt:lpstr>
      <vt:lpstr>Template</vt:lpstr>
      <vt:lpstr>Contract &amp; purpose statement</vt:lpstr>
      <vt:lpstr>Function Definition</vt:lpstr>
      <vt:lpstr>What do we lose as we descend into the structure?</vt:lpstr>
      <vt:lpstr>With context variable</vt:lpstr>
      <vt:lpstr>Function Definition</vt:lpstr>
      <vt:lpstr>Function Definition  (part 2)</vt:lpstr>
      <vt:lpstr>How to choose?</vt:lpstr>
      <vt:lpstr>Performance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Accumulators</dc:title>
  <dc:creator>wand</dc:creator>
  <cp:lastModifiedBy>Mitchell Wand</cp:lastModifiedBy>
  <cp:revision>83</cp:revision>
  <dcterms:created xsi:type="dcterms:W3CDTF">2011-10-13T14:59:47Z</dcterms:created>
  <dcterms:modified xsi:type="dcterms:W3CDTF">2014-10-10T17:18:16Z</dcterms:modified>
</cp:coreProperties>
</file>