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6" r:id="rId3"/>
    <p:sldId id="271" r:id="rId4"/>
    <p:sldId id="269" r:id="rId5"/>
    <p:sldId id="272" r:id="rId6"/>
    <p:sldId id="273" r:id="rId7"/>
    <p:sldId id="260" r:id="rId8"/>
    <p:sldId id="261" r:id="rId9"/>
    <p:sldId id="262" r:id="rId10"/>
    <p:sldId id="267" r:id="rId11"/>
    <p:sldId id="268" r:id="rId12"/>
    <p:sldId id="270" r:id="rId13"/>
    <p:sldId id="263" r:id="rId14"/>
    <p:sldId id="264" r:id="rId15"/>
    <p:sldId id="265" r:id="rId16"/>
    <p:sldId id="274" r:id="rId17"/>
    <p:sldId id="275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2" autoAdjust="0"/>
  </p:normalViewPr>
  <p:slideViewPr>
    <p:cSldViewPr showGuides="1"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C190-264F-4177-B826-2198B6EDA82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4B4-7F93-45CD-84A0-E7476B17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9218-9168-4B43-9783-61543A60E35C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1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5A4-9020-4528-ADA8-9962D441678B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368-006F-4645-ACE5-2DB5A8E0FA37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45C8-285F-421C-85DD-429D91824B4D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A1F-B310-4DAF-9EEA-FF17EC9B4C22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A429-275E-4659-9D66-D45E9D0FFDA7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FFCD-3BD9-473B-A146-57389E886AB4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01AC-891E-4E4C-8EAA-40E2766D79B0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26A-B0B1-4112-BA23-DFA6B1DA2E72}" type="datetime1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8CA4-B8D1-46F2-8027-9E792BEABD2E}" type="datetime1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9793-5C9F-43BD-A427-B6DF8EBA2AD1}" type="datetime1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549-583E-4BFF-BD42-571923BB5FB1}" type="datetime1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D5C7-944D-4844-BAC6-1150168FE8FF}" type="datetime1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6DE1-096B-4EDD-A00F-DA02927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do I need an invariant?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Wait, weren't those functions very similar?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Yes.  In fact they were identical (except for their names).</a:t>
            </a:r>
          </a:p>
          <a:p>
            <a:r>
              <a:rPr lang="en-US" dirty="0" smtClean="0"/>
              <a:t>The moral of the story is that it is the purpose statement that determines whether you need an invariant.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more: When do I need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your code fulfills </a:t>
            </a:r>
            <a:r>
              <a:rPr lang="en-US" dirty="0"/>
              <a:t>the purpose statement for any arguments of the </a:t>
            </a:r>
            <a:r>
              <a:rPr lang="en-US" dirty="0" smtClean="0"/>
              <a:t>types listed in the contract, you don't need an invariant.</a:t>
            </a:r>
          </a:p>
          <a:p>
            <a:r>
              <a:rPr lang="en-US" dirty="0" smtClean="0"/>
              <a:t>If the function only works for certain values or combinations of values of the arguments, then you must document the assumptions that it needs with a WHERE-clause (i.e. an invariant).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in my purpose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purpose statement must account for </a:t>
            </a:r>
            <a:r>
              <a:rPr lang="en-US" sz="2400" dirty="0" smtClean="0"/>
              <a:t>all the </a:t>
            </a:r>
            <a:r>
              <a:rPr lang="en-US" sz="2400" dirty="0"/>
              <a:t>parameters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if it doesn't then either you are passing more parameters than you need, or there's something going on that you haven't described.</a:t>
            </a:r>
          </a:p>
          <a:p>
            <a:r>
              <a:rPr lang="en-US" sz="2400" dirty="0"/>
              <a:t>The RETURNS clause must describe the value returned by the </a:t>
            </a:r>
            <a:r>
              <a:rPr lang="en-US" sz="2400" dirty="0" smtClean="0"/>
              <a:t>function for </a:t>
            </a:r>
            <a:r>
              <a:rPr lang="en-US" sz="2400" dirty="0"/>
              <a:t>all possible values of the parameters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If the RETURNS clause describes the value returned by the </a:t>
            </a:r>
            <a:r>
              <a:rPr lang="en-US" sz="2400" dirty="0" smtClean="0"/>
              <a:t>function only </a:t>
            </a:r>
            <a:r>
              <a:rPr lang="en-US" sz="2400" dirty="0"/>
              <a:t>for some </a:t>
            </a:r>
            <a:r>
              <a:rPr lang="en-US" sz="2400" dirty="0" smtClean="0"/>
              <a:t>values of the arguments or some combination </a:t>
            </a:r>
            <a:r>
              <a:rPr lang="en-US" sz="2400" dirty="0"/>
              <a:t>of arguments, then that restriction must </a:t>
            </a:r>
            <a:r>
              <a:rPr lang="en-US" sz="2400" dirty="0" smtClean="0"/>
              <a:t>be stated </a:t>
            </a:r>
            <a:r>
              <a:rPr lang="en-US" sz="2400" dirty="0"/>
              <a:t>in a WHERE clause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becomes the responsibility of the caller to guarantee that the restriction is satisfied.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add-remaining-length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RETURNS: a </a:t>
            </a:r>
            <a:r>
              <a:rPr lang="en-US" dirty="0"/>
              <a:t>list like the original, but with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;; </a:t>
            </a:r>
            <a:r>
              <a:rPr lang="en-US" dirty="0"/>
              <a:t>element </a:t>
            </a:r>
            <a:r>
              <a:rPr lang="en-US" dirty="0" smtClean="0"/>
              <a:t>increased by </a:t>
            </a:r>
            <a:r>
              <a:rPr lang="en-US" dirty="0"/>
              <a:t>the length of the </a:t>
            </a:r>
            <a:r>
              <a:rPr lang="en-US" dirty="0" err="1"/>
              <a:t>sublist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starting </a:t>
            </a:r>
            <a:r>
              <a:rPr lang="en-US" dirty="0"/>
              <a:t>at that </a:t>
            </a:r>
            <a:r>
              <a:rPr lang="en-US" dirty="0" smtClean="0"/>
              <a:t>element.</a:t>
            </a:r>
            <a:endParaRPr lang="en-US" dirty="0"/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SD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(add-remaining-length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 (+ (first </a:t>
            </a:r>
            <a:r>
              <a:rPr lang="en-US" dirty="0" err="1"/>
              <a:t>lst</a:t>
            </a:r>
            <a:r>
              <a:rPr lang="en-US" dirty="0"/>
              <a:t>) (length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(add-remaining-length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01390" y="3657600"/>
            <a:ext cx="2271010" cy="1244184"/>
            <a:chOff x="5501390" y="3657600"/>
            <a:chExt cx="2271010" cy="1244184"/>
          </a:xfrm>
        </p:grpSpPr>
        <p:sp>
          <p:nvSpPr>
            <p:cNvPr id="5" name="Rectangle 4"/>
            <p:cNvSpPr/>
            <p:nvPr/>
          </p:nvSpPr>
          <p:spPr>
            <a:xfrm>
              <a:off x="6248400" y="3657600"/>
              <a:ext cx="1524000" cy="914400"/>
            </a:xfrm>
            <a:prstGeom prst="rect">
              <a:avLst/>
            </a:prstGeom>
            <a:ln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/>
                <a:t>Yuck!</a:t>
              </a:r>
              <a:endParaRPr lang="en-US" sz="28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01390" y="3982519"/>
              <a:ext cx="734518" cy="919265"/>
            </a:xfrm>
            <a:custGeom>
              <a:avLst/>
              <a:gdLst>
                <a:gd name="connsiteX0" fmla="*/ 734518 w 734518"/>
                <a:gd name="connsiteY0" fmla="*/ 124786 h 919265"/>
                <a:gd name="connsiteX1" fmla="*/ 224853 w 734518"/>
                <a:gd name="connsiteY1" fmla="*/ 64825 h 919265"/>
                <a:gd name="connsiteX2" fmla="*/ 0 w 734518"/>
                <a:gd name="connsiteY2" fmla="*/ 919265 h 91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518" h="919265">
                  <a:moveTo>
                    <a:pt x="734518" y="124786"/>
                  </a:moveTo>
                  <a:cubicBezTo>
                    <a:pt x="540895" y="28599"/>
                    <a:pt x="347273" y="-67588"/>
                    <a:pt x="224853" y="64825"/>
                  </a:cubicBezTo>
                  <a:cubicBezTo>
                    <a:pt x="102433" y="197238"/>
                    <a:pt x="51216" y="558251"/>
                    <a:pt x="0" y="919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help the function along by giving it the length of the list as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;; add-remaining-length-1 : </a:t>
            </a:r>
            <a:r>
              <a:rPr lang="en-US" sz="2000" dirty="0" err="1" smtClean="0"/>
              <a:t>LoN</a:t>
            </a:r>
            <a:r>
              <a:rPr lang="en-US" sz="2000" dirty="0" smtClean="0"/>
              <a:t> Number-&gt; </a:t>
            </a:r>
            <a:r>
              <a:rPr lang="en-US" sz="2000" dirty="0" err="1" smtClean="0"/>
              <a:t>LoN</a:t>
            </a:r>
            <a:endParaRPr lang="en-US" sz="2000" dirty="0" smtClean="0"/>
          </a:p>
          <a:p>
            <a:r>
              <a:rPr lang="en-US" sz="2000" dirty="0" smtClean="0"/>
              <a:t>;; GIVEN: a Lon </a:t>
            </a:r>
            <a:r>
              <a:rPr lang="en-US" sz="2000" dirty="0" err="1" smtClean="0"/>
              <a:t>lst</a:t>
            </a:r>
            <a:r>
              <a:rPr lang="en-US" sz="2000" dirty="0" smtClean="0"/>
              <a:t> and a number n</a:t>
            </a:r>
          </a:p>
          <a:p>
            <a:r>
              <a:rPr lang="en-US" sz="2000" dirty="0" smtClean="0"/>
              <a:t>;; </a:t>
            </a:r>
            <a:r>
              <a:rPr lang="en-US" sz="2000" dirty="0" smtClean="0">
                <a:solidFill>
                  <a:srgbClr val="FF0000"/>
                </a:solidFill>
              </a:rPr>
              <a:t>WHERE: n = (length </a:t>
            </a:r>
            <a:r>
              <a:rPr lang="en-US" sz="2000" dirty="0" err="1" smtClean="0">
                <a:solidFill>
                  <a:srgbClr val="FF0000"/>
                </a:solidFill>
              </a:rPr>
              <a:t>lst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/>
              <a:t>;; RETURNS: a list like the original, but with each</a:t>
            </a:r>
          </a:p>
          <a:p>
            <a:r>
              <a:rPr lang="en-US" sz="2000" dirty="0" smtClean="0"/>
              <a:t>;; element increased by the length of the </a:t>
            </a:r>
            <a:r>
              <a:rPr lang="en-US" sz="2000" dirty="0" err="1" smtClean="0"/>
              <a:t>sublist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;; starting at that element.</a:t>
            </a:r>
          </a:p>
          <a:p>
            <a:r>
              <a:rPr lang="en-US" sz="2000" dirty="0" smtClean="0"/>
              <a:t>;; (100 300 500) 3 =&gt; (103 302 501)</a:t>
            </a:r>
          </a:p>
          <a:p>
            <a:r>
              <a:rPr lang="en-US" sz="2000" dirty="0" smtClean="0"/>
              <a:t>;; Strategy: SD on </a:t>
            </a:r>
            <a:r>
              <a:rPr lang="en-US" sz="2000" dirty="0" err="1" smtClean="0"/>
              <a:t>lst</a:t>
            </a:r>
            <a:endParaRPr lang="en-US" sz="2000" dirty="0" smtClean="0"/>
          </a:p>
          <a:p>
            <a:r>
              <a:rPr lang="en-US" sz="2000" dirty="0" smtClean="0"/>
              <a:t>(define (add-remaining-length-1 </a:t>
            </a:r>
            <a:r>
              <a:rPr lang="en-US" sz="2000" dirty="0" err="1" smtClean="0"/>
              <a:t>lst</a:t>
            </a:r>
            <a:r>
              <a:rPr lang="en-US" sz="2000" dirty="0" smtClean="0"/>
              <a:t> n)</a:t>
            </a:r>
          </a:p>
          <a:p>
            <a:r>
              <a:rPr lang="en-US" sz="2000" dirty="0" smtClean="0"/>
              <a:t>  (</a:t>
            </a:r>
            <a:r>
              <a:rPr lang="en-US" sz="2000" dirty="0" err="1" smtClean="0"/>
              <a:t>cond</a:t>
            </a:r>
            <a:r>
              <a:rPr lang="en-US" sz="2000" dirty="0" smtClean="0"/>
              <a:t> [(empty? </a:t>
            </a:r>
            <a:r>
              <a:rPr lang="en-US" sz="2000" dirty="0" err="1" smtClean="0"/>
              <a:t>lst</a:t>
            </a:r>
            <a:r>
              <a:rPr lang="en-US" sz="2000" dirty="0" smtClean="0"/>
              <a:t>) empty]</a:t>
            </a:r>
          </a:p>
          <a:p>
            <a:r>
              <a:rPr lang="en-US" sz="2000" dirty="0" smtClean="0"/>
              <a:t>        [else (cons</a:t>
            </a:r>
          </a:p>
          <a:p>
            <a:r>
              <a:rPr lang="en-US" sz="2000" dirty="0" smtClean="0"/>
              <a:t>               (+ (first </a:t>
            </a:r>
            <a:r>
              <a:rPr lang="en-US" sz="2000" dirty="0" err="1" smtClean="0"/>
              <a:t>lst</a:t>
            </a:r>
            <a:r>
              <a:rPr lang="en-US" sz="2000" dirty="0" smtClean="0"/>
              <a:t>) n)</a:t>
            </a:r>
          </a:p>
          <a:p>
            <a:r>
              <a:rPr lang="en-US" sz="2000" dirty="0" smtClean="0"/>
              <a:t>               (add-remaining-length-1 (rest </a:t>
            </a:r>
            <a:r>
              <a:rPr lang="en-US" sz="2000" dirty="0" err="1" smtClean="0"/>
              <a:t>lst</a:t>
            </a:r>
            <a:r>
              <a:rPr lang="en-US" sz="2000" dirty="0" smtClean="0"/>
              <a:t>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(- n 1)))]))</a:t>
            </a:r>
          </a:p>
          <a:p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6096000" y="3733800"/>
            <a:ext cx="2667000" cy="12192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Doesn't give the right answer unless invariant is satisfied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When do I need an invariant?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 depends on your purpose statement!</a:t>
            </a:r>
          </a:p>
          <a:p>
            <a:r>
              <a:rPr lang="en-US" dirty="0" smtClean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 smtClean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student should </a:t>
            </a:r>
            <a:r>
              <a:rPr lang="en-US" dirty="0" smtClean="0"/>
              <a:t>now be </a:t>
            </a:r>
            <a:r>
              <a:rPr lang="en-US" dirty="0"/>
              <a:t>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</a:t>
            </a:r>
          </a:p>
          <a:p>
            <a:pPr lvl="1"/>
            <a:r>
              <a:rPr lang="en-US" dirty="0" smtClean="0"/>
              <a:t>decide whether a purpose statement needs an invariant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I need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 depends on the purpose statement.</a:t>
            </a:r>
          </a:p>
          <a:p>
            <a:r>
              <a:rPr lang="en-US" dirty="0" smtClean="0"/>
              <a:t>If your code fulfills </a:t>
            </a:r>
            <a:r>
              <a:rPr lang="en-US" dirty="0"/>
              <a:t>the purpose statement for any arguments of the </a:t>
            </a:r>
            <a:r>
              <a:rPr lang="en-US" dirty="0" smtClean="0"/>
              <a:t>types listed in the contract, you don't need an invariant.</a:t>
            </a:r>
          </a:p>
          <a:p>
            <a:r>
              <a:rPr lang="en-US" dirty="0" smtClean="0"/>
              <a:t>If the function only works for certain values or combinations of values of the arguments, then you must document that restriction with a WHERE-clause.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things belong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all depends on your purpose statement!</a:t>
            </a:r>
          </a:p>
          <a:p>
            <a:r>
              <a:rPr lang="en-US" dirty="0" smtClean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 smtClean="0"/>
              <a:t>What kind of information might you want?</a:t>
            </a:r>
          </a:p>
          <a:p>
            <a:pPr lvl="1"/>
            <a:r>
              <a:rPr lang="en-US" dirty="0" smtClean="0"/>
              <a:t>context information (e.g. we are position n in the list)</a:t>
            </a:r>
          </a:p>
          <a:p>
            <a:pPr lvl="1"/>
            <a:r>
              <a:rPr lang="en-US" dirty="0" smtClean="0"/>
              <a:t>other knowledge that isn't expressed in the contract (e.g. we've figured out the ball isn't going to bounce).</a:t>
            </a:r>
          </a:p>
          <a:p>
            <a:r>
              <a:rPr lang="en-US" dirty="0" smtClean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responsibility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information might you want?</a:t>
            </a:r>
          </a:p>
          <a:p>
            <a:pPr lvl="1"/>
            <a:r>
              <a:rPr lang="en-US" dirty="0"/>
              <a:t>context information (e.g. we are position </a:t>
            </a:r>
            <a:r>
              <a:rPr lang="en-US" b="1" dirty="0"/>
              <a:t>n</a:t>
            </a:r>
            <a:r>
              <a:rPr lang="en-US" dirty="0"/>
              <a:t> in the list)</a:t>
            </a:r>
          </a:p>
          <a:p>
            <a:pPr lvl="1"/>
            <a:r>
              <a:rPr lang="en-US" dirty="0"/>
              <a:t>other knowledge that isn't expressed in the contract (e.g. we've figured out the ball isn't going to bounce).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responsibility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invariant, along with the contract, sets down the assumptions that each function makes about the arguments that it processes</a:t>
            </a:r>
          </a:p>
          <a:p>
            <a:r>
              <a:rPr lang="en-US" dirty="0" smtClean="0"/>
              <a:t>It </a:t>
            </a:r>
            <a:r>
              <a:rPr lang="en-US" dirty="0"/>
              <a:t>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;; ball-normal-motion : Ball -&gt; Ball</a:t>
            </a:r>
          </a:p>
          <a:p>
            <a:r>
              <a:rPr lang="en-US" sz="2800" dirty="0" smtClean="0"/>
              <a:t>;; GIVEN: a Ball</a:t>
            </a:r>
          </a:p>
          <a:p>
            <a:r>
              <a:rPr lang="en-US" sz="2800" dirty="0" smtClean="0"/>
              <a:t>;; WHERE: the Ball is not going to</a:t>
            </a:r>
          </a:p>
          <a:p>
            <a:r>
              <a:rPr lang="en-US" sz="2800" dirty="0" smtClean="0"/>
              <a:t>;; collide with a wall on this tick</a:t>
            </a:r>
          </a:p>
          <a:p>
            <a:r>
              <a:rPr lang="en-US" sz="2800" dirty="0" smtClean="0"/>
              <a:t>;; RETURNS: the state of the ball after a</a:t>
            </a:r>
          </a:p>
          <a:p>
            <a:r>
              <a:rPr lang="en-US" sz="2800" dirty="0" smtClean="0"/>
              <a:t>;; tick.</a:t>
            </a:r>
          </a:p>
          <a:p>
            <a:r>
              <a:rPr lang="en-US" sz="2800" dirty="0" smtClean="0"/>
              <a:t>(define (ball-normal-motion b)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(make-ball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(+ (ball-x-</a:t>
            </a:r>
            <a:r>
              <a:rPr lang="en-US" sz="2800" dirty="0" err="1" smtClean="0"/>
              <a:t>pos</a:t>
            </a:r>
            <a:r>
              <a:rPr lang="en-US" sz="2800" dirty="0" smtClean="0"/>
              <a:t> b) BALLSPEED)))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53387" y="2514600"/>
            <a:ext cx="7086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24862"/>
            <a:ext cx="4267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Doesn't work for every Ball!..  Needs more information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15000" y="5924862"/>
            <a:ext cx="3276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Invariant provides the necessary information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number-list-from : </a:t>
            </a:r>
            <a:r>
              <a:rPr lang="en-US" dirty="0" err="1"/>
              <a:t>ListOf</a:t>
            </a:r>
            <a:r>
              <a:rPr lang="en-US" dirty="0"/>
              <a:t>&lt;X&gt; Number </a:t>
            </a:r>
            <a:r>
              <a:rPr lang="en-US" dirty="0" smtClean="0"/>
              <a:t>-&gt; </a:t>
            </a:r>
            <a:r>
              <a:rPr lang="en-US" dirty="0" err="1" smtClean="0"/>
              <a:t>NumberedListOf</a:t>
            </a:r>
            <a:r>
              <a:rPr lang="en-US" dirty="0" smtClean="0"/>
              <a:t>&lt;X</a:t>
            </a:r>
            <a:r>
              <a:rPr lang="en-US" dirty="0"/>
              <a:t>&gt;</a:t>
            </a:r>
          </a:p>
          <a:p>
            <a:r>
              <a:rPr lang="en-US" dirty="0"/>
              <a:t>;; </a:t>
            </a:r>
            <a:r>
              <a:rPr lang="en-US" dirty="0" smtClean="0"/>
              <a:t>RETURNS: </a:t>
            </a:r>
            <a:r>
              <a:rPr lang="en-US" dirty="0"/>
              <a:t>a list with same elements as </a:t>
            </a:r>
            <a:r>
              <a:rPr lang="en-US" dirty="0" err="1"/>
              <a:t>lst</a:t>
            </a:r>
            <a:r>
              <a:rPr lang="en-US" dirty="0"/>
              <a:t>, but </a:t>
            </a:r>
            <a:r>
              <a:rPr lang="en-US" dirty="0" smtClean="0"/>
              <a:t>numbered</a:t>
            </a:r>
          </a:p>
          <a:p>
            <a:r>
              <a:rPr lang="en-US" dirty="0" smtClean="0"/>
              <a:t>;;  </a:t>
            </a:r>
            <a:r>
              <a:rPr lang="en-US" dirty="0"/>
              <a:t>starting at n.</a:t>
            </a:r>
          </a:p>
          <a:p>
            <a:r>
              <a:rPr lang="en-US" dirty="0"/>
              <a:t>;; EXAMPLE: (number-list-from (list 88 77) 2) </a:t>
            </a:r>
          </a:p>
          <a:p>
            <a:r>
              <a:rPr lang="en-US" dirty="0"/>
              <a:t>;;          = (list (list 2 88) (list 3 77</a:t>
            </a:r>
            <a:r>
              <a:rPr lang="en-US" dirty="0" smtClean="0"/>
              <a:t>))</a:t>
            </a:r>
          </a:p>
          <a:p>
            <a:r>
              <a:rPr lang="en-US" dirty="0" smtClean="0"/>
              <a:t>;; STRATEGY: Structural Decomposition on </a:t>
            </a:r>
            <a:r>
              <a:rPr lang="en-US" dirty="0" err="1" smtClean="0"/>
              <a:t>lst</a:t>
            </a:r>
            <a:r>
              <a:rPr lang="en-US" dirty="0" smtClean="0"/>
              <a:t> : </a:t>
            </a:r>
            <a:r>
              <a:rPr lang="en-US" dirty="0" err="1" smtClean="0"/>
              <a:t>ListOf</a:t>
            </a:r>
            <a:r>
              <a:rPr lang="en-US" dirty="0" smtClean="0"/>
              <a:t>&lt;X&gt;</a:t>
            </a:r>
            <a:endParaRPr lang="en-US" dirty="0"/>
          </a:p>
          <a:p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(cons</a:t>
            </a:r>
          </a:p>
          <a:p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smtClean="0"/>
              <a:t>number-list-from </a:t>
            </a:r>
            <a:r>
              <a:rPr lang="en-US" dirty="0"/>
              <a:t>(rest </a:t>
            </a:r>
            <a:r>
              <a:rPr lang="en-US" dirty="0" err="1"/>
              <a:t>lst</a:t>
            </a:r>
            <a:r>
              <a:rPr lang="en-US" dirty="0" smtClean="0"/>
              <a:t>) </a:t>
            </a:r>
            <a:r>
              <a:rPr lang="en-US" dirty="0"/>
              <a:t>(+ n 1)))]))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5715000"/>
            <a:ext cx="3810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Works for any </a:t>
            </a:r>
            <a:r>
              <a:rPr lang="en-US" sz="2400" dirty="0" err="1" smtClean="0"/>
              <a:t>lst</a:t>
            </a:r>
            <a:r>
              <a:rPr lang="en-US" sz="2400" dirty="0" smtClean="0"/>
              <a:t> and n, so no invariant necessary.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number-list-from :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Number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NumberedListOf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&lt;X&gt;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of some list lst0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the n-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lst0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RETURNS: a copy of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numbered according to its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position in lst0.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STRATEGY: struct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decomp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&lt;X&gt;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(number-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(cons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(list n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(number-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(+ n 1)))]))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Same Code, different purpose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1236"/>
            <a:ext cx="33528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Function can't fulfill its purpose unless it knows where </a:t>
            </a:r>
            <a:r>
              <a:rPr lang="en-US" sz="2400" dirty="0" err="1" smtClean="0"/>
              <a:t>slst</a:t>
            </a:r>
            <a:r>
              <a:rPr lang="en-US" sz="2400" dirty="0" smtClean="0"/>
              <a:t> is in lst0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4343400"/>
            <a:ext cx="3657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Invariant supplies the extra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2548328"/>
            <a:ext cx="8229600" cy="423472"/>
          </a:xfrm>
          <a:prstGeom prst="rect">
            <a:avLst/>
          </a:prstGeom>
          <a:solidFill>
            <a:schemeClr val="bg1"/>
          </a:solidFill>
          <a:ln w="12700">
            <a:noFill/>
            <a:tailEnd type="stealth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a8c3a124d9993c35921f1dab5589b567c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1256</Words>
  <Application>Microsoft Office PowerPoint</Application>
  <PresentationFormat>On-screen Show (4:3)</PresentationFormat>
  <Paragraphs>146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When do I need an invariant?</vt:lpstr>
      <vt:lpstr>Learning Objectives</vt:lpstr>
      <vt:lpstr>When do I need an invariant?</vt:lpstr>
      <vt:lpstr>What kind of things belong an invariant?</vt:lpstr>
      <vt:lpstr>Whose responsibility is it?</vt:lpstr>
      <vt:lpstr>Whose responsibility is it?</vt:lpstr>
      <vt:lpstr>Example: </vt:lpstr>
      <vt:lpstr>Example</vt:lpstr>
      <vt:lpstr>Example: Same Code, different purpose statement</vt:lpstr>
      <vt:lpstr>Wait, weren't those functions very similar?</vt:lpstr>
      <vt:lpstr>Once more: When do I need an invariant?</vt:lpstr>
      <vt:lpstr>What needs to be in my purpose statement?</vt:lpstr>
      <vt:lpstr>Another example</vt:lpstr>
      <vt:lpstr>Let's help the function along by giving it the length of the list as an argument</vt:lpstr>
      <vt:lpstr>Summary: When do I need an invariant? 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Spring 2013</dc:title>
  <dc:creator>wand</dc:creator>
  <cp:lastModifiedBy>Mitchell Wand</cp:lastModifiedBy>
  <cp:revision>30</cp:revision>
  <dcterms:created xsi:type="dcterms:W3CDTF">2013-02-16T22:39:11Z</dcterms:created>
  <dcterms:modified xsi:type="dcterms:W3CDTF">2014-10-11T20:21:19Z</dcterms:modified>
</cp:coreProperties>
</file>