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32" r:id="rId3"/>
    <p:sldId id="331" r:id="rId4"/>
    <p:sldId id="341" r:id="rId5"/>
    <p:sldId id="355" r:id="rId6"/>
    <p:sldId id="342" r:id="rId7"/>
    <p:sldId id="351" r:id="rId8"/>
    <p:sldId id="352" r:id="rId9"/>
    <p:sldId id="353" r:id="rId10"/>
    <p:sldId id="354" r:id="rId11"/>
    <p:sldId id="356" r:id="rId12"/>
    <p:sldId id="357" r:id="rId13"/>
    <p:sldId id="358" r:id="rId14"/>
    <p:sldId id="359" r:id="rId15"/>
    <p:sldId id="339" r:id="rId16"/>
    <p:sldId id="340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 autoAdjust="0"/>
    <p:restoredTop sz="99571" autoAdjust="0"/>
  </p:normalViewPr>
  <p:slideViewPr>
    <p:cSldViewPr>
      <p:cViewPr varScale="1">
        <p:scale>
          <a:sx n="72" d="100"/>
          <a:sy n="72" d="100"/>
        </p:scale>
        <p:origin x="956" y="56"/>
      </p:cViewPr>
      <p:guideLst>
        <p:guide orient="horz" pos="16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Week 3, Lesson 2: Recursive Data Definitions Everywhere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lesson, we will see some of the many ways in which recursive data definitions can arise.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test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number-list-with-stress-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tests.rkt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you can find in the Examples section. [CLIP] [Capture demo from sp12 lecture 5]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02FE-E4FC-46AC-9423-BA455793D5A0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6F3-3A68-4827-B90C-2C0D4B91E44C}" type="datetime1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565-E6D4-4F2D-9423-F05F23BBC62E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AA6-702D-401E-8C04-4D325CE526F9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4901-4183-4EFB-9BE0-B8EE1DEF80DA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C5C-DDE3-4460-BF12-FE2EAFAFAF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9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3E8-09B6-4CCA-812A-A3C4A321C8F1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434B-1587-4E0A-B1BB-1A82C82EADE9}" type="datetime1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8685-9781-47D3-A806-2A5C273A4695}" type="datetime1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5400-A76B-4C94-8D99-A771C045953A}" type="datetime1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4614-BF7B-4DD8-B622-355F55B19B18}" type="datetime1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AA51-CEEF-4BA2-9D68-FD98402C32EE}" type="datetime1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F01A1-DF47-4B02-AA60-100ACBAFB378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Invariants and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7.6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stress-test it...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042852"/>
              </p:ext>
            </p:extLst>
          </p:nvPr>
        </p:nvGraphicFramePr>
        <p:xfrm>
          <a:off x="2286000" y="3048000"/>
          <a:ext cx="4572000" cy="2768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context argument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context argument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184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1972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8196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34907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600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Let's run both versions on lengths of different lengths and see how long they take to run.  Code for this is 07-1-number-list-with-stress-tests.rkt.</a:t>
            </a:r>
          </a:p>
          <a:p>
            <a:endParaRPr lang="en-US" dirty="0"/>
          </a:p>
          <a:p>
            <a:r>
              <a:rPr lang="en-US" dirty="0" smtClean="0"/>
              <a:t>Times in milliseconds: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observe?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length of list doubles,</a:t>
            </a:r>
          </a:p>
          <a:p>
            <a:pPr lvl="1"/>
            <a:r>
              <a:rPr lang="en-US" dirty="0" smtClean="0"/>
              <a:t>the time with the context argument approximately doubles</a:t>
            </a:r>
          </a:p>
          <a:p>
            <a:pPr lvl="1"/>
            <a:r>
              <a:rPr lang="en-US" dirty="0" smtClean="0"/>
              <a:t>the time without the context argument approximately quadruples (4x)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dirty="0" smtClean="0"/>
              <a:t> has length </a:t>
            </a:r>
            <a:r>
              <a:rPr lang="en-US" i="1" dirty="0" smtClean="0"/>
              <a:t>N</a:t>
            </a:r>
            <a:r>
              <a:rPr lang="en-US" dirty="0" smtClean="0"/>
              <a:t>, then without an accumulator: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(number-list-combiner 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/>
              <a:t>takes time proportional to </a:t>
            </a:r>
            <a:r>
              <a:rPr lang="en-US" i="1" dirty="0" smtClean="0"/>
              <a:t>N</a:t>
            </a:r>
            <a:r>
              <a:rPr lang="en-US" dirty="0" smtClean="0"/>
              <a:t> (we say it is </a:t>
            </a:r>
            <a:r>
              <a:rPr lang="en-US" b="1" i="1" dirty="0" smtClean="0"/>
              <a:t>O(N</a:t>
            </a:r>
            <a:r>
              <a:rPr lang="en-US" b="1" i="1" dirty="0" smtClean="0"/>
              <a:t>) 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(number-list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/>
              <a:t>calls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number-list-helper</a:t>
            </a:r>
            <a:r>
              <a:rPr lang="en-US" dirty="0" smtClean="0"/>
              <a:t> </a:t>
            </a:r>
            <a:r>
              <a:rPr lang="en-US" i="1" dirty="0" smtClean="0"/>
              <a:t>O(N)</a:t>
            </a:r>
            <a:r>
              <a:rPr lang="en-US" dirty="0" smtClean="0"/>
              <a:t> times.</a:t>
            </a:r>
          </a:p>
          <a:p>
            <a:pPr lvl="1"/>
            <a:r>
              <a:rPr lang="en-US" dirty="0" smtClean="0"/>
              <a:t>So the whole thing takes </a:t>
            </a:r>
            <a:r>
              <a:rPr lang="en-US" b="1" i="1" dirty="0" smtClean="0"/>
              <a:t>O(N^2</a:t>
            </a:r>
            <a:r>
              <a:rPr lang="en-US" b="1" i="1" dirty="0" smtClean="0"/>
              <a:t>)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version with accumulator runs in time </a:t>
            </a:r>
            <a:r>
              <a:rPr lang="en-US" b="1" i="1" dirty="0" smtClean="0"/>
              <a:t>O(N</a:t>
            </a:r>
            <a:r>
              <a:rPr lang="en-US" b="1" i="1" dirty="0" smtClean="0"/>
              <a:t>) 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much, much faster!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Fred-expressions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71549"/>
              </p:ext>
            </p:extLst>
          </p:nvPr>
        </p:nvGraphicFramePr>
        <p:xfrm>
          <a:off x="2133600" y="1663700"/>
          <a:ext cx="47625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0"/>
                <a:gridCol w="16764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no context </a:t>
                      </a:r>
                      <a:r>
                        <a:rPr lang="en-US" b="1" dirty="0" err="1" smtClean="0"/>
                        <a:t>arg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with</a:t>
                      </a:r>
                      <a:r>
                        <a:rPr lang="en-US" b="1" baseline="0" dirty="0" smtClean="0"/>
                        <a:t> context </a:t>
                      </a:r>
                      <a:r>
                        <a:rPr lang="en-US" b="1" baseline="0" dirty="0" err="1" smtClean="0"/>
                        <a:t>arg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81,919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655,358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2,621,439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62400" y="3962400"/>
            <a:ext cx="39624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saw similar speedups with the </a:t>
            </a:r>
            <a:r>
              <a:rPr lang="en-US" dirty="0" err="1" smtClean="0">
                <a:solidFill>
                  <a:schemeClr val="tx1"/>
                </a:solidFill>
              </a:rPr>
              <a:t>FredExp</a:t>
            </a:r>
            <a:r>
              <a:rPr lang="en-US" dirty="0" smtClean="0">
                <a:solidFill>
                  <a:schemeClr val="tx1"/>
                </a:solidFill>
              </a:rPr>
              <a:t> example. From this evidence, it's clear the version with the context argument runs much faster, but there's not enough data here to see whether there's an asymptotic speedup 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 O(n)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O(n^2))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performance really isn't the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real point of invariants is to </a:t>
            </a:r>
            <a:r>
              <a:rPr lang="en-US" i="1" dirty="0" smtClean="0">
                <a:solidFill>
                  <a:srgbClr val="FF0000"/>
                </a:solidFill>
              </a:rPr>
              <a:t>document the assumptions</a:t>
            </a:r>
            <a:r>
              <a:rPr lang="en-US" dirty="0" smtClean="0"/>
              <a:t> that a function makes about the world it lives in.</a:t>
            </a:r>
          </a:p>
          <a:p>
            <a:r>
              <a:rPr lang="en-US" dirty="0" smtClean="0"/>
              <a:t>Many times, those assumptions are things the function cannot check except with great difficulty</a:t>
            </a:r>
          </a:p>
          <a:p>
            <a:pPr lvl="1"/>
            <a:r>
              <a:rPr lang="en-US" dirty="0" smtClean="0"/>
              <a:t>e.g., the order contains no duplicates</a:t>
            </a:r>
          </a:p>
          <a:p>
            <a:pPr lvl="1"/>
            <a:r>
              <a:rPr lang="en-US" dirty="0" smtClean="0"/>
              <a:t>e.g., the inventory is sorted</a:t>
            </a:r>
          </a:p>
          <a:p>
            <a:r>
              <a:rPr lang="en-US" dirty="0" smtClean="0"/>
              <a:t>You want to check these things once, and then the other functions can rely on them.</a:t>
            </a:r>
          </a:p>
          <a:p>
            <a:r>
              <a:rPr lang="en-US" dirty="0" smtClean="0"/>
              <a:t>This also means you have a single point of control for these checks</a:t>
            </a:r>
          </a:p>
          <a:p>
            <a:pPr lvl="1"/>
            <a:r>
              <a:rPr lang="en-US" dirty="0" smtClean="0"/>
              <a:t>this leads to a better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</a:t>
            </a:r>
            <a:r>
              <a:rPr lang="en-US" dirty="0"/>
              <a:t>able to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two examples of functions that can be written either with context arguments or without them</a:t>
            </a:r>
          </a:p>
          <a:p>
            <a:pPr lvl="1"/>
            <a:r>
              <a:rPr lang="en-US" dirty="0"/>
              <a:t>explain why the version with context arguments are far more efficient</a:t>
            </a:r>
          </a:p>
          <a:p>
            <a:pPr lvl="1"/>
            <a:r>
              <a:rPr lang="en-US" dirty="0"/>
              <a:t>explain how context arguments and invariants can lead to better designs.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Problem Set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can rely on an invariant, it can more efficient, because it doesn't need to re-create the information carried by the invariant.</a:t>
            </a:r>
          </a:p>
          <a:p>
            <a:r>
              <a:rPr lang="en-US" dirty="0" smtClean="0"/>
              <a:t>Many functions are O(n) with a context argument, but O(n^2) without one.</a:t>
            </a:r>
          </a:p>
          <a:p>
            <a:r>
              <a:rPr lang="en-US" dirty="0" smtClean="0"/>
              <a:t>We'll look at some illustrative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the student should be able to</a:t>
            </a:r>
          </a:p>
          <a:p>
            <a:pPr lvl="1"/>
            <a:r>
              <a:rPr lang="en-US" dirty="0" smtClean="0"/>
              <a:t>show two examples of functions that can be written either with context arguments or without them</a:t>
            </a:r>
          </a:p>
          <a:p>
            <a:pPr lvl="1"/>
            <a:r>
              <a:rPr lang="en-US" dirty="0" smtClean="0"/>
              <a:t>explain why the version with context arguments are far more efficient</a:t>
            </a:r>
          </a:p>
          <a:p>
            <a:pPr lvl="1"/>
            <a:r>
              <a:rPr lang="en-US" dirty="0" smtClean="0"/>
              <a:t>explain how context arguments and invariants can lead to better designs.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number-list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NumberedListOf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&lt;X&gt;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&lt;(list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X)&gt;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number-list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&lt;X&gt; -&gt;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NumberedListOf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&lt;X&gt;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produce a list like the original, but with the elements numbered.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(number-list (list 22 44 33))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= (list (list 1 22) (list 2 44) (list 3 33))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(number-list    (list 44 33))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= (list (list 1 44) (list 2 33))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99" y="6019800"/>
            <a:ext cx="3293125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Here's the example we looked at back in Lesson 7.1.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was our solution, with a context argument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/>
            <a:r>
              <a:rPr lang="en-US" dirty="0"/>
              <a:t>;; number-list-from </a:t>
            </a:r>
          </a:p>
          <a:p>
            <a:pPr marL="0" indent="0"/>
            <a:r>
              <a:rPr lang="en-US" dirty="0"/>
              <a:t>;;   : </a:t>
            </a:r>
            <a:r>
              <a:rPr lang="en-US" dirty="0" err="1"/>
              <a:t>ListOf</a:t>
            </a:r>
            <a:r>
              <a:rPr lang="en-US" dirty="0"/>
              <a:t>&lt;X&gt; Number -&gt; </a:t>
            </a:r>
            <a:r>
              <a:rPr lang="en-US" dirty="0" err="1"/>
              <a:t>NumberedListOf</a:t>
            </a:r>
            <a:r>
              <a:rPr lang="en-US" dirty="0"/>
              <a:t>&lt;X&gt;</a:t>
            </a:r>
          </a:p>
          <a:p>
            <a:r>
              <a:rPr lang="en-US" dirty="0"/>
              <a:t>;; GIVEN: a </a:t>
            </a:r>
            <a:r>
              <a:rPr lang="en-US" dirty="0" err="1"/>
              <a:t>sublist</a:t>
            </a:r>
            <a:r>
              <a:rPr lang="en-US" dirty="0"/>
              <a:t> </a:t>
            </a:r>
            <a:r>
              <a:rPr lang="en-US" dirty="0" err="1"/>
              <a:t>slst</a:t>
            </a:r>
            <a:endParaRPr lang="en-US" dirty="0"/>
          </a:p>
          <a:p>
            <a:r>
              <a:rPr lang="en-US" dirty="0"/>
              <a:t>;; WHERE: </a:t>
            </a:r>
            <a:r>
              <a:rPr lang="en-US" dirty="0" err="1"/>
              <a:t>slst</a:t>
            </a:r>
            <a:r>
              <a:rPr lang="en-US" dirty="0"/>
              <a:t> is the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sublist</a:t>
            </a:r>
            <a:r>
              <a:rPr lang="en-US" dirty="0"/>
              <a:t> of some list lst0</a:t>
            </a:r>
          </a:p>
          <a:p>
            <a:r>
              <a:rPr lang="en-US" dirty="0"/>
              <a:t>;; RETURNS: a copy of </a:t>
            </a:r>
            <a:r>
              <a:rPr lang="en-US" dirty="0" err="1"/>
              <a:t>slst</a:t>
            </a:r>
            <a:r>
              <a:rPr lang="en-US" dirty="0"/>
              <a:t> numbered according to its</a:t>
            </a:r>
          </a:p>
          <a:p>
            <a:r>
              <a:rPr lang="en-US" dirty="0"/>
              <a:t>;;  position in lst0.</a:t>
            </a:r>
          </a:p>
          <a:p>
            <a:r>
              <a:rPr lang="en-US" dirty="0"/>
              <a:t>;; </a:t>
            </a:r>
            <a:r>
              <a:rPr lang="en-US" dirty="0" smtClean="0"/>
              <a:t>STRATEGY: </a:t>
            </a:r>
            <a:r>
              <a:rPr lang="en-US" dirty="0"/>
              <a:t>struct </a:t>
            </a:r>
            <a:r>
              <a:rPr lang="en-US" dirty="0" err="1"/>
              <a:t>decomp</a:t>
            </a:r>
            <a:r>
              <a:rPr lang="en-US" dirty="0"/>
              <a:t>  on </a:t>
            </a:r>
            <a:r>
              <a:rPr lang="en-US" dirty="0" err="1"/>
              <a:t>slst</a:t>
            </a:r>
            <a:r>
              <a:rPr lang="en-US" dirty="0"/>
              <a:t> : </a:t>
            </a:r>
            <a:r>
              <a:rPr lang="en-US" dirty="0" err="1"/>
              <a:t>ListOf</a:t>
            </a:r>
            <a:r>
              <a:rPr lang="en-US" dirty="0"/>
              <a:t>&lt;X&gt; </a:t>
            </a:r>
            <a:endParaRPr lang="en-US" dirty="0" smtClean="0"/>
          </a:p>
          <a:p>
            <a:pPr marL="0" indent="0"/>
            <a:r>
              <a:rPr lang="en-US" dirty="0"/>
              <a:t>(define (number-list-from </a:t>
            </a:r>
            <a:r>
              <a:rPr lang="en-US" dirty="0" err="1"/>
              <a:t>lst</a:t>
            </a:r>
            <a:r>
              <a:rPr lang="en-US" dirty="0"/>
              <a:t> n)</a:t>
            </a:r>
          </a:p>
          <a:p>
            <a:pPr marL="0" indent="0"/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pPr marL="0" indent="0"/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pPr marL="0" indent="0"/>
            <a:r>
              <a:rPr lang="en-US" dirty="0"/>
              <a:t>    [else</a:t>
            </a:r>
          </a:p>
          <a:p>
            <a:pPr marL="0" indent="0"/>
            <a:r>
              <a:rPr lang="en-US" dirty="0"/>
              <a:t>      (cons</a:t>
            </a:r>
          </a:p>
          <a:p>
            <a:pPr marL="0" indent="0"/>
            <a:r>
              <a:rPr lang="en-US" dirty="0"/>
              <a:t>        (list n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pPr marL="0" indent="0"/>
            <a:r>
              <a:rPr lang="en-US" dirty="0"/>
              <a:t>        (number-list-from (rest </a:t>
            </a:r>
            <a:r>
              <a:rPr lang="en-US" dirty="0" err="1"/>
              <a:t>lst</a:t>
            </a:r>
            <a:r>
              <a:rPr lang="en-US" dirty="0"/>
              <a:t>) (+ n 1)))]))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we do this directly?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(number-list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(number-list-combiner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(first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(number-list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What must number-list-combiner do?  Let's look at our example.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must number-list-combiner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(number-list (list 22 44 33))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(number-list-combiner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22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(number-list (list 44 33)))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(number-list-combiner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22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(list (list 1 44) (list 2 33)))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(list (list 1 22) (list 2 44) (list 3 33))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1066800" y="4724400"/>
            <a:ext cx="2057400" cy="68580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magic!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must number-list-combiner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165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(number-list-combiner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22  (list (list 1 44) (list 2 33)))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= (list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(list 1 22) (list 2 44) (list 3 33))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20047436">
            <a:off x="1874590" y="2336728"/>
            <a:ext cx="381000" cy="64656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43400" y="2438400"/>
            <a:ext cx="381000" cy="533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324600" y="2438400"/>
            <a:ext cx="381000" cy="533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 flipH="1" flipV="1">
            <a:off x="4958675" y="1780429"/>
            <a:ext cx="443834" cy="3740977"/>
          </a:xfrm>
          <a:prstGeom prst="rightBrace">
            <a:avLst>
              <a:gd name="adj1" fmla="val 34085"/>
              <a:gd name="adj2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42420" y="3960167"/>
            <a:ext cx="2240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 see a map here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4038600" y="1905000"/>
            <a:ext cx="457200" cy="5943600"/>
          </a:xfrm>
          <a:prstGeom prst="rightBrace">
            <a:avLst>
              <a:gd name="adj1" fmla="val 30208"/>
              <a:gd name="adj2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74689" y="5410199"/>
            <a:ext cx="21850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 a cons here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we can write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number-list-combiner : 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   X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NumberedListOf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&lt;X&gt; -&gt;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NumberedListOf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&lt;X&gt;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GIVEN: x1 and ((1 x2) (2 x3) ...), 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RETURNS: the list ((1 x1) (2 x2) (3 x3) ...)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SD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on (list Number X)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(define (number-list-combiner first-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numbered-list)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(cons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(list 1 first-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(map</a:t>
            </a:r>
          </a:p>
          <a:p>
            <a:pPr>
              <a:buNone/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;; (list Number X) -&gt; (list Number X)</a:t>
            </a:r>
          </a:p>
          <a:p>
            <a:pPr>
              <a:buNone/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;; RETURNS: a list like the original, </a:t>
            </a:r>
          </a:p>
          <a:p>
            <a:pPr>
              <a:buNone/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;; but with the first element incremented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(lambda (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elt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  (list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    (+ 1 (first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elt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    (second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elt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numbered-list)))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584851334177d479d8338d759815458323f656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4823</TotalTime>
  <Words>1101</Words>
  <Application>Microsoft Office PowerPoint</Application>
  <PresentationFormat>On-screen Show (4:3)</PresentationFormat>
  <Paragraphs>176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Office Theme</vt:lpstr>
      <vt:lpstr>Invariants and Performance</vt:lpstr>
      <vt:lpstr>Lesson Introduction</vt:lpstr>
      <vt:lpstr>Learning Objectives</vt:lpstr>
      <vt:lpstr>Example 1: number-list</vt:lpstr>
      <vt:lpstr>Here was our solution, with a context argument</vt:lpstr>
      <vt:lpstr>Could we do this directly?</vt:lpstr>
      <vt:lpstr>What must number-list-combiner do?</vt:lpstr>
      <vt:lpstr>What must number-list-combiner do?</vt:lpstr>
      <vt:lpstr>So now we can write the code</vt:lpstr>
      <vt:lpstr>Let's stress-test it...</vt:lpstr>
      <vt:lpstr>What do we observe?</vt:lpstr>
      <vt:lpstr>What happened here?</vt:lpstr>
      <vt:lpstr>Fred-expressions</vt:lpstr>
      <vt:lpstr>But performance really isn't the point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126</cp:revision>
  <dcterms:created xsi:type="dcterms:W3CDTF">2010-06-24T16:22:15Z</dcterms:created>
  <dcterms:modified xsi:type="dcterms:W3CDTF">2014-10-11T20:23:50Z</dcterms:modified>
</cp:coreProperties>
</file>