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Generalizing this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build a ball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</a:t>
            </a:r>
            <a:r>
              <a:rPr lang="en-US" dirty="0" err="1"/>
              <a:t>BallFactory</a:t>
            </a:r>
            <a:r>
              <a:rPr lang="en-US" dirty="0"/>
              <a:t>% class</a:t>
            </a:r>
          </a:p>
          <a:p>
            <a:endParaRPr lang="en-US" dirty="0"/>
          </a:p>
          <a:p>
            <a:r>
              <a:rPr lang="en-US" dirty="0"/>
              <a:t>;; accepts "b" key events and adds them to the world.</a:t>
            </a:r>
          </a:p>
          <a:p>
            <a:r>
              <a:rPr lang="en-US" dirty="0"/>
              <a:t>;; gets the world as an </a:t>
            </a:r>
            <a:r>
              <a:rPr lang="en-US" dirty="0" err="1"/>
              <a:t>init</a:t>
            </a:r>
            <a:r>
              <a:rPr lang="en-US" dirty="0"/>
              <a:t>-field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BallFactory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world)  ; the world to which the factory adds balls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wall)   ; the wall that the new balls should bounce</a:t>
            </a:r>
          </a:p>
          <a:p>
            <a:r>
              <a:rPr lang="en-US" dirty="0"/>
              <a:t>                        ; off of.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"b")</a:t>
            </a:r>
          </a:p>
          <a:p>
            <a:r>
              <a:rPr lang="en-US" dirty="0"/>
              <a:t>         (send world add-widget (new Ball% [w wall]))]))</a:t>
            </a:r>
          </a:p>
          <a:p>
            <a:endParaRPr lang="en-US" dirty="0"/>
          </a:p>
          <a:p>
            <a:r>
              <a:rPr lang="en-US" dirty="0"/>
              <a:t>    ;; the Ball Factory has no other </a:t>
            </a:r>
            <a:r>
              <a:rPr lang="en-US" dirty="0" smtClean="0"/>
              <a:t>behavior. Return nonsense values for Void,</a:t>
            </a:r>
          </a:p>
          <a:p>
            <a:r>
              <a:rPr lang="en-US" dirty="0"/>
              <a:t> </a:t>
            </a:r>
            <a:r>
              <a:rPr lang="en-US" dirty="0" smtClean="0"/>
              <a:t>   ;; to aid </a:t>
            </a:r>
            <a:r>
              <a:rPr lang="en-US" smtClean="0"/>
              <a:t>in debugging.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(after-tick) </a:t>
            </a:r>
            <a:r>
              <a:rPr lang="en-US" dirty="0" smtClean="0"/>
              <a:t>15)</a:t>
            </a:r>
            <a:endParaRPr lang="en-US" dirty="0"/>
          </a:p>
          <a:p>
            <a:r>
              <a:rPr lang="en-US" dirty="0"/>
              <a:t>    (define/public (after-button-down mx my) </a:t>
            </a:r>
            <a:r>
              <a:rPr lang="en-US" dirty="0" smtClean="0"/>
              <a:t>16)</a:t>
            </a:r>
            <a:endParaRPr lang="en-US" dirty="0"/>
          </a:p>
          <a:p>
            <a:r>
              <a:rPr lang="en-US" dirty="0"/>
              <a:t>    (define/public (after-button-up mx my) </a:t>
            </a:r>
            <a:r>
              <a:rPr lang="en-US" dirty="0" smtClean="0"/>
              <a:t>17)</a:t>
            </a:r>
            <a:endParaRPr lang="en-US" dirty="0"/>
          </a:p>
          <a:p>
            <a:r>
              <a:rPr lang="en-US" dirty="0"/>
              <a:t>    (define/public (after-drag mx my) </a:t>
            </a:r>
            <a:r>
              <a:rPr lang="en-US" dirty="0" smtClean="0"/>
              <a:t>18)</a:t>
            </a:r>
            <a:endParaRPr lang="en-US" dirty="0"/>
          </a:p>
          <a:p>
            <a:r>
              <a:rPr lang="en-US" dirty="0"/>
              <a:t>    (define/public (add-to-scene s) s)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8800" y="2286000"/>
            <a:ext cx="3048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factory receives key events from the world.  On each "b", it creates a new ball, and then passes it to the world as an argument to </a:t>
            </a:r>
            <a:r>
              <a:rPr lang="en-US" b="1" dirty="0" smtClean="0">
                <a:solidFill>
                  <a:schemeClr val="tx1"/>
                </a:solidFill>
              </a:rPr>
              <a:t>add-widget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let's initialize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;; initial-world : -&gt; </a:t>
            </a:r>
            <a:r>
              <a:rPr lang="en-US" sz="1600" dirty="0" err="1"/>
              <a:t>WorldState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;; RETURNS: a world with a wall, a ball, and a 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(initial-world)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((define the-wall (new Wall%))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the-ball (new Ball% [w the-wall]))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(make-world-state (list the-ball) (list the-wall)))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(new </a:t>
            </a:r>
            <a:r>
              <a:rPr lang="en-US" sz="1600" dirty="0" err="1"/>
              <a:t>BallFactory</a:t>
            </a:r>
            <a:r>
              <a:rPr lang="en-US" sz="1600" dirty="0"/>
              <a:t>% [wall the-wall][world the-world])))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(send the-world add-</a:t>
            </a:r>
            <a:r>
              <a:rPr lang="en-US" sz="1600" dirty="0" err="1"/>
              <a:t>stateful</a:t>
            </a:r>
            <a:r>
              <a:rPr lang="en-US" sz="1600" dirty="0"/>
              <a:t>-widget the-factory)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4664075"/>
            <a:ext cx="5334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wall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ball that knows about the ball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world with the ball and the wall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factory that knows about the wall and the world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Add the factory to the world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Return the resulting world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just created a cyclic structure!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Notice: the factory needed to know about the world, and the world needed to know about the factory.</a:t>
            </a:r>
          </a:p>
          <a:p>
            <a:r>
              <a:rPr lang="en-US" dirty="0" smtClean="0"/>
              <a:t>This is a </a:t>
            </a:r>
            <a:r>
              <a:rPr lang="en-US" i="1" dirty="0" smtClean="0"/>
              <a:t>cyclic</a:t>
            </a:r>
            <a:r>
              <a:rPr lang="en-US" dirty="0" smtClean="0"/>
              <a:t> structure.</a:t>
            </a:r>
          </a:p>
          <a:p>
            <a:r>
              <a:rPr lang="en-US" dirty="0" smtClean="0"/>
              <a:t>You can't build a cyclic structure without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Wasn't that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play with 10-4-ball-factory.rkt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iterative design strategy in an object-oriented system</a:t>
            </a:r>
          </a:p>
          <a:p>
            <a:r>
              <a:rPr lang="en-US" dirty="0" smtClean="0"/>
              <a:t>At every step, we first designed the interface, so we'd know what our methods were supposed to do.</a:t>
            </a:r>
          </a:p>
          <a:p>
            <a:r>
              <a:rPr lang="en-US" dirty="0" smtClean="0"/>
              <a:t>Then we designed the methods.</a:t>
            </a:r>
          </a:p>
          <a:p>
            <a:r>
              <a:rPr lang="en-US" dirty="0" smtClean="0"/>
              <a:t>We needed a cyclic structure, so both the world and the factory needed to be </a:t>
            </a:r>
            <a:r>
              <a:rPr lang="en-US" dirty="0" err="1" smtClean="0"/>
              <a:t>stateful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10-4-ball-factory.rkt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our design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t used to be that </a:t>
            </a:r>
            <a:r>
              <a:rPr lang="en-US" dirty="0" err="1" smtClean="0"/>
              <a:t>WorldState</a:t>
            </a:r>
            <a:r>
              <a:rPr lang="en-US" dirty="0" smtClean="0"/>
              <a:t>% created new widgets by trapping keystrokes in its after-key-event method.</a:t>
            </a:r>
          </a:p>
          <a:p>
            <a:r>
              <a:rPr lang="en-US" dirty="0" smtClean="0"/>
              <a:t>But what if we want to add new objects by some other means (e.g. pushing a button on the screen)?</a:t>
            </a:r>
          </a:p>
          <a:p>
            <a:r>
              <a:rPr lang="en-US" dirty="0" smtClean="0"/>
              <a:t>And having widget creation handled by the World means the World has to know both about distributing messages AND about keystrokes</a:t>
            </a:r>
          </a:p>
          <a:p>
            <a:pPr lvl="1"/>
            <a:r>
              <a:rPr lang="en-US" dirty="0" smtClean="0"/>
              <a:t>that's a violation of one task per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do this in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We'll make the world </a:t>
            </a:r>
            <a:r>
              <a:rPr lang="en-US" dirty="0" err="1" smtClean="0"/>
              <a:t>stateful</a:t>
            </a:r>
            <a:r>
              <a:rPr lang="en-US" dirty="0" smtClean="0"/>
              <a:t>, too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We'll give it methods for adding widgets and </a:t>
            </a:r>
            <a:r>
              <a:rPr lang="en-US" dirty="0" err="1" smtClean="0"/>
              <a:t>stateful</a:t>
            </a:r>
            <a:r>
              <a:rPr lang="en-US" dirty="0" smtClean="0"/>
              <a:t> widgets.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we'll create a ball factory to create balls and add them to the world.</a:t>
            </a:r>
          </a:p>
          <a:p>
            <a:pPr marL="1371600" lvl="2" indent="-514350"/>
            <a:r>
              <a:rPr lang="en-US" dirty="0" smtClean="0"/>
              <a:t>the factory will know about the wall, so the balls it creates will be equipped with knowledge about the 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StatefulWorld</a:t>
            </a:r>
            <a:r>
              <a:rPr lang="en-US" dirty="0" smtClean="0"/>
              <a:t>&lt;%&gt;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StatefulWorld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StatefulWorld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its state after a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the state </a:t>
            </a:r>
            <a:r>
              <a:rPr lang="en-US" dirty="0" smtClean="0"/>
              <a:t>it should be in </a:t>
            </a:r>
          </a:p>
          <a:p>
            <a:r>
              <a:rPr lang="en-US" dirty="0"/>
              <a:t> </a:t>
            </a:r>
            <a:r>
              <a:rPr lang="en-US" dirty="0" smtClean="0"/>
              <a:t>   ;  following the given </a:t>
            </a:r>
            <a:r>
              <a:rPr lang="en-US" dirty="0"/>
              <a:t>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</a:t>
            </a:r>
            <a:r>
              <a:rPr lang="en-US" dirty="0"/>
              <a:t> to the state </a:t>
            </a:r>
            <a:r>
              <a:rPr lang="en-US" dirty="0" smtClean="0"/>
              <a:t>it should be in </a:t>
            </a:r>
          </a:p>
          <a:p>
            <a:r>
              <a:rPr lang="en-US" dirty="0"/>
              <a:t> </a:t>
            </a:r>
            <a:r>
              <a:rPr lang="en-US" dirty="0" smtClean="0"/>
              <a:t>   ;  following the </a:t>
            </a:r>
            <a:r>
              <a:rPr lang="en-US" dirty="0"/>
              <a:t>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just like what we did before: We change the contracts to return Void, and replace RETURNS with EFFECT in the purpose statements.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 </a:t>
            </a:r>
            <a:r>
              <a:rPr lang="en-US" dirty="0" err="1"/>
              <a:t>ListOfWidget</a:t>
            </a:r>
            <a:r>
              <a:rPr lang="en-US" dirty="0"/>
              <a:t> </a:t>
            </a:r>
            <a:r>
              <a:rPr lang="en-US" dirty="0" err="1"/>
              <a:t>ListOfSWidget</a:t>
            </a:r>
            <a:r>
              <a:rPr lang="en-US" dirty="0"/>
              <a:t> -&gt; World</a:t>
            </a:r>
          </a:p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World%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StatefulWorld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(for-each</a:t>
            </a:r>
          </a:p>
          <a:p>
            <a:r>
              <a:rPr lang="en-US" dirty="0"/>
              <a:t>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      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/>
              <a:t>objs</a:t>
            </a:r>
            <a:r>
              <a:rPr lang="en-US" dirty="0"/>
              <a:t> </a:t>
            </a:r>
          </a:p>
          <a:p>
            <a:r>
              <a:rPr lang="en-US" dirty="0"/>
              <a:t>          (map </a:t>
            </a:r>
          </a:p>
          <a:p>
            <a:r>
              <a:rPr lang="en-US" dirty="0"/>
              <a:t>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  </a:t>
            </a:r>
            <a:r>
              <a:rPr lang="en-US" dirty="0" err="1"/>
              <a:t>objs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362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keeping with Lesson 10.3, I've changed the name of this class of </a:t>
            </a:r>
            <a:r>
              <a:rPr lang="en-US" sz="1400" dirty="0" err="1" smtClean="0">
                <a:solidFill>
                  <a:schemeClr val="tx1"/>
                </a:solidFill>
              </a:rPr>
              <a:t>WorldState</a:t>
            </a:r>
            <a:r>
              <a:rPr lang="en-US" sz="1400" dirty="0" smtClean="0">
                <a:solidFill>
                  <a:schemeClr val="tx1"/>
                </a:solidFill>
              </a:rPr>
              <a:t>% to World%, since it models an actual world, not merely the mathematical value that is its state.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4256538"/>
            <a:ext cx="285029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replace each call to make-world-state or new with a suitable set!, just as in the preceding lesson.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676400" y="2362200"/>
            <a:ext cx="4038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4789938"/>
            <a:ext cx="3124200" cy="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modify our call to big-bang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world in its final </a:t>
            </a:r>
            <a:r>
              <a:rPr lang="en-US" dirty="0" smtClean="0"/>
              <a:t>state</a:t>
            </a:r>
            <a:endParaRPr lang="en-US" dirty="0"/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(begin (send w after-tick) w))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w)))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w)))))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743200"/>
            <a:ext cx="2667000" cy="259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The methods of the world used to return a new world, but not any more.  </a:t>
            </a:r>
            <a:r>
              <a:rPr lang="en-US" b="1" dirty="0" smtClean="0"/>
              <a:t>Big-bang</a:t>
            </a:r>
            <a:r>
              <a:rPr lang="en-US" dirty="0" smtClean="0"/>
              <a:t> still expects its handlers to return a world, so we do this explicitly by writing</a:t>
            </a:r>
            <a:endParaRPr lang="en-US" dirty="0"/>
          </a:p>
          <a:p>
            <a:r>
              <a:rPr lang="en-US" b="1" dirty="0" smtClean="0"/>
              <a:t>(</a:t>
            </a:r>
            <a:r>
              <a:rPr lang="en-US" b="1" dirty="0"/>
              <a:t>begin (send w ...) w</a:t>
            </a:r>
            <a:r>
              <a:rPr lang="en-US" b="1" dirty="0" smtClean="0"/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still initialize the world in the same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initial-world : -&gt; World</a:t>
            </a:r>
          </a:p>
          <a:p>
            <a:r>
              <a:rPr lang="en-US" sz="1800" dirty="0"/>
              <a:t>;; RETURNS: a world with a wall and a ball that knows about </a:t>
            </a:r>
            <a:endParaRPr lang="en-US" sz="1800" dirty="0" smtClean="0"/>
          </a:p>
          <a:p>
            <a:r>
              <a:rPr lang="en-US" sz="1800" dirty="0" smtClean="0"/>
              <a:t>;;  the </a:t>
            </a:r>
            <a:r>
              <a:rPr lang="en-US" sz="1800" dirty="0"/>
              <a:t>wall.</a:t>
            </a:r>
          </a:p>
          <a:p>
            <a:r>
              <a:rPr lang="en-US" sz="1800" dirty="0"/>
              <a:t>(define (initial-world)</a:t>
            </a:r>
          </a:p>
          <a:p>
            <a:r>
              <a:rPr lang="en-US" sz="1800" dirty="0"/>
              <a:t>  (local</a:t>
            </a:r>
          </a:p>
          <a:p>
            <a:r>
              <a:rPr lang="en-US" sz="1800" dirty="0"/>
              <a:t>    ((define the-wall (new Wall%))</a:t>
            </a:r>
          </a:p>
          <a:p>
            <a:r>
              <a:rPr lang="en-US" sz="1800" dirty="0"/>
              <a:t>     (define the-ball (new Ball% [w the-wall])))</a:t>
            </a:r>
          </a:p>
          <a:p>
            <a:r>
              <a:rPr lang="en-US" sz="1800" dirty="0"/>
              <a:t>    (make-world-state</a:t>
            </a:r>
          </a:p>
          <a:p>
            <a:r>
              <a:rPr lang="en-US" sz="1800" dirty="0"/>
              <a:t>     (list the-ball)</a:t>
            </a:r>
          </a:p>
          <a:p>
            <a:r>
              <a:rPr lang="en-US" sz="1800" dirty="0"/>
              <a:t>     (list the-wall))))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let's add a method to add new widgets to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First we add it to the interface </a:t>
            </a:r>
            <a:r>
              <a:rPr lang="en-US" dirty="0" smtClean="0">
                <a:latin typeface="+mn-lt"/>
              </a:rPr>
              <a:t>World&lt;%&gt; </a:t>
            </a:r>
            <a:r>
              <a:rPr lang="en-US" b="0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endParaRPr lang="en-US" dirty="0"/>
          </a:p>
          <a:p>
            <a:r>
              <a:rPr lang="en-US" sz="1600" dirty="0" smtClean="0"/>
              <a:t>   ; </a:t>
            </a:r>
            <a:r>
              <a:rPr lang="en-US" sz="1600" dirty="0"/>
              <a:t>Widget -&gt; Void</a:t>
            </a:r>
          </a:p>
          <a:p>
            <a:r>
              <a:rPr lang="en-US" sz="1600" dirty="0"/>
              <a:t>   ; GIVEN: A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add-widget</a:t>
            </a:r>
          </a:p>
          <a:p>
            <a:endParaRPr lang="en-US" sz="1600" dirty="0"/>
          </a:p>
          <a:p>
            <a:r>
              <a:rPr lang="en-US" sz="1600" dirty="0"/>
              <a:t>   ; </a:t>
            </a:r>
            <a:r>
              <a:rPr lang="en-US" sz="1600" dirty="0" err="1"/>
              <a:t>SWidget</a:t>
            </a:r>
            <a:r>
              <a:rPr lang="en-US" sz="1600" dirty="0"/>
              <a:t> -&gt; Void</a:t>
            </a:r>
          </a:p>
          <a:p>
            <a:r>
              <a:rPr lang="en-US" sz="1600" dirty="0"/>
              <a:t>   ; GIVEN: A </a:t>
            </a:r>
            <a:r>
              <a:rPr lang="en-US" sz="1600" dirty="0" err="1"/>
              <a:t>stateful</a:t>
            </a:r>
            <a:r>
              <a:rPr lang="en-US" sz="1600" dirty="0"/>
              <a:t>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</a:t>
            </a:r>
            <a:r>
              <a:rPr lang="en-US" sz="1600" dirty="0" err="1"/>
              <a:t>stateful</a:t>
            </a:r>
            <a:r>
              <a:rPr lang="en-US" sz="1600" dirty="0"/>
              <a:t>-widget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method definitions: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/>
              <a:t>define/public (add-widget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objs</a:t>
            </a:r>
            <a:r>
              <a:rPr lang="en-US" sz="1800" dirty="0"/>
              <a:t> (cons w </a:t>
            </a:r>
            <a:r>
              <a:rPr lang="en-US" sz="1800" dirty="0" err="1"/>
              <a:t>objs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    (define/public (add-</a:t>
            </a:r>
            <a:r>
              <a:rPr lang="en-US" sz="1800" dirty="0" err="1"/>
              <a:t>stateful</a:t>
            </a:r>
            <a:r>
              <a:rPr lang="en-US" sz="1800" dirty="0"/>
              <a:t>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sobjs</a:t>
            </a:r>
            <a:r>
              <a:rPr lang="en-US" sz="1800" dirty="0"/>
              <a:t> (cons w </a:t>
            </a:r>
            <a:r>
              <a:rPr lang="en-US" sz="1800" dirty="0" err="1"/>
              <a:t>sobjs</a:t>
            </a:r>
            <a:r>
              <a:rPr lang="en-US" sz="1800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1414</Words>
  <Application>Microsoft Office PowerPoint</Application>
  <PresentationFormat>On-screen Show (4:3)</PresentationFormat>
  <Paragraphs>211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Generalizing this Design</vt:lpstr>
      <vt:lpstr>Problems with our design so far</vt:lpstr>
      <vt:lpstr>Solving this problem</vt:lpstr>
      <vt:lpstr>StatefulWorld&lt;%&gt;</vt:lpstr>
      <vt:lpstr>World%</vt:lpstr>
      <vt:lpstr>We need to modify our call to big-bang</vt:lpstr>
      <vt:lpstr>We still initialize the world in the same way</vt:lpstr>
      <vt:lpstr>Now let's add a method to add new widgets to the world</vt:lpstr>
      <vt:lpstr>And the method definitions:</vt:lpstr>
      <vt:lpstr>Now we can build a ball factory</vt:lpstr>
      <vt:lpstr>And let's initialize the system</vt:lpstr>
      <vt:lpstr>We just created a cyclic structure!</vt:lpstr>
      <vt:lpstr>Wasn't that fun?</vt:lpstr>
      <vt:lpstr>Key Points for Lesson 10.5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31</cp:revision>
  <dcterms:created xsi:type="dcterms:W3CDTF">2013-11-14T21:33:41Z</dcterms:created>
  <dcterms:modified xsi:type="dcterms:W3CDTF">2015-11-16T04:12:12Z</dcterms:modified>
</cp:coreProperties>
</file>