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83" r:id="rId9"/>
    <p:sldId id="284" r:id="rId10"/>
    <p:sldId id="285" r:id="rId11"/>
    <p:sldId id="286" r:id="rId12"/>
    <p:sldId id="263" r:id="rId13"/>
    <p:sldId id="287" r:id="rId14"/>
    <p:sldId id="288" r:id="rId15"/>
    <p:sldId id="289" r:id="rId16"/>
    <p:sldId id="270" r:id="rId17"/>
    <p:sldId id="271" r:id="rId18"/>
    <p:sldId id="273" r:id="rId19"/>
    <p:sldId id="27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78" autoAdjust="0"/>
  </p:normalViewPr>
  <p:slideViewPr>
    <p:cSldViewPr>
      <p:cViewPr varScale="1">
        <p:scale>
          <a:sx n="80" d="100"/>
          <a:sy n="80" d="100"/>
        </p:scale>
        <p:origin x="25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of Interaction 2: Publish-Subscribe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Wall%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INITIAL-WALL-POSITION]) ; the x position of the wall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[balls empty])</a:t>
            </a:r>
            <a:r>
              <a:rPr lang="en-US" dirty="0"/>
              <a:t>  ;; the list of registered balls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the extra behavior for Wall&lt;%&gt;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(get-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smtClean="0"/>
              <a:t>register : </a:t>
            </a:r>
            <a:r>
              <a:rPr lang="en-US" dirty="0" err="1" smtClean="0"/>
              <a:t>SBall</a:t>
            </a:r>
            <a:r>
              <a:rPr lang="en-US" dirty="0" smtClean="0"/>
              <a:t>&lt;%&gt; </a:t>
            </a:r>
            <a:r>
              <a:rPr lang="en-US" dirty="0"/>
              <a:t>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;; EFFECT: registers the given ball</a:t>
            </a:r>
          </a:p>
          <a:p>
            <a:r>
              <a:rPr lang="en-US" dirty="0"/>
              <a:t>    ;; RETURNS: the current position of the wall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(register b)</a:t>
            </a:r>
          </a:p>
          <a:p>
            <a:r>
              <a:rPr lang="en-US" dirty="0">
                <a:solidFill>
                  <a:srgbClr val="FF0000"/>
                </a:solidFill>
              </a:rPr>
              <a:t>      (begin</a:t>
            </a:r>
          </a:p>
          <a:p>
            <a:r>
              <a:rPr lang="en-US" dirty="0">
                <a:solidFill>
                  <a:srgbClr val="FF0000"/>
                </a:solidFill>
              </a:rPr>
              <a:t>        (set! balls (cons b balls))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 wall needs to publish whenever its position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; </a:t>
            </a:r>
            <a:r>
              <a:rPr lang="en-US" sz="1600" dirty="0"/>
              <a:t>after-drag : Integer </a:t>
            </a:r>
            <a:r>
              <a:rPr lang="en-US" sz="1600" dirty="0" err="1"/>
              <a:t>Integer</a:t>
            </a:r>
            <a:r>
              <a:rPr lang="en-US" sz="1600" dirty="0"/>
              <a:t> </a:t>
            </a:r>
            <a:r>
              <a:rPr lang="en-US" sz="1600" dirty="0" smtClean="0"/>
              <a:t>-&gt; Void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STRATEGY: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If it is selected, move it so that the vector from its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drag event is equal to saved-mx.  Report the new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</a:t>
            </a:r>
            <a:r>
              <a:rPr lang="en-US" sz="1600" dirty="0" smtClean="0"/>
              <a:t>registered balls.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   </a:t>
            </a:r>
            <a:r>
              <a:rPr lang="en-US" sz="1600" dirty="0"/>
              <a:t>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(set! </a:t>
            </a:r>
            <a:r>
              <a:rPr lang="en-US" sz="1600" dirty="0" err="1"/>
              <a:t>pos</a:t>
            </a:r>
            <a:r>
              <a:rPr lang="en-US" sz="1600" dirty="0"/>
              <a:t> (- mx saved-mx))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     </a:t>
            </a:r>
            <a:r>
              <a:rPr lang="en-US" sz="1600" dirty="0">
                <a:solidFill>
                  <a:srgbClr val="FF0000"/>
                </a:solidFill>
              </a:rPr>
              <a:t>(for-each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(lambda (b) (send b update-wall-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balls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22" y="1378987"/>
            <a:ext cx="5334000" cy="497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ball decide when to bounce in publish-subscribe.rkt?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591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wall </a:t>
            </a:r>
            <a:r>
              <a:rPr lang="en-US" sz="3200" i="1" dirty="0" smtClean="0">
                <a:solidFill>
                  <a:srgbClr val="FF0000"/>
                </a:solidFill>
              </a:rPr>
              <a:t>pushes</a:t>
            </a:r>
            <a:r>
              <a:rPr lang="en-US" sz="3200" dirty="0" smtClean="0"/>
              <a:t> information to the ball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720840" y="1511782"/>
            <a:ext cx="2423160" cy="1218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Here’s a similar diagram showing what happens in </a:t>
            </a:r>
            <a:r>
              <a:rPr lang="en-US" dirty="0" smtClean="0"/>
              <a:t>publish-</a:t>
            </a:r>
            <a:r>
              <a:rPr lang="en-US" dirty="0" err="1" smtClean="0"/>
              <a:t>subscribe.rkt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511782"/>
            <a:ext cx="2819400" cy="1483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/>
              <a:t>When the ball is created, it subscribes to notifications from the </a:t>
            </a:r>
            <a:r>
              <a:rPr lang="en-US" dirty="0" smtClean="0"/>
              <a:t>wall and receives an initial value for its local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dirty="0" smtClean="0"/>
              <a:t> field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3215640"/>
            <a:ext cx="2819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2. When </a:t>
            </a:r>
            <a:r>
              <a:rPr lang="en-US" dirty="0"/>
              <a:t>the </a:t>
            </a:r>
            <a:r>
              <a:rPr lang="en-US" dirty="0" smtClean="0"/>
              <a:t>wall </a:t>
            </a:r>
            <a:r>
              <a:rPr lang="en-US" dirty="0"/>
              <a:t>receives a mouse drag, it sends out a message to all its subscribers notifying them of the new location of the edge.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842" y="3221203"/>
            <a:ext cx="257556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3. When </a:t>
            </a:r>
            <a:r>
              <a:rPr lang="en-US" dirty="0"/>
              <a:t>the ball receives this message, it updates its local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b="1" dirty="0" smtClean="0"/>
              <a:t> </a:t>
            </a:r>
            <a:r>
              <a:rPr lang="en-US" dirty="0" smtClean="0"/>
              <a:t>field</a:t>
            </a:r>
            <a:r>
              <a:rPr lang="en-US" dirty="0"/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" y="4343365"/>
            <a:ext cx="2013373" cy="2466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4. When </a:t>
            </a:r>
            <a:r>
              <a:rPr lang="en-US" dirty="0"/>
              <a:t>the ball receives an on-tick message, it consults its local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dirty="0" smtClean="0"/>
              <a:t> </a:t>
            </a:r>
            <a:r>
              <a:rPr lang="en-US" dirty="0"/>
              <a:t>field to determine the current location of the right edge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3580" y="5011133"/>
            <a:ext cx="3291840" cy="1072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This is a </a:t>
            </a:r>
            <a:r>
              <a:rPr lang="en-US" i="1" dirty="0"/>
              <a:t>push</a:t>
            </a:r>
            <a:r>
              <a:rPr lang="en-US" dirty="0"/>
              <a:t> model:  the </a:t>
            </a:r>
            <a:r>
              <a:rPr lang="en-US" dirty="0" smtClean="0"/>
              <a:t>wall </a:t>
            </a:r>
            <a:r>
              <a:rPr lang="en-US" dirty="0"/>
              <a:t>pushes information to the ball for the ball’s later use.</a:t>
            </a:r>
          </a:p>
        </p:txBody>
      </p:sp>
    </p:spTree>
    <p:extLst>
      <p:ext uri="{BB962C8B-B14F-4D97-AF65-F5344CB8AC3E}">
        <p14:creationId xmlns:p14="http://schemas.microsoft.com/office/powerpoint/2010/main" val="19844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initial-world :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;; RETURNS: a world with a wall, a ball, and a factory</a:t>
            </a:r>
          </a:p>
          <a:p>
            <a:r>
              <a:rPr lang="en-US" dirty="0"/>
              <a:t>(define (initial-world)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the-wall (new Wall%))</a:t>
            </a:r>
          </a:p>
          <a:p>
            <a:r>
              <a:rPr lang="en-US" dirty="0"/>
              <a:t>     </a:t>
            </a:r>
            <a:r>
              <a:rPr lang="en-US" dirty="0" smtClean="0"/>
              <a:t>(</a:t>
            </a:r>
            <a:r>
              <a:rPr lang="en-US" dirty="0"/>
              <a:t>define the-ball (new Ball% [w the-wall]))</a:t>
            </a:r>
          </a:p>
          <a:p>
            <a:r>
              <a:rPr lang="en-US" dirty="0"/>
              <a:t>     (define the-world</a:t>
            </a:r>
          </a:p>
          <a:p>
            <a:r>
              <a:rPr lang="en-US" dirty="0"/>
              <a:t>       (make-world-state </a:t>
            </a:r>
          </a:p>
          <a:p>
            <a:r>
              <a:rPr lang="en-US" dirty="0"/>
              <a:t>         empty ; (list the-ball)  -- the ball is now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         (list </a:t>
            </a:r>
            <a:r>
              <a:rPr lang="en-US" dirty="0" smtClean="0"/>
              <a:t>the-ball the-wall</a:t>
            </a:r>
            <a:r>
              <a:rPr lang="en-US" dirty="0"/>
              <a:t>)))</a:t>
            </a:r>
          </a:p>
          <a:p>
            <a:r>
              <a:rPr lang="en-US" dirty="0"/>
              <a:t>     (define the-factory</a:t>
            </a:r>
          </a:p>
          <a:p>
            <a:r>
              <a:rPr lang="en-US" dirty="0"/>
              <a:t>       (new </a:t>
            </a:r>
            <a:r>
              <a:rPr lang="en-US" dirty="0" err="1"/>
              <a:t>BallFactory</a:t>
            </a:r>
            <a:r>
              <a:rPr lang="en-US" dirty="0"/>
              <a:t>% [wall the-wall][world the-world])))</a:t>
            </a:r>
          </a:p>
          <a:p>
            <a:r>
              <a:rPr lang="en-US" dirty="0"/>
              <a:t>    (begin</a:t>
            </a:r>
          </a:p>
          <a:p>
            <a:r>
              <a:rPr lang="en-US" dirty="0"/>
              <a:t>      ;; put the factory in the world</a:t>
            </a:r>
          </a:p>
          <a:p>
            <a:r>
              <a:rPr lang="en-US" dirty="0"/>
              <a:t>      (send the-world add-</a:t>
            </a:r>
            <a:r>
              <a:rPr lang="en-US" dirty="0" err="1"/>
              <a:t>stateful</a:t>
            </a:r>
            <a:r>
              <a:rPr lang="en-US" dirty="0"/>
              <a:t>-widget the-factory)</a:t>
            </a:r>
          </a:p>
          <a:p>
            <a:r>
              <a:rPr lang="en-US" dirty="0" smtClean="0"/>
              <a:t>      the-world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wait: this doesn't quite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this, you'll see that the ball doesn't quite bounce at the right places.</a:t>
            </a:r>
          </a:p>
          <a:p>
            <a:r>
              <a:rPr lang="en-US" dirty="0" smtClean="0"/>
              <a:t>What happened?</a:t>
            </a:r>
          </a:p>
          <a:p>
            <a:r>
              <a:rPr lang="en-US" dirty="0" smtClean="0"/>
              <a:t>Hmm, must be time to think harder about testing and debugging </a:t>
            </a:r>
            <a:r>
              <a:rPr lang="en-US" dirty="0" err="1" smtClean="0"/>
              <a:t>stateful</a:t>
            </a:r>
            <a:r>
              <a:rPr lang="en-US" dirty="0" smtClean="0"/>
              <a:t>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next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see how to test and debug </a:t>
            </a:r>
            <a:r>
              <a:rPr lang="en-US" dirty="0" err="1" smtClean="0"/>
              <a:t>stateful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In particular, we'll see how we found the bug in our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Metaphor:  </a:t>
            </a:r>
          </a:p>
          <a:p>
            <a:pPr lvl="1"/>
            <a:r>
              <a:rPr lang="en-US" dirty="0" smtClean="0"/>
              <a:t>"you" are an information-supplier</a:t>
            </a:r>
          </a:p>
          <a:p>
            <a:pPr lvl="1"/>
            <a:r>
              <a:rPr lang="en-US" dirty="0" smtClean="0"/>
              <a:t>You have many people that  depend on your information</a:t>
            </a:r>
          </a:p>
          <a:p>
            <a:r>
              <a:rPr lang="en-US" dirty="0" smtClean="0"/>
              <a:t>Your information changes rarely, so most of your dependents' questions are redundant</a:t>
            </a:r>
          </a:p>
          <a:p>
            <a:r>
              <a:rPr lang="en-US" dirty="0" smtClean="0"/>
              <a:t>You don't know who needs your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whenever you need to disseminate information to people you don't know.</a:t>
            </a:r>
          </a:p>
          <a:p>
            <a:r>
              <a:rPr lang="en-US" dirty="0" smtClean="0"/>
              <a:t>They sign up once, and then you promise to update them when something happens to you (</a:t>
            </a:r>
            <a:r>
              <a:rPr lang="en-US" dirty="0" err="1" smtClean="0"/>
              <a:t>eg</a:t>
            </a:r>
            <a:r>
              <a:rPr lang="en-US" dirty="0" smtClean="0"/>
              <a:t> your information changes)</a:t>
            </a:r>
          </a:p>
          <a:p>
            <a:r>
              <a:rPr lang="en-US" dirty="0" smtClean="0"/>
              <a:t>Both you and your subscribers must be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may need to know each other's identity:</a:t>
            </a:r>
          </a:p>
          <a:p>
            <a:pPr lvl="1"/>
            <a:r>
              <a:rPr lang="en-US" dirty="0" smtClean="0"/>
              <a:t>either to </a:t>
            </a:r>
            <a:r>
              <a:rPr lang="en-US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information from that object</a:t>
            </a:r>
          </a:p>
          <a:p>
            <a:pPr lvl="1"/>
            <a:r>
              <a:rPr lang="en-US" dirty="0" smtClean="0"/>
              <a:t>or to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information to that object</a:t>
            </a:r>
          </a:p>
          <a:p>
            <a:r>
              <a:rPr lang="en-US" dirty="0" smtClean="0"/>
              <a:t>Publish-subscribe enables you to send information to objects you don't know about</a:t>
            </a:r>
          </a:p>
          <a:p>
            <a:pPr lvl="1"/>
            <a:r>
              <a:rPr lang="en-US" dirty="0" smtClean="0"/>
              <a:t>objects register with you ("subscribe")</a:t>
            </a:r>
          </a:p>
          <a:p>
            <a:pPr lvl="1"/>
            <a:r>
              <a:rPr lang="en-US" dirty="0" smtClean="0"/>
              <a:t>you send them messages ("publish") when your information changes</a:t>
            </a:r>
          </a:p>
          <a:p>
            <a:pPr lvl="1"/>
            <a:r>
              <a:rPr lang="en-US" dirty="0" smtClean="0"/>
              <a:t>must agree on protocol for transmission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(send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&lt;subscriber&gt; method-name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it's up to receiver to decide what to do with the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10-5-push-model.rkt in the Examples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Can you find the bug without </a:t>
            </a:r>
            <a:r>
              <a:rPr lang="en-US" smtClean="0"/>
              <a:t>looking ahead?</a:t>
            </a:r>
            <a:endParaRPr lang="en-US" dirty="0" smtClean="0"/>
          </a:p>
          <a:p>
            <a:r>
              <a:rPr lang="en-US" dirty="0" smtClean="0"/>
              <a:t>If you have questions about this lesson, ask them on the Discussion Board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Publish-Subscribe is a programming pattern for implementing push-style communication between objects over time.</a:t>
            </a:r>
          </a:p>
          <a:p>
            <a:r>
              <a:rPr lang="en-US" dirty="0" smtClean="0"/>
              <a:t>In pub-sub, a publisher keeps a list of subscribers.</a:t>
            </a:r>
          </a:p>
          <a:p>
            <a:r>
              <a:rPr lang="en-US" dirty="0" smtClean="0"/>
              <a:t>When the publisher changes state, it sends a message notifying each of its subscribers about the state change.</a:t>
            </a:r>
          </a:p>
          <a:p>
            <a:r>
              <a:rPr lang="en-US" dirty="0" smtClean="0"/>
              <a:t>Each subscriber changes its local state to take note of the messages it receives from the publisher.</a:t>
            </a:r>
          </a:p>
          <a:p>
            <a:r>
              <a:rPr lang="en-US" dirty="0" smtClean="0"/>
              <a:t>Now, the subscriber can consult its local state instead of sending queries to the publisher.</a:t>
            </a:r>
          </a:p>
          <a:p>
            <a:r>
              <a:rPr lang="en-US" dirty="0" smtClean="0"/>
              <a:t>Good if queries are much more frequent than state changes.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organize collaborating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Least Knowledge:  </a:t>
            </a:r>
          </a:p>
          <a:p>
            <a:r>
              <a:rPr lang="en-US" dirty="0" smtClean="0"/>
              <a:t>Reveal only what's necessary.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Problem: how does the information get to where it's needed?</a:t>
            </a:r>
          </a:p>
          <a:p>
            <a:r>
              <a:rPr lang="en-US" dirty="0" smtClean="0"/>
              <a:t>We've already talked about this a little in Lesson 10.1</a:t>
            </a:r>
          </a:p>
          <a:p>
            <a:r>
              <a:rPr lang="en-US" dirty="0" smtClean="0"/>
              <a:t>What happens in a </a:t>
            </a:r>
            <a:r>
              <a:rPr lang="en-US" dirty="0" err="1" smtClean="0"/>
              <a:t>stateful</a:t>
            </a:r>
            <a:r>
              <a:rPr lang="en-US" dirty="0" smtClean="0"/>
              <a:t>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4080" y="1569720"/>
            <a:ext cx="2712720" cy="1158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First rule of good OO Design!</a:t>
            </a:r>
          </a:p>
        </p:txBody>
      </p:sp>
    </p:spTree>
    <p:extLst>
      <p:ext uri="{BB962C8B-B14F-4D97-AF65-F5344CB8AC3E}">
        <p14:creationId xmlns:p14="http://schemas.microsoft.com/office/powerpoint/2010/main" val="39026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ball decide when to bounce in ball-</a:t>
            </a:r>
            <a:r>
              <a:rPr lang="en-US" dirty="0" err="1" smtClean="0"/>
              <a:t>factory.rkt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4711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Ball </a:t>
            </a:r>
            <a:r>
              <a:rPr lang="en-US" sz="3200" i="1" dirty="0" smtClean="0">
                <a:solidFill>
                  <a:srgbClr val="FF0000"/>
                </a:solidFill>
              </a:rPr>
              <a:t>pulls</a:t>
            </a:r>
            <a:r>
              <a:rPr lang="en-US" sz="3200" dirty="0" smtClean="0"/>
              <a:t> info from the </a:t>
            </a:r>
            <a:r>
              <a:rPr lang="en-US" sz="3200" dirty="0" smtClean="0"/>
              <a:t>wall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918097" y="1767840"/>
            <a:ext cx="2043089" cy="2179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 ball-</a:t>
            </a:r>
            <a:r>
              <a:rPr lang="en-US" dirty="0" err="1"/>
              <a:t>factory.rkt</a:t>
            </a:r>
            <a:r>
              <a:rPr lang="en-US" dirty="0"/>
              <a:t>, every time the ball receives an </a:t>
            </a:r>
            <a:r>
              <a:rPr lang="en-US" b="1" dirty="0"/>
              <a:t>on-tick</a:t>
            </a:r>
            <a:r>
              <a:rPr lang="en-US" dirty="0"/>
              <a:t> message, it asks its </a:t>
            </a:r>
            <a:r>
              <a:rPr lang="en-US" dirty="0" smtClean="0"/>
              <a:t>wall </a:t>
            </a:r>
            <a:r>
              <a:rPr lang="en-US" dirty="0"/>
              <a:t>for the location of its right edge.  This is a pull model.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8057" y="4808220"/>
            <a:ext cx="2088743" cy="96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Diagrams like this are called </a:t>
            </a:r>
            <a:r>
              <a:rPr lang="en-US" i="1" dirty="0"/>
              <a:t>sequence diagrams</a:t>
            </a:r>
            <a:r>
              <a:rPr lang="en-US" dirty="0"/>
              <a:t> in UML.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40"/>
            <a:ext cx="438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ball asks the wall about its position at every tick.</a:t>
            </a:r>
          </a:p>
          <a:p>
            <a:r>
              <a:rPr lang="en-US" dirty="0" smtClean="0"/>
              <a:t>But this information doesn't change very often.</a:t>
            </a:r>
          </a:p>
          <a:p>
            <a:r>
              <a:rPr lang="en-US" dirty="0" smtClean="0"/>
              <a:t>Better idea: Have the wall send a "changed-edge" message to the balls only when the edge actually changes.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information changes, the person who changes it pushes it out to the people who need to know.</a:t>
            </a:r>
          </a:p>
          <a:p>
            <a:r>
              <a:rPr lang="en-US" dirty="0" smtClean="0"/>
              <a:t>How does the information-changer know who to tell?  </a:t>
            </a:r>
          </a:p>
          <a:p>
            <a:pPr lvl="1"/>
            <a:r>
              <a:rPr lang="en-US" dirty="0" smtClean="0"/>
              <a:t>The information-</a:t>
            </a:r>
            <a:r>
              <a:rPr lang="en-US" dirty="0" err="1" smtClean="0"/>
              <a:t>needer</a:t>
            </a:r>
            <a:r>
              <a:rPr lang="en-US" dirty="0" smtClean="0"/>
              <a:t> must </a:t>
            </a:r>
            <a:r>
              <a:rPr lang="en-US" i="1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with the information-changer.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model, </a:t>
            </a:r>
            <a:r>
              <a:rPr lang="en-US" dirty="0" smtClean="0"/>
              <a:t>cont'd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each ball must tell the wall that it needs to hear about changes in the edge position.</a:t>
            </a:r>
          </a:p>
          <a:p>
            <a:r>
              <a:rPr lang="en-US" dirty="0" smtClean="0"/>
              <a:t>This means that the balls will now need to be </a:t>
            </a:r>
            <a:r>
              <a:rPr lang="en-US" dirty="0" err="1" smtClean="0"/>
              <a:t>stateful</a:t>
            </a:r>
            <a:r>
              <a:rPr lang="en-US" dirty="0" smtClean="0"/>
              <a:t>, too, so the wall can find them.</a:t>
            </a:r>
          </a:p>
          <a:p>
            <a:r>
              <a:rPr lang="en-US" dirty="0" smtClean="0"/>
              <a:t>This pattern is called </a:t>
            </a:r>
            <a:r>
              <a:rPr lang="en-US" i="1" dirty="0" smtClean="0">
                <a:solidFill>
                  <a:srgbClr val="FF0000"/>
                </a:solidFill>
              </a:rPr>
              <a:t>publish/subscribe</a:t>
            </a:r>
          </a:p>
          <a:p>
            <a:pPr lvl="1"/>
            <a:r>
              <a:rPr lang="en-US" dirty="0" smtClean="0"/>
              <a:t>also called the </a:t>
            </a:r>
            <a:r>
              <a:rPr lang="en-US" i="1" dirty="0" smtClean="0">
                <a:solidFill>
                  <a:srgbClr val="FF0000"/>
                </a:solidFill>
              </a:rPr>
              <a:t>observer</a:t>
            </a:r>
            <a:r>
              <a:rPr lang="en-US" dirty="0" smtClean="0"/>
              <a:t>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interfaces: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Additional method for Ball: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SBall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Int</a:t>
            </a:r>
            <a:r>
              <a:rPr lang="en-US" sz="1200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update-wall-</a:t>
            </a:r>
            <a:r>
              <a:rPr lang="en-US" sz="1200" dirty="0" err="1"/>
              <a:t>pos</a:t>
            </a: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Additional method for Wall: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SWall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SBall</a:t>
            </a:r>
            <a:r>
              <a:rPr lang="en-US" sz="1200" dirty="0"/>
              <a:t>&lt;%&gt; -&gt; </a:t>
            </a:r>
            <a:r>
              <a:rPr lang="en-US" sz="1200" dirty="0" err="1"/>
              <a:t>Int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GIVEN: An </a:t>
            </a:r>
            <a:r>
              <a:rPr lang="en-US" sz="1200" dirty="0" err="1"/>
              <a:t>SBall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EFFECT: registers the ball to receive position updates from this wall.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register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24400" y="5646654"/>
            <a:ext cx="31242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say the ball contains a </a:t>
            </a:r>
            <a:r>
              <a:rPr lang="en-US" sz="1200" i="1" dirty="0" smtClean="0">
                <a:solidFill>
                  <a:schemeClr val="tx1"/>
                </a:solidFill>
              </a:rPr>
              <a:t>cache</a:t>
            </a:r>
            <a:r>
              <a:rPr lang="en-US" sz="1200" dirty="0" smtClean="0">
                <a:solidFill>
                  <a:schemeClr val="tx1"/>
                </a:solidFill>
              </a:rPr>
              <a:t> of the </a:t>
            </a:r>
            <a:r>
              <a:rPr lang="en-US" sz="1200" dirty="0" smtClean="0">
                <a:solidFill>
                  <a:schemeClr val="tx1"/>
                </a:solidFill>
              </a:rPr>
              <a:t>wall's position.  This is analogous to a memory cache. </a:t>
            </a:r>
            <a:r>
              <a:rPr lang="en-US" sz="1200" dirty="0" smtClean="0">
                <a:solidFill>
                  <a:schemeClr val="tx1"/>
                </a:solidFill>
              </a:rPr>
              <a:t>If you are not familiar with the idea of a cache, you should go look it up.  It's a neat and widely-used pattern.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828800"/>
            <a:ext cx="3581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the prefix "S" for "</a:t>
            </a:r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r>
              <a:rPr lang="en-US" dirty="0" smtClean="0">
                <a:solidFill>
                  <a:schemeClr val="tx1"/>
                </a:solidFill>
              </a:rPr>
              <a:t>" or "stable".  </a:t>
            </a: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 is the interface for </a:t>
            </a:r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r>
              <a:rPr lang="en-US" dirty="0" smtClean="0">
                <a:solidFill>
                  <a:schemeClr val="tx1"/>
                </a:solidFill>
              </a:rPr>
              <a:t> balls.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Ball%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(define Ball%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;; the Wall that the ball should bounce off of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register this ball with the wall, and use the result as the</a:t>
            </a:r>
          </a:p>
          <a:p>
            <a:r>
              <a:rPr lang="en-US" dirty="0">
                <a:solidFill>
                  <a:srgbClr val="FF0000"/>
                </a:solidFill>
              </a:rPr>
              <a:t>    ;; initial value of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(field [wall-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</a:t>
            </a:r>
            <a:r>
              <a:rPr lang="en-US" dirty="0" smtClean="0">
                <a:solidFill>
                  <a:srgbClr val="FF0000"/>
                </a:solidFill>
              </a:rPr>
              <a:t>update-wall-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;; EFFECT: updates the ball's idea of the wall's position to the</a:t>
            </a:r>
          </a:p>
          <a:p>
            <a:r>
              <a:rPr lang="en-US" dirty="0">
                <a:solidFill>
                  <a:srgbClr val="FF0000"/>
                </a:solidFill>
              </a:rPr>
              <a:t>    ;; given integer.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2667000"/>
            <a:ext cx="2362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the ball is initialized, it registers with the wall.  The wall responds with its current position.  This means we can add balls even after the wall has been moved.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10000" y="3810000"/>
            <a:ext cx="22098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0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1530</Words>
  <Application>Microsoft Office PowerPoint</Application>
  <PresentationFormat>On-screen Show (4:3)</PresentationFormat>
  <Paragraphs>205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Helvetica Neue</vt:lpstr>
      <vt:lpstr>1_Office Theme</vt:lpstr>
      <vt:lpstr>Patterns of Interaction 2: Publish-Subscribe</vt:lpstr>
      <vt:lpstr>Key Points for Lesson 10.6</vt:lpstr>
      <vt:lpstr>How to organize collaborating objects?</vt:lpstr>
      <vt:lpstr>How does a ball decide when to bounce in ball-factory.rkt?</vt:lpstr>
      <vt:lpstr>Can we do better?</vt:lpstr>
      <vt:lpstr>This is a push model</vt:lpstr>
      <vt:lpstr>Push model, cont'd</vt:lpstr>
      <vt:lpstr>Updated interfaces:</vt:lpstr>
      <vt:lpstr>Add code to Ball%</vt:lpstr>
      <vt:lpstr>Add code to Wall%</vt:lpstr>
      <vt:lpstr>And the wall needs to publish whenever its position changes</vt:lpstr>
      <vt:lpstr>How does a ball decide when to bounce in publish-subscribe.rkt?</vt:lpstr>
      <vt:lpstr>Initializing the world</vt:lpstr>
      <vt:lpstr>But wait: this doesn't quite work</vt:lpstr>
      <vt:lpstr>In our next lesson</vt:lpstr>
      <vt:lpstr>Reasons to use publish-subscribe</vt:lpstr>
      <vt:lpstr>Other uses of publish-subscribe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22</cp:revision>
  <dcterms:created xsi:type="dcterms:W3CDTF">2013-11-14T21:36:17Z</dcterms:created>
  <dcterms:modified xsi:type="dcterms:W3CDTF">2015-11-16T04:45:17Z</dcterms:modified>
</cp:coreProperties>
</file>