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69" r:id="rId3"/>
    <p:sldId id="257" r:id="rId4"/>
    <p:sldId id="258" r:id="rId5"/>
    <p:sldId id="271" r:id="rId6"/>
    <p:sldId id="273" r:id="rId7"/>
    <p:sldId id="274" r:id="rId8"/>
    <p:sldId id="275" r:id="rId9"/>
    <p:sldId id="276" r:id="rId10"/>
    <p:sldId id="277" r:id="rId11"/>
    <p:sldId id="278" r:id="rId12"/>
    <p:sldId id="279" r:id="rId13"/>
    <p:sldId id="280" r:id="rId14"/>
    <p:sldId id="272" r:id="rId15"/>
    <p:sldId id="281" r:id="rId16"/>
    <p:sldId id="266" r:id="rId17"/>
    <p:sldId id="267" r:id="rId18"/>
    <p:sldId id="270"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95C0B8-68D2-43DA-B5E4-F9F86B879448}" type="datetimeFigureOut">
              <a:rPr lang="en-US" smtClean="0"/>
              <a:t>11/15/2015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557E0-8AAB-4CF1-897C-C535A50236F9}" type="slidenum">
              <a:rPr lang="en-US" smtClean="0"/>
              <a:t>‹#›</a:t>
            </a:fld>
            <a:endParaRPr lang="en-US"/>
          </a:p>
        </p:txBody>
      </p:sp>
    </p:spTree>
    <p:extLst>
      <p:ext uri="{BB962C8B-B14F-4D97-AF65-F5344CB8AC3E}">
        <p14:creationId xmlns:p14="http://schemas.microsoft.com/office/powerpoint/2010/main" val="328986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557E0-8AAB-4CF1-897C-C535A50236F9}" type="slidenum">
              <a:rPr lang="en-US" smtClean="0"/>
              <a:t>1</a:t>
            </a:fld>
            <a:endParaRPr lang="en-US"/>
          </a:p>
        </p:txBody>
      </p:sp>
    </p:spTree>
    <p:extLst>
      <p:ext uri="{BB962C8B-B14F-4D97-AF65-F5344CB8AC3E}">
        <p14:creationId xmlns:p14="http://schemas.microsoft.com/office/powerpoint/2010/main" val="141106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3</a:t>
            </a:fld>
            <a:endParaRPr lang="en-US"/>
          </a:p>
        </p:txBody>
      </p:sp>
    </p:spTree>
    <p:extLst>
      <p:ext uri="{BB962C8B-B14F-4D97-AF65-F5344CB8AC3E}">
        <p14:creationId xmlns:p14="http://schemas.microsoft.com/office/powerpoint/2010/main" val="1479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B49AC6-3CFC-42D1-9952-6A976BC29859}" type="slidenum">
              <a:rPr lang="en-US" smtClean="0"/>
              <a:t>4</a:t>
            </a:fld>
            <a:endParaRPr lang="en-US"/>
          </a:p>
        </p:txBody>
      </p:sp>
    </p:spTree>
    <p:extLst>
      <p:ext uri="{BB962C8B-B14F-4D97-AF65-F5344CB8AC3E}">
        <p14:creationId xmlns:p14="http://schemas.microsoft.com/office/powerpoint/2010/main" val="160177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16</a:t>
            </a:fld>
            <a:endParaRPr lang="en-US"/>
          </a:p>
        </p:txBody>
      </p:sp>
    </p:spTree>
    <p:extLst>
      <p:ext uri="{BB962C8B-B14F-4D97-AF65-F5344CB8AC3E}">
        <p14:creationId xmlns:p14="http://schemas.microsoft.com/office/powerpoint/2010/main" val="42440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2098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4710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801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468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071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06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8920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17199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3582029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37122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215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9894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5878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44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435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606165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avase/6/docs/api/java/util/Calendar.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Mutable Objects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10.5</a:t>
            </a:r>
            <a:endParaRPr lang="en-US" dirty="0"/>
          </a:p>
        </p:txBody>
      </p:sp>
      <p:sp>
        <p:nvSpPr>
          <p:cNvPr id="10" name="Slide Number Placeholder 9"/>
          <p:cNvSpPr>
            <a:spLocks noGrp="1"/>
          </p:cNvSpPr>
          <p:nvPr>
            <p:ph type="sldNum" sz="quarter" idx="12"/>
          </p:nvPr>
        </p:nvSpPr>
        <p:spPr/>
        <p:txBody>
          <a:bodyPr/>
          <a:lstStyle/>
          <a:p>
            <a:fld id="{B4A9D88B-27BE-48A1-B803-057FF45783DB}"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2228391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881"/>
            <a:ext cx="8229600" cy="1143000"/>
          </a:xfrm>
        </p:spPr>
        <p:txBody>
          <a:bodyPr/>
          <a:lstStyle/>
          <a:p>
            <a:r>
              <a:rPr lang="en-US" dirty="0" smtClean="0"/>
              <a:t>Checking </a:t>
            </a:r>
            <a:r>
              <a:rPr lang="en-US" b="1" dirty="0" smtClean="0"/>
              <a:t>(next-speed)</a:t>
            </a:r>
            <a:endParaRPr lang="en-US" b="1" dirty="0"/>
          </a:p>
        </p:txBody>
      </p:sp>
      <p:sp>
        <p:nvSpPr>
          <p:cNvPr id="5" name="Content Placeholder 4"/>
          <p:cNvSpPr>
            <a:spLocks noGrp="1"/>
          </p:cNvSpPr>
          <p:nvPr>
            <p:ph idx="1"/>
          </p:nvPr>
        </p:nvSpPr>
        <p:spPr/>
        <p:txBody>
          <a:bodyPr>
            <a:normAutofit fontScale="475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(check-equal? (send ball1 </a:t>
            </a:r>
            <a:r>
              <a:rPr lang="en-US" dirty="0" err="1"/>
              <a:t>for-test:next-x</a:t>
            </a:r>
            <a:r>
              <a:rPr lang="en-US" dirty="0"/>
              <a:t>) 160)</a:t>
            </a:r>
          </a:p>
          <a:p>
            <a:r>
              <a:rPr lang="en-US" dirty="0"/>
              <a:t>    (check-equal? (send ball1 </a:t>
            </a:r>
            <a:r>
              <a:rPr lang="en-US" dirty="0" err="1"/>
              <a:t>for-test:next-speed</a:t>
            </a:r>
            <a:r>
              <a:rPr lang="en-US" dirty="0"/>
              <a:t>) 50)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solidFill>
                  <a:srgbClr val="FF0000"/>
                </a:solidFill>
              </a:rPr>
              <a:t>    (check-equal?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
        <p:nvSpPr>
          <p:cNvPr id="6" name="Rectangle 5"/>
          <p:cNvSpPr/>
          <p:nvPr/>
        </p:nvSpPr>
        <p:spPr>
          <a:xfrm>
            <a:off x="6858000" y="3581400"/>
            <a:ext cx="1447800" cy="533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This test passed!</a:t>
            </a:r>
            <a:endParaRPr lang="en-US" dirty="0">
              <a:solidFill>
                <a:schemeClr val="tx1"/>
              </a:solidFill>
            </a:endParaRPr>
          </a:p>
        </p:txBody>
      </p:sp>
      <p:cxnSp>
        <p:nvCxnSpPr>
          <p:cNvPr id="8" name="Straight Arrow Connector 7"/>
          <p:cNvCxnSpPr>
            <a:stCxn id="6" idx="1"/>
          </p:cNvCxnSpPr>
          <p:nvPr/>
        </p:nvCxnSpPr>
        <p:spPr>
          <a:xfrm flipH="1" flipV="1">
            <a:off x="6286500" y="3810000"/>
            <a:ext cx="5715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happened?</a:t>
            </a:r>
            <a:endParaRPr lang="en-US" dirty="0"/>
          </a:p>
        </p:txBody>
      </p:sp>
      <p:sp>
        <p:nvSpPr>
          <p:cNvPr id="6" name="Content Placeholder 5"/>
          <p:cNvSpPr>
            <a:spLocks noGrp="1"/>
          </p:cNvSpPr>
          <p:nvPr>
            <p:ph idx="1"/>
          </p:nvPr>
        </p:nvSpPr>
        <p:spPr/>
        <p:txBody>
          <a:bodyPr>
            <a:normAutofit lnSpcReduction="10000"/>
          </a:bodyPr>
          <a:lstStyle/>
          <a:p>
            <a:r>
              <a:rPr lang="en-US" sz="3500" dirty="0" smtClean="0"/>
              <a:t>Hmm</a:t>
            </a:r>
            <a:r>
              <a:rPr lang="en-US" sz="3500" dirty="0"/>
              <a:t>, next-speed returns 50, but when we do after-tick, the speed </a:t>
            </a:r>
            <a:r>
              <a:rPr lang="en-US" sz="3500" dirty="0" smtClean="0"/>
              <a:t>of the </a:t>
            </a:r>
            <a:r>
              <a:rPr lang="en-US" sz="3500" dirty="0"/>
              <a:t>resulting ball is -50. </a:t>
            </a:r>
            <a:endParaRPr lang="en-US" sz="3500" dirty="0" smtClean="0"/>
          </a:p>
          <a:p>
            <a:r>
              <a:rPr lang="en-US" sz="3500" dirty="0" smtClean="0"/>
              <a:t>What </a:t>
            </a:r>
            <a:r>
              <a:rPr lang="en-US" sz="3500" dirty="0"/>
              <a:t>happened</a:t>
            </a:r>
            <a:r>
              <a:rPr lang="en-US" sz="3500" dirty="0" smtClean="0"/>
              <a:t>?  Let's look at the code:</a:t>
            </a:r>
            <a:endParaRPr lang="en-US" sz="3500" dirty="0"/>
          </a:p>
          <a:p>
            <a:pPr marL="0" indent="0">
              <a:buNone/>
            </a:pPr>
            <a:r>
              <a:rPr lang="en-US" dirty="0"/>
              <a:t> </a:t>
            </a:r>
            <a:r>
              <a:rPr lang="en-US" sz="1900" b="1" dirty="0">
                <a:latin typeface="Consolas" panose="020B0609020204030204" pitchFamily="49" charset="0"/>
                <a:cs typeface="Consolas" panose="020B0609020204030204" pitchFamily="49" charset="0"/>
              </a:rPr>
              <a:t>(define/public (after-tick)</a:t>
            </a:r>
          </a:p>
          <a:p>
            <a:pPr marL="0" indent="0">
              <a:buNone/>
            </a:pPr>
            <a:r>
              <a:rPr lang="en-US" sz="1900" b="1" dirty="0">
                <a:latin typeface="Consolas" panose="020B0609020204030204" pitchFamily="49" charset="0"/>
                <a:cs typeface="Consolas" panose="020B0609020204030204" pitchFamily="49" charset="0"/>
              </a:rPr>
              <a:t>      (if selected?</a:t>
            </a:r>
          </a:p>
          <a:p>
            <a:pPr marL="0" indent="0">
              <a:buNone/>
            </a:pPr>
            <a:r>
              <a:rPr lang="en-US" sz="1900" b="1" dirty="0">
                <a:latin typeface="Consolas" panose="020B0609020204030204" pitchFamily="49" charset="0"/>
                <a:cs typeface="Consolas" panose="020B0609020204030204" pitchFamily="49" charset="0"/>
              </a:rPr>
              <a:t>        this</a:t>
            </a:r>
          </a:p>
          <a:p>
            <a:pPr marL="0" indent="0">
              <a:buNone/>
            </a:pPr>
            <a:r>
              <a:rPr lang="en-US" sz="1900" b="1" dirty="0">
                <a:latin typeface="Consolas" panose="020B0609020204030204" pitchFamily="49" charset="0"/>
                <a:cs typeface="Consolas" panose="020B0609020204030204" pitchFamily="49" charset="0"/>
              </a:rPr>
              <a:t>        </a:t>
            </a:r>
            <a:r>
              <a:rPr lang="en-US" sz="1900" b="1" dirty="0" smtClean="0">
                <a:latin typeface="Consolas" panose="020B0609020204030204" pitchFamily="49" charset="0"/>
                <a:cs typeface="Consolas" panose="020B0609020204030204" pitchFamily="49" charset="0"/>
              </a:rPr>
              <a:t>(</a:t>
            </a:r>
            <a:r>
              <a:rPr lang="en-US" sz="1900" b="1" dirty="0">
                <a:latin typeface="Consolas" panose="020B0609020204030204" pitchFamily="49" charset="0"/>
                <a:cs typeface="Consolas" panose="020B0609020204030204" pitchFamily="49" charset="0"/>
              </a:rPr>
              <a:t>begin</a:t>
            </a:r>
          </a:p>
          <a:p>
            <a:pPr marL="0" indent="0">
              <a:buNone/>
            </a:pPr>
            <a:r>
              <a:rPr lang="en-US" sz="1900" b="1" dirty="0">
                <a:latin typeface="Consolas" panose="020B0609020204030204" pitchFamily="49" charset="0"/>
                <a:cs typeface="Consolas" panose="020B0609020204030204" pitchFamily="49" charset="0"/>
              </a:rPr>
              <a:t>          (set! x </a:t>
            </a:r>
            <a:r>
              <a:rPr lang="en-US" sz="1900" b="1" dirty="0" smtClean="0">
                <a:latin typeface="Consolas" panose="020B0609020204030204" pitchFamily="49" charset="0"/>
                <a:cs typeface="Consolas" panose="020B0609020204030204" pitchFamily="49" charset="0"/>
              </a:rPr>
              <a:t>    (</a:t>
            </a:r>
            <a:r>
              <a:rPr lang="en-US" sz="1900" b="1" dirty="0">
                <a:latin typeface="Consolas" panose="020B0609020204030204" pitchFamily="49" charset="0"/>
                <a:cs typeface="Consolas" panose="020B0609020204030204" pitchFamily="49" charset="0"/>
              </a:rPr>
              <a:t>next-x-</a:t>
            </a:r>
            <a:r>
              <a:rPr lang="en-US" sz="1900" b="1" dirty="0" err="1">
                <a:latin typeface="Consolas" panose="020B0609020204030204" pitchFamily="49" charset="0"/>
                <a:cs typeface="Consolas" panose="020B0609020204030204" pitchFamily="49" charset="0"/>
              </a:rPr>
              <a:t>pos</a:t>
            </a:r>
            <a:r>
              <a:rPr lang="en-US" sz="1900" b="1" dirty="0">
                <a:latin typeface="Consolas" panose="020B0609020204030204" pitchFamily="49" charset="0"/>
                <a:cs typeface="Consolas" panose="020B0609020204030204" pitchFamily="49" charset="0"/>
              </a:rPr>
              <a:t>))</a:t>
            </a:r>
          </a:p>
          <a:p>
            <a:pPr marL="0" indent="0">
              <a:buNone/>
            </a:pPr>
            <a:r>
              <a:rPr lang="en-US" sz="1900" b="1" dirty="0">
                <a:latin typeface="Consolas" panose="020B0609020204030204" pitchFamily="49" charset="0"/>
                <a:cs typeface="Consolas" panose="020B0609020204030204" pitchFamily="49" charset="0"/>
              </a:rPr>
              <a:t>          (set! speed (next-speed)))))</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20771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happened?</a:t>
            </a:r>
            <a:endParaRPr lang="en-US" dirty="0"/>
          </a:p>
        </p:txBody>
      </p:sp>
      <p:sp>
        <p:nvSpPr>
          <p:cNvPr id="6" name="Content Placeholder 5"/>
          <p:cNvSpPr>
            <a:spLocks noGrp="1"/>
          </p:cNvSpPr>
          <p:nvPr>
            <p:ph idx="1"/>
          </p:nvPr>
        </p:nvSpPr>
        <p:spPr/>
        <p:txBody>
          <a:bodyPr>
            <a:normAutofit fontScale="47500" lnSpcReduction="20000"/>
          </a:bodyPr>
          <a:lstStyle/>
          <a:p>
            <a:pPr marL="0" indent="0">
              <a:buNone/>
            </a:pPr>
            <a:r>
              <a:rPr lang="en-US" b="1"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define/public (after-tick)</a:t>
            </a:r>
          </a:p>
          <a:p>
            <a:pPr marL="0" indent="0">
              <a:buNone/>
            </a:pP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 selected?</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this</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begin</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(set! x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next-x-</a:t>
            </a:r>
            <a:r>
              <a:rPr lang="en-US" b="1" dirty="0" err="1">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(set! speed (next-speed)))))</a:t>
            </a:r>
          </a:p>
          <a:p>
            <a:pPr marL="0" indent="0">
              <a:buNone/>
            </a:pPr>
            <a:endParaRPr lang="en-US" dirty="0"/>
          </a:p>
          <a:p>
            <a:r>
              <a:rPr lang="en-US" sz="5100" dirty="0" smtClean="0"/>
              <a:t>Aha! </a:t>
            </a:r>
            <a:r>
              <a:rPr lang="en-US" sz="5100" b="1" dirty="0" smtClean="0"/>
              <a:t>(next-speed) </a:t>
            </a:r>
            <a:r>
              <a:rPr lang="en-US" sz="5100" dirty="0" smtClean="0"/>
              <a:t>depends on </a:t>
            </a:r>
            <a:r>
              <a:rPr lang="en-US" sz="5100" b="1" dirty="0" smtClean="0"/>
              <a:t>x</a:t>
            </a:r>
            <a:r>
              <a:rPr lang="en-US" sz="5100" dirty="0" smtClean="0"/>
              <a:t>, but when we did the </a:t>
            </a:r>
            <a:r>
              <a:rPr lang="en-US" sz="5100" b="1" dirty="0" smtClean="0"/>
              <a:t>(set! x (next-x-</a:t>
            </a:r>
            <a:r>
              <a:rPr lang="en-US" sz="5100" b="1" dirty="0" err="1" smtClean="0"/>
              <a:t>pos</a:t>
            </a:r>
            <a:r>
              <a:rPr lang="en-US" sz="5100" b="1" dirty="0" smtClean="0"/>
              <a:t>)) </a:t>
            </a:r>
            <a:r>
              <a:rPr lang="en-US" sz="5100" dirty="0" smtClean="0"/>
              <a:t>we changed the value of </a:t>
            </a:r>
            <a:r>
              <a:rPr lang="en-US" sz="5100" b="1" dirty="0" smtClean="0"/>
              <a:t>x</a:t>
            </a:r>
            <a:r>
              <a:rPr lang="en-US" sz="5100" dirty="0" smtClean="0"/>
              <a:t>.</a:t>
            </a:r>
            <a:endParaRPr lang="en-US" sz="5100" dirty="0"/>
          </a:p>
          <a:p>
            <a:r>
              <a:rPr lang="en-US" sz="5100" dirty="0" smtClean="0"/>
              <a:t>So </a:t>
            </a:r>
            <a:r>
              <a:rPr lang="en-US" sz="5100" b="1" dirty="0" smtClean="0"/>
              <a:t>(next-speed) </a:t>
            </a:r>
            <a:r>
              <a:rPr lang="en-US" sz="5100" dirty="0" smtClean="0"/>
              <a:t>wound up looking at the new value of </a:t>
            </a:r>
            <a:r>
              <a:rPr lang="en-US" sz="5100" b="1" dirty="0" smtClean="0"/>
              <a:t>x</a:t>
            </a:r>
            <a:r>
              <a:rPr lang="en-US" sz="5100" dirty="0" smtClean="0"/>
              <a:t>, not the old value.</a:t>
            </a:r>
            <a:endParaRPr lang="en-US" sz="5100" dirty="0"/>
          </a:p>
          <a:p>
            <a:r>
              <a:rPr lang="en-US" sz="5100" dirty="0" smtClean="0"/>
              <a:t>Reversing </a:t>
            </a:r>
            <a:r>
              <a:rPr lang="en-US" sz="5100" dirty="0"/>
              <a:t>the order of the </a:t>
            </a:r>
            <a:r>
              <a:rPr lang="en-US" sz="5100" b="1" dirty="0" err="1"/>
              <a:t>set!</a:t>
            </a:r>
            <a:r>
              <a:rPr lang="en-US" sz="5100" dirty="0" err="1"/>
              <a:t>'s</a:t>
            </a:r>
            <a:r>
              <a:rPr lang="en-US" sz="5100" dirty="0"/>
              <a:t> doesn't help, because </a:t>
            </a:r>
            <a:r>
              <a:rPr lang="en-US" sz="5100" b="1" dirty="0"/>
              <a:t>(</a:t>
            </a:r>
            <a:r>
              <a:rPr lang="en-US" sz="5100" b="1" dirty="0" smtClean="0"/>
              <a:t>next-x) </a:t>
            </a:r>
            <a:r>
              <a:rPr lang="en-US" sz="5100" dirty="0" smtClean="0"/>
              <a:t>also </a:t>
            </a:r>
            <a:r>
              <a:rPr lang="en-US" sz="5100" dirty="0"/>
              <a:t>depends on </a:t>
            </a:r>
            <a:r>
              <a:rPr lang="en-US" sz="5100" b="1" dirty="0"/>
              <a:t>speed</a:t>
            </a:r>
            <a:r>
              <a:rPr lang="en-US" sz="5100" dirty="0"/>
              <a:t>.  </a:t>
            </a:r>
            <a:endParaRPr lang="en-US" sz="5100" dirty="0" smtClean="0"/>
          </a:p>
          <a:p>
            <a:r>
              <a:rPr lang="en-US" sz="5100" dirty="0" smtClean="0"/>
              <a:t>So </a:t>
            </a:r>
            <a:r>
              <a:rPr lang="en-US" sz="5100" dirty="0"/>
              <a:t>we need to compute both values </a:t>
            </a:r>
            <a:r>
              <a:rPr lang="en-US" sz="5100" i="1" dirty="0" smtClean="0"/>
              <a:t>before</a:t>
            </a:r>
            <a:r>
              <a:rPr lang="en-US" sz="5100" dirty="0" smtClean="0"/>
              <a:t> we </a:t>
            </a:r>
            <a:r>
              <a:rPr lang="en-US" sz="5100" dirty="0"/>
              <a:t>do the </a:t>
            </a:r>
            <a:r>
              <a:rPr lang="en-US" sz="5100" b="1" dirty="0" err="1"/>
              <a:t>set!</a:t>
            </a:r>
            <a:r>
              <a:rPr lang="en-US" sz="5100" dirty="0" err="1"/>
              <a:t>'s</a:t>
            </a:r>
            <a:r>
              <a:rPr lang="en-US" sz="5100" dirty="0"/>
              <a:t>.  </a:t>
            </a:r>
            <a:endParaRPr lang="en-US" sz="5100" dirty="0" smtClean="0"/>
          </a:p>
          <a:p>
            <a:r>
              <a:rPr lang="en-US" sz="5100" dirty="0" smtClean="0"/>
              <a:t>See </a:t>
            </a:r>
            <a:r>
              <a:rPr lang="en-US" sz="5100" smtClean="0"/>
              <a:t>Guided Practice </a:t>
            </a:r>
            <a:r>
              <a:rPr lang="en-US" sz="5100" dirty="0"/>
              <a:t>10.1 for more examples like this</a:t>
            </a:r>
            <a:r>
              <a:rPr lang="en-US" sz="5100" dirty="0" smtClean="0"/>
              <a:t>.</a:t>
            </a:r>
          </a:p>
          <a:p>
            <a:pPr marL="0" indent="0">
              <a:buNone/>
            </a:pPr>
            <a:endParaRPr lang="en-US" sz="3600" dirty="0"/>
          </a:p>
          <a:p>
            <a:endParaRPr 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1511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Here's the fixed code</a:t>
            </a:r>
            <a:endParaRPr lang="en-US" dirty="0"/>
          </a:p>
        </p:txBody>
      </p:sp>
      <p:sp>
        <p:nvSpPr>
          <p:cNvPr id="6" name="Content Placeholder 5"/>
          <p:cNvSpPr>
            <a:spLocks noGrp="1"/>
          </p:cNvSpPr>
          <p:nvPr>
            <p:ph idx="1"/>
          </p:nvPr>
        </p:nvSpPr>
        <p:spPr/>
        <p:txBody>
          <a:bodyPr>
            <a:normAutofit/>
          </a:bodyPr>
          <a:lstStyle/>
          <a:p>
            <a:r>
              <a:rPr lang="en-US" dirty="0"/>
              <a:t> </a:t>
            </a:r>
            <a:r>
              <a:rPr lang="en-US" sz="2200" dirty="0"/>
              <a:t>(define/public (after-tick)</a:t>
            </a:r>
          </a:p>
          <a:p>
            <a:r>
              <a:rPr lang="en-US" sz="2200" dirty="0"/>
              <a:t>      (if selected?</a:t>
            </a:r>
          </a:p>
          <a:p>
            <a:r>
              <a:rPr lang="en-US" sz="2200" dirty="0"/>
              <a:t>        this</a:t>
            </a:r>
          </a:p>
          <a:p>
            <a:r>
              <a:rPr lang="en-US" sz="2200" dirty="0" smtClean="0"/>
              <a:t>        </a:t>
            </a:r>
            <a:r>
              <a:rPr lang="en-US" sz="2200" dirty="0"/>
              <a:t>(let ((x1 </a:t>
            </a:r>
            <a:r>
              <a:rPr lang="en-US" sz="2200" dirty="0" smtClean="0"/>
              <a:t>    (</a:t>
            </a:r>
            <a:r>
              <a:rPr lang="en-US" sz="2200" dirty="0"/>
              <a:t>next-x-</a:t>
            </a:r>
            <a:r>
              <a:rPr lang="en-US" sz="2200" dirty="0" err="1"/>
              <a:t>pos</a:t>
            </a:r>
            <a:r>
              <a:rPr lang="en-US" sz="2200" dirty="0"/>
              <a:t>))</a:t>
            </a:r>
          </a:p>
          <a:p>
            <a:r>
              <a:rPr lang="en-US" sz="2200" dirty="0"/>
              <a:t>              (speed1 (next-speed)))</a:t>
            </a:r>
          </a:p>
          <a:p>
            <a:r>
              <a:rPr lang="en-US" sz="2200" dirty="0"/>
              <a:t>         </a:t>
            </a:r>
            <a:r>
              <a:rPr lang="en-US" sz="2200" dirty="0" smtClean="0"/>
              <a:t>(</a:t>
            </a:r>
            <a:r>
              <a:rPr lang="en-US" sz="2200" dirty="0"/>
              <a:t>begin</a:t>
            </a:r>
          </a:p>
          <a:p>
            <a:r>
              <a:rPr lang="en-US" sz="2200" dirty="0"/>
              <a:t>         </a:t>
            </a:r>
            <a:r>
              <a:rPr lang="en-US" sz="2200" dirty="0" smtClean="0"/>
              <a:t>  </a:t>
            </a:r>
            <a:r>
              <a:rPr lang="en-US" sz="2200" dirty="0"/>
              <a:t>(set! speed speed1)</a:t>
            </a:r>
          </a:p>
          <a:p>
            <a:r>
              <a:rPr lang="en-US" sz="2200" dirty="0"/>
              <a:t>          </a:t>
            </a:r>
            <a:r>
              <a:rPr lang="en-US" sz="2200" dirty="0" smtClean="0"/>
              <a:t> </a:t>
            </a:r>
            <a:r>
              <a:rPr lang="en-US" sz="2200" dirty="0"/>
              <a:t>(set! x x1)))))</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7" name="Rectangle 6"/>
          <p:cNvSpPr/>
          <p:nvPr/>
        </p:nvSpPr>
        <p:spPr>
          <a:xfrm>
            <a:off x="6362700" y="1981200"/>
            <a:ext cx="25146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(next-x-</a:t>
            </a:r>
            <a:r>
              <a:rPr lang="en-US" b="1" dirty="0" err="1" smtClean="0">
                <a:solidFill>
                  <a:schemeClr val="tx1"/>
                </a:solidFill>
              </a:rPr>
              <a:t>pos</a:t>
            </a:r>
            <a:r>
              <a:rPr lang="en-US" b="1" dirty="0" smtClean="0">
                <a:solidFill>
                  <a:schemeClr val="tx1"/>
                </a:solidFill>
              </a:rPr>
              <a:t>) </a:t>
            </a:r>
            <a:r>
              <a:rPr lang="en-US" dirty="0" smtClean="0">
                <a:solidFill>
                  <a:schemeClr val="tx1"/>
                </a:solidFill>
              </a:rPr>
              <a:t>and </a:t>
            </a:r>
            <a:r>
              <a:rPr lang="en-US" b="1" dirty="0" smtClean="0">
                <a:solidFill>
                  <a:schemeClr val="tx1"/>
                </a:solidFill>
              </a:rPr>
              <a:t>(next-speed) </a:t>
            </a:r>
            <a:r>
              <a:rPr lang="en-US" dirty="0" smtClean="0">
                <a:solidFill>
                  <a:schemeClr val="tx1"/>
                </a:solidFill>
              </a:rPr>
              <a:t>both need the old values of </a:t>
            </a:r>
            <a:r>
              <a:rPr lang="en-US" b="1" dirty="0" smtClean="0">
                <a:solidFill>
                  <a:schemeClr val="tx1"/>
                </a:solidFill>
              </a:rPr>
              <a:t>x</a:t>
            </a:r>
            <a:r>
              <a:rPr lang="en-US" dirty="0" smtClean="0">
                <a:solidFill>
                  <a:schemeClr val="tx1"/>
                </a:solidFill>
              </a:rPr>
              <a:t> and </a:t>
            </a:r>
            <a:r>
              <a:rPr lang="en-US" b="1" dirty="0" smtClean="0">
                <a:solidFill>
                  <a:schemeClr val="tx1"/>
                </a:solidFill>
              </a:rPr>
              <a:t>speed</a:t>
            </a:r>
            <a:r>
              <a:rPr lang="en-US" dirty="0" smtClean="0">
                <a:solidFill>
                  <a:schemeClr val="tx1"/>
                </a:solidFill>
              </a:rPr>
              <a:t>, so we compute them both and THEN change the values of </a:t>
            </a:r>
            <a:r>
              <a:rPr lang="en-US" b="1" dirty="0" smtClean="0">
                <a:solidFill>
                  <a:schemeClr val="tx1"/>
                </a:solidFill>
              </a:rPr>
              <a:t>x</a:t>
            </a:r>
            <a:r>
              <a:rPr lang="en-US" dirty="0" smtClean="0">
                <a:solidFill>
                  <a:schemeClr val="tx1"/>
                </a:solidFill>
              </a:rPr>
              <a:t> and </a:t>
            </a:r>
            <a:r>
              <a:rPr lang="en-US" b="1" dirty="0" smtClean="0">
                <a:solidFill>
                  <a:schemeClr val="tx1"/>
                </a:solidFill>
              </a:rPr>
              <a:t>speed</a:t>
            </a:r>
            <a:r>
              <a:rPr lang="en-US" dirty="0" smtClean="0">
                <a:solidFill>
                  <a:schemeClr val="tx1"/>
                </a:solidFill>
              </a:rPr>
              <a:t>.</a:t>
            </a:r>
            <a:endParaRPr lang="en-US" dirty="0">
              <a:solidFill>
                <a:schemeClr val="tx1"/>
              </a:solidFill>
            </a:endParaRPr>
          </a:p>
        </p:txBody>
      </p:sp>
      <p:sp>
        <p:nvSpPr>
          <p:cNvPr id="8" name="Rectangle 7"/>
          <p:cNvSpPr/>
          <p:nvPr/>
        </p:nvSpPr>
        <p:spPr>
          <a:xfrm>
            <a:off x="446468" y="5279232"/>
            <a:ext cx="4114800" cy="641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See 10-6-push-model-fixed.rkt</a:t>
            </a:r>
            <a:endParaRPr lang="en-US" dirty="0">
              <a:solidFill>
                <a:schemeClr val="tx1"/>
              </a:solidFill>
            </a:endParaRPr>
          </a:p>
        </p:txBody>
      </p:sp>
    </p:spTree>
    <p:extLst>
      <p:ext uri="{BB962C8B-B14F-4D97-AF65-F5344CB8AC3E}">
        <p14:creationId xmlns:p14="http://schemas.microsoft.com/office/powerpoint/2010/main" val="75140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Making testing easier</a:t>
            </a:r>
            <a:endParaRPr lang="en-US" dirty="0"/>
          </a:p>
        </p:txBody>
      </p:sp>
      <p:sp>
        <p:nvSpPr>
          <p:cNvPr id="6" name="Content Placeholder 5"/>
          <p:cNvSpPr>
            <a:spLocks noGrp="1"/>
          </p:cNvSpPr>
          <p:nvPr>
            <p:ph idx="1"/>
          </p:nvPr>
        </p:nvSpPr>
        <p:spPr/>
        <p:txBody>
          <a:bodyPr>
            <a:normAutofit lnSpcReduction="10000"/>
          </a:bodyPr>
          <a:lstStyle/>
          <a:p>
            <a:r>
              <a:rPr lang="en-US" dirty="0" smtClean="0"/>
              <a:t>Feel free to introduce help functions to generalize repeated patterns of code in your tests.</a:t>
            </a:r>
            <a:endParaRPr lang="en-US" dirty="0"/>
          </a:p>
          <a:p>
            <a:r>
              <a:rPr lang="en-US" dirty="0" smtClean="0"/>
              <a:t>For these, we won’t require examples, tests, etc.</a:t>
            </a:r>
          </a:p>
          <a:p>
            <a:pPr lvl="1"/>
            <a:r>
              <a:rPr lang="en-US" dirty="0" smtClean="0"/>
              <a:t>In the real world,  these might be as complicated as your real code, and  might need to be tested themselves.</a:t>
            </a:r>
          </a:p>
          <a:p>
            <a:r>
              <a:rPr lang="en-US" dirty="0"/>
              <a:t>Good tests can help you play detective.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348459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the moral?</a:t>
            </a:r>
            <a:endParaRPr lang="en-US" dirty="0"/>
          </a:p>
        </p:txBody>
      </p:sp>
      <p:sp>
        <p:nvSpPr>
          <p:cNvPr id="6" name="Content Placeholder 5"/>
          <p:cNvSpPr>
            <a:spLocks noGrp="1"/>
          </p:cNvSpPr>
          <p:nvPr>
            <p:ph idx="1"/>
          </p:nvPr>
        </p:nvSpPr>
        <p:spPr/>
        <p:txBody>
          <a:bodyPr/>
          <a:lstStyle/>
          <a:p>
            <a:r>
              <a:rPr lang="en-US" dirty="0" smtClean="0"/>
              <a:t>This example shows some of the subtle bugs that can arise when programming with state.</a:t>
            </a:r>
          </a:p>
          <a:p>
            <a:r>
              <a:rPr lang="en-US" dirty="0" smtClean="0"/>
              <a:t>Always try to stay as functional as you can</a:t>
            </a:r>
          </a:p>
          <a:p>
            <a:pPr lvl="1"/>
            <a:r>
              <a:rPr lang="en-US" dirty="0" smtClean="0"/>
              <a:t>note that our corrected code was more like functional code than our original.</a:t>
            </a:r>
          </a:p>
          <a:p>
            <a:r>
              <a:rPr lang="en-US" dirty="0" smtClean="0"/>
              <a:t>Use as little state as you can</a:t>
            </a:r>
          </a:p>
          <a:p>
            <a:r>
              <a:rPr lang="en-US" dirty="0" smtClean="0"/>
              <a:t>Pass values whenever you can.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6123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Guru on State: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i="1" dirty="0" smtClean="0"/>
              <a:t>Keep the state space of each object as simple as possible. If an object is immutable, it can be in only one state, and you win big. You never have to worry about what state the object is in, and you can share it freely, with no need for synchronization. If you can't make an object immutable, at least minimize the amount of mutation that is possible. This makes it easier to use the object correctly.</a:t>
            </a:r>
          </a:p>
          <a:p>
            <a:pPr>
              <a:buNone/>
            </a:pPr>
            <a:r>
              <a:rPr lang="en-US" i="1" dirty="0" smtClean="0"/>
              <a:t>As an extreme example of what not to do, consider the case of </a:t>
            </a:r>
            <a:r>
              <a:rPr lang="en-US" i="1" dirty="0" err="1" smtClean="0">
                <a:hlinkClick r:id="rId3"/>
              </a:rPr>
              <a:t>java.util.Calendar</a:t>
            </a:r>
            <a:r>
              <a:rPr lang="en-US" i="1" dirty="0" smtClean="0"/>
              <a:t>. Very few people understand its state-space -- I certainly don't -- and it's been a constant source of bugs for years.</a:t>
            </a:r>
          </a:p>
          <a:p>
            <a:pPr>
              <a:buNone/>
            </a:pPr>
            <a:r>
              <a:rPr lang="en-US" dirty="0" smtClean="0"/>
              <a:t>               -- </a:t>
            </a:r>
            <a:r>
              <a:rPr lang="en-US" smtClean="0"/>
              <a:t>Joshua Bloch, </a:t>
            </a:r>
            <a:r>
              <a:rPr lang="en-US" dirty="0" smtClean="0"/>
              <a:t>Chief Java Architect, Google; author,             	</a:t>
            </a:r>
            <a:r>
              <a:rPr lang="en-US" i="1" dirty="0" smtClean="0"/>
              <a:t>Effective Java</a:t>
            </a:r>
            <a:endParaRPr lang="en-US" dirty="0"/>
          </a:p>
        </p:txBody>
      </p:sp>
      <p:sp>
        <p:nvSpPr>
          <p:cNvPr id="5" name="Slide Number Placeholder 4"/>
          <p:cNvSpPr>
            <a:spLocks noGrp="1"/>
          </p:cNvSpPr>
          <p:nvPr>
            <p:ph type="sldNum" sz="quarter" idx="12"/>
          </p:nvPr>
        </p:nvSpPr>
        <p:spPr/>
        <p:txBody>
          <a:bodyPr/>
          <a:lstStyle/>
          <a:p>
            <a:fld id="{B4A9D88B-27BE-48A1-B803-057FF45783DB}" type="slidenum">
              <a:rPr lang="en-US" smtClean="0"/>
              <a:t>16</a:t>
            </a:fld>
            <a:endParaRPr lang="en-US"/>
          </a:p>
        </p:txBody>
      </p:sp>
      <p:sp>
        <p:nvSpPr>
          <p:cNvPr id="4" name="Rectangle 3"/>
          <p:cNvSpPr/>
          <p:nvPr/>
        </p:nvSpPr>
        <p:spPr>
          <a:xfrm>
            <a:off x="4724400" y="5608320"/>
            <a:ext cx="4175760" cy="103632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quotation </a:t>
            </a:r>
            <a:r>
              <a:rPr lang="en-US" dirty="0" smtClean="0"/>
              <a:t>on state from </a:t>
            </a:r>
            <a:r>
              <a:rPr lang="en-US" dirty="0"/>
              <a:t>a famous Java </a:t>
            </a:r>
            <a:r>
              <a:rPr lang="en-US" dirty="0" smtClean="0"/>
              <a:t>programmer.</a:t>
            </a:r>
            <a:endParaRPr lang="en-US" dirty="0"/>
          </a:p>
        </p:txBody>
      </p:sp>
    </p:spTree>
    <p:extLst>
      <p:ext uri="{BB962C8B-B14F-4D97-AF65-F5344CB8AC3E}">
        <p14:creationId xmlns:p14="http://schemas.microsoft.com/office/powerpoint/2010/main" val="609040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Module Summary, so far</a:t>
            </a:r>
            <a:endParaRPr lang="en-US" dirty="0"/>
          </a:p>
        </p:txBody>
      </p:sp>
      <p:sp>
        <p:nvSpPr>
          <p:cNvPr id="4" name="Content Placeholder 3"/>
          <p:cNvSpPr>
            <a:spLocks noGrp="1"/>
          </p:cNvSpPr>
          <p:nvPr>
            <p:ph idx="1"/>
          </p:nvPr>
        </p:nvSpPr>
        <p:spPr/>
        <p:txBody>
          <a:bodyPr>
            <a:normAutofit/>
          </a:bodyPr>
          <a:lstStyle/>
          <a:p>
            <a:r>
              <a:rPr lang="en-US" dirty="0" smtClean="0"/>
              <a:t>We've studied the difference between a </a:t>
            </a:r>
            <a:r>
              <a:rPr lang="en-US" i="1" dirty="0" smtClean="0">
                <a:solidFill>
                  <a:srgbClr val="FF0000"/>
                </a:solidFill>
              </a:rPr>
              <a:t>value</a:t>
            </a:r>
            <a:r>
              <a:rPr lang="en-US" dirty="0" smtClean="0"/>
              <a:t> (usually data) and a </a:t>
            </a:r>
            <a:r>
              <a:rPr lang="en-US" i="1" dirty="0" smtClean="0">
                <a:solidFill>
                  <a:srgbClr val="FF0000"/>
                </a:solidFill>
              </a:rPr>
              <a:t>state</a:t>
            </a:r>
            <a:r>
              <a:rPr lang="en-US" dirty="0" smtClean="0"/>
              <a:t> (usually information)</a:t>
            </a:r>
          </a:p>
          <a:p>
            <a:r>
              <a:rPr lang="en-US" dirty="0" smtClean="0"/>
              <a:t>State enables objects to share information with objects that it doesn't know about.</a:t>
            </a:r>
          </a:p>
          <a:p>
            <a:r>
              <a:rPr lang="en-US" dirty="0" smtClean="0"/>
              <a:t>State makes testing and reasoning about your program harder.</a:t>
            </a:r>
          </a:p>
          <a:p>
            <a:r>
              <a:rPr lang="en-US" dirty="0" smtClean="0"/>
              <a:t>Use as little state as you can.  </a:t>
            </a:r>
          </a:p>
          <a:p>
            <a:r>
              <a:rPr lang="en-US" dirty="0" smtClean="0"/>
              <a:t>Pass values whenever you can.</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4A9D88B-27BE-48A1-B803-057FF45783DB}" type="slidenum">
              <a:rPr lang="en-US" smtClean="0"/>
              <a:t>17</a:t>
            </a:fld>
            <a:endParaRPr lang="en-US"/>
          </a:p>
        </p:txBody>
      </p:sp>
    </p:spTree>
    <p:extLst>
      <p:ext uri="{BB962C8B-B14F-4D97-AF65-F5344CB8AC3E}">
        <p14:creationId xmlns:p14="http://schemas.microsoft.com/office/powerpoint/2010/main" val="6004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tests in 10-5-push-model.rkt and 10-6-push-model-fixed.rkt</a:t>
            </a:r>
          </a:p>
          <a:p>
            <a:r>
              <a:rPr lang="en-US" dirty="0" smtClean="0"/>
              <a:t>If you have questions about this lesson, ask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18</a:t>
            </a:fld>
            <a:endParaRPr lang="en-US"/>
          </a:p>
        </p:txBody>
      </p:sp>
    </p:spTree>
    <p:extLst>
      <p:ext uri="{BB962C8B-B14F-4D97-AF65-F5344CB8AC3E}">
        <p14:creationId xmlns:p14="http://schemas.microsoft.com/office/powerpoint/2010/main" val="3461954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for Lesson 10.5</a:t>
            </a:r>
            <a:endParaRPr lang="en-US" dirty="0"/>
          </a:p>
        </p:txBody>
      </p:sp>
      <p:sp>
        <p:nvSpPr>
          <p:cNvPr id="3" name="Content Placeholder 2"/>
          <p:cNvSpPr>
            <a:spLocks noGrp="1"/>
          </p:cNvSpPr>
          <p:nvPr>
            <p:ph idx="1"/>
          </p:nvPr>
        </p:nvSpPr>
        <p:spPr/>
        <p:txBody>
          <a:bodyPr/>
          <a:lstStyle/>
          <a:p>
            <a:r>
              <a:rPr lang="en-US" dirty="0" smtClean="0"/>
              <a:t>State makes testing harder.</a:t>
            </a:r>
          </a:p>
          <a:p>
            <a:r>
              <a:rPr lang="en-US" dirty="0" smtClean="0"/>
              <a:t>To test a </a:t>
            </a:r>
            <a:r>
              <a:rPr lang="en-US" dirty="0" err="1" smtClean="0"/>
              <a:t>stateful</a:t>
            </a:r>
            <a:r>
              <a:rPr lang="en-US" dirty="0" smtClean="0"/>
              <a:t> system, create scenarios that create objects, send them sequences of messages, and then check the observable outputs.</a:t>
            </a:r>
          </a:p>
          <a:p>
            <a:r>
              <a:rPr lang="en-US" dirty="0" smtClean="0"/>
              <a:t>Good OO designs use as little state as possible.</a:t>
            </a:r>
          </a:p>
          <a:p>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2</a:t>
            </a:fld>
            <a:endParaRPr lang="en-US"/>
          </a:p>
        </p:txBody>
      </p:sp>
    </p:spTree>
    <p:extLst>
      <p:ext uri="{BB962C8B-B14F-4D97-AF65-F5344CB8AC3E}">
        <p14:creationId xmlns:p14="http://schemas.microsoft.com/office/powerpoint/2010/main" val="22357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makes testing harder</a:t>
            </a:r>
            <a:endParaRPr lang="en-US" dirty="0"/>
          </a:p>
        </p:txBody>
      </p:sp>
      <p:sp>
        <p:nvSpPr>
          <p:cNvPr id="3" name="Content Placeholder 2"/>
          <p:cNvSpPr>
            <a:spLocks noGrp="1"/>
          </p:cNvSpPr>
          <p:nvPr>
            <p:ph idx="1"/>
          </p:nvPr>
        </p:nvSpPr>
        <p:spPr/>
        <p:txBody>
          <a:bodyPr>
            <a:normAutofit/>
          </a:bodyPr>
          <a:lstStyle/>
          <a:p>
            <a:r>
              <a:rPr lang="en-US" dirty="0" smtClean="0"/>
              <a:t>You have to get things into the state you want</a:t>
            </a:r>
          </a:p>
          <a:p>
            <a:r>
              <a:rPr lang="en-US" dirty="0" smtClean="0"/>
              <a:t>Then observe the relevant portions of the final state (at just the right time!)</a:t>
            </a:r>
          </a:p>
          <a:p>
            <a:r>
              <a:rPr lang="en-US" dirty="0" smtClean="0"/>
              <a:t>May want to test a sequence of states</a:t>
            </a:r>
          </a:p>
          <a:p>
            <a:r>
              <a:rPr lang="en-US" dirty="0" smtClean="0"/>
              <a:t>In real world, may have to do tear-down to prepare for next test. </a:t>
            </a:r>
            <a:endParaRPr lang="en-US" dirty="0"/>
          </a:p>
          <a:p>
            <a:pPr lvl="1"/>
            <a:r>
              <a:rPr lang="en-US" dirty="0" smtClean="0"/>
              <a:t>Living in a mostly-functional world makes this unnecessary for us.</a:t>
            </a:r>
          </a:p>
        </p:txBody>
      </p:sp>
      <p:sp>
        <p:nvSpPr>
          <p:cNvPr id="4" name="Slide Number Placeholder 3"/>
          <p:cNvSpPr>
            <a:spLocks noGrp="1"/>
          </p:cNvSpPr>
          <p:nvPr>
            <p:ph type="sldNum" sz="quarter" idx="12"/>
          </p:nvPr>
        </p:nvSpPr>
        <p:spPr/>
        <p:txBody>
          <a:bodyPr/>
          <a:lstStyle/>
          <a:p>
            <a:fld id="{B4A9D88B-27BE-48A1-B803-057FF45783DB}" type="slidenum">
              <a:rPr lang="en-US" smtClean="0"/>
              <a:t>3</a:t>
            </a:fld>
            <a:endParaRPr lang="en-US"/>
          </a:p>
        </p:txBody>
      </p:sp>
    </p:spTree>
    <p:extLst>
      <p:ext uri="{BB962C8B-B14F-4D97-AF65-F5344CB8AC3E}">
        <p14:creationId xmlns:p14="http://schemas.microsoft.com/office/powerpoint/2010/main" val="2733490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 test scenario</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(begin-for-test</a:t>
            </a:r>
          </a:p>
          <a:p>
            <a:pPr>
              <a:buNone/>
            </a:pPr>
            <a:r>
              <a:rPr lang="en-US" sz="2000" b="1" i="1" dirty="0" smtClean="0">
                <a:solidFill>
                  <a:schemeClr val="accent6">
                    <a:lumMod val="75000"/>
                  </a:schemeClr>
                </a:solidFill>
                <a:latin typeface="Consolas" pitchFamily="49" charset="0"/>
                <a:cs typeface="Consolas" pitchFamily="49" charset="0"/>
              </a:rPr>
              <a:t> create objects for the test</a:t>
            </a:r>
          </a:p>
          <a:p>
            <a:pPr>
              <a:buNone/>
            </a:pPr>
            <a:r>
              <a:rPr lang="en-US" sz="2000" b="1" i="1" dirty="0" smtClean="0">
                <a:solidFill>
                  <a:schemeClr val="accent6">
                    <a:lumMod val="75000"/>
                  </a:schemeClr>
                </a:solidFill>
                <a:latin typeface="Consolas" pitchFamily="49" charset="0"/>
                <a:cs typeface="Consolas" pitchFamily="49" charset="0"/>
              </a:rPr>
              <a:t> check to see that objects are initialized correctly</a:t>
            </a:r>
          </a:p>
          <a:p>
            <a:pPr>
              <a:buNone/>
            </a:pPr>
            <a:r>
              <a:rPr lang="en-US" sz="2000" b="1" dirty="0" smtClean="0">
                <a:latin typeface="Consolas" pitchFamily="49" charset="0"/>
                <a:cs typeface="Consolas" pitchFamily="49" charset="0"/>
              </a:rPr>
              <a:t> (send obj1 method1 arg1 ...)</a:t>
            </a:r>
          </a:p>
          <a:p>
            <a:pPr>
              <a:buNone/>
            </a:pPr>
            <a:r>
              <a:rPr lang="en-US" sz="2000" b="1" dirty="0" smtClean="0">
                <a:latin typeface="Consolas" pitchFamily="49" charset="0"/>
                <a:cs typeface="Consolas" pitchFamily="49" charset="0"/>
              </a:rPr>
              <a:t> </a:t>
            </a:r>
            <a:r>
              <a:rPr lang="en-US" sz="2000" b="1" i="1" dirty="0" smtClean="0">
                <a:solidFill>
                  <a:schemeClr val="accent6">
                    <a:lumMod val="75000"/>
                  </a:schemeClr>
                </a:solidFill>
                <a:latin typeface="Consolas" pitchFamily="49" charset="0"/>
                <a:cs typeface="Consolas" pitchFamily="49" charset="0"/>
              </a:rPr>
              <a:t>check to see that objects have the right properties</a:t>
            </a:r>
          </a:p>
          <a:p>
            <a:pPr>
              <a:buNone/>
            </a:pPr>
            <a:r>
              <a:rPr lang="en-US" sz="2000" b="1" i="1" dirty="0" smtClean="0">
                <a:solidFill>
                  <a:schemeClr val="accent6">
                    <a:lumMod val="75000"/>
                  </a:schemeClr>
                </a:solidFill>
                <a:latin typeface="Consolas" pitchFamily="49" charset="0"/>
                <a:cs typeface="Consolas" pitchFamily="49" charset="0"/>
              </a:rPr>
              <a:t> ...continue through sequence of events...</a:t>
            </a:r>
          </a:p>
          <a:p>
            <a:pPr>
              <a:buNone/>
            </a:pPr>
            <a:r>
              <a:rPr lang="en-US" sz="2000" b="1" i="1" dirty="0" smtClean="0">
                <a:solidFill>
                  <a:schemeClr val="accent6">
                    <a:lumMod val="75000"/>
                  </a:schemeClr>
                </a:solidFill>
                <a:latin typeface="Consolas" pitchFamily="49" charset="0"/>
                <a:cs typeface="Consolas" pitchFamily="49" charset="0"/>
              </a:rPr>
              <a:t> </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endParaRPr lang="en-US" sz="2000" b="1" dirty="0" smtClean="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4A9D88B-27BE-48A1-B803-057FF45783DB}" type="slidenum">
              <a:rPr lang="en-US" smtClean="0"/>
              <a:t>4</a:t>
            </a:fld>
            <a:endParaRPr lang="en-US"/>
          </a:p>
        </p:txBody>
      </p:sp>
      <p:sp>
        <p:nvSpPr>
          <p:cNvPr id="4" name="TextBox 3"/>
          <p:cNvSpPr txBox="1"/>
          <p:nvPr/>
        </p:nvSpPr>
        <p:spPr>
          <a:xfrm>
            <a:off x="7239000" y="1123900"/>
            <a:ext cx="1295400" cy="923330"/>
          </a:xfrm>
          <a:prstGeom prst="rect">
            <a:avLst/>
          </a:prstGeom>
          <a:noFill/>
          <a:ln>
            <a:solidFill>
              <a:schemeClr val="tx1"/>
            </a:solidFill>
          </a:ln>
        </p:spPr>
        <p:txBody>
          <a:bodyPr wrap="square" rtlCol="0">
            <a:spAutoFit/>
          </a:bodyPr>
          <a:lstStyle/>
          <a:p>
            <a:r>
              <a:rPr lang="en-US" dirty="0" smtClean="0"/>
              <a:t>Use getter methods if necessary</a:t>
            </a:r>
            <a:endParaRPr lang="en-US" dirty="0"/>
          </a:p>
        </p:txBody>
      </p:sp>
      <p:cxnSp>
        <p:nvCxnSpPr>
          <p:cNvPr id="7" name="Straight Arrow Connector 6"/>
          <p:cNvCxnSpPr>
            <a:stCxn id="4" idx="2"/>
          </p:cNvCxnSpPr>
          <p:nvPr/>
        </p:nvCxnSpPr>
        <p:spPr>
          <a:xfrm flipH="1">
            <a:off x="7239000" y="2047230"/>
            <a:ext cx="647700" cy="39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7391412" y="2047230"/>
            <a:ext cx="495288" cy="101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717800" y="4432300"/>
            <a:ext cx="6172200" cy="21224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 is a skeleton for setting up tests for imperative objects in </a:t>
            </a:r>
            <a:r>
              <a:rPr lang="en-US" b="1" dirty="0" err="1"/>
              <a:t>rackunit</a:t>
            </a:r>
            <a:r>
              <a:rPr lang="en-US" dirty="0"/>
              <a:t> and </a:t>
            </a:r>
            <a:r>
              <a:rPr lang="en-US" b="1" dirty="0" smtClean="0"/>
              <a:t>“</a:t>
            </a:r>
            <a:r>
              <a:rPr lang="en-US" b="1" dirty="0" err="1" smtClean="0"/>
              <a:t>extras.rkt</a:t>
            </a:r>
            <a:r>
              <a:rPr lang="en-US" b="1" dirty="0" smtClean="0"/>
              <a:t>”</a:t>
            </a:r>
            <a:r>
              <a:rPr lang="en-US" dirty="0" smtClean="0"/>
              <a:t> .</a:t>
            </a:r>
            <a:endParaRPr lang="en-US" dirty="0"/>
          </a:p>
          <a:p>
            <a:r>
              <a:rPr lang="en-US" dirty="0"/>
              <a:t>We can use </a:t>
            </a:r>
            <a:r>
              <a:rPr lang="en-US" dirty="0" smtClean="0"/>
              <a:t>getter </a:t>
            </a:r>
            <a:r>
              <a:rPr lang="en-US" dirty="0"/>
              <a:t>methods to pull out the relevant properties of the objects</a:t>
            </a:r>
            <a:r>
              <a:rPr lang="en-US" dirty="0" smtClean="0"/>
              <a:t>.  Remember that these should only be used for testing.  Using getter methods on non-observables as part of your computation is considered bad OO design and should be avoided (see Lesson 10.1)</a:t>
            </a:r>
            <a:endParaRPr lang="en-US" dirty="0"/>
          </a:p>
        </p:txBody>
      </p:sp>
    </p:spTree>
    <p:extLst>
      <p:ext uri="{BB962C8B-B14F-4D97-AF65-F5344CB8AC3E}">
        <p14:creationId xmlns:p14="http://schemas.microsoft.com/office/powerpoint/2010/main" val="2332778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  Simple Test Case</a:t>
            </a:r>
            <a:endParaRPr lang="en-US" dirty="0"/>
          </a:p>
        </p:txBody>
      </p:sp>
      <p:sp>
        <p:nvSpPr>
          <p:cNvPr id="6" name="Content Placeholder 5"/>
          <p:cNvSpPr>
            <a:spLocks noGrp="1"/>
          </p:cNvSpPr>
          <p:nvPr>
            <p:ph idx="1"/>
          </p:nvPr>
        </p:nvSpPr>
        <p:spPr/>
        <p:txBody>
          <a:bodyPr>
            <a:normAutofit/>
          </a:bodyPr>
          <a:lstStyle/>
          <a:p>
            <a:pPr>
              <a:spcBef>
                <a:spcPts val="0"/>
              </a:spcBef>
            </a:pPr>
            <a:r>
              <a:rPr lang="en-US" sz="2000" dirty="0"/>
              <a: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now select it, then drag it 40 pixels </a:t>
            </a:r>
          </a:p>
          <a:p>
            <a:pPr>
              <a:spcBef>
                <a:spcPts val="0"/>
              </a:spcBef>
            </a:pPr>
            <a:r>
              <a:rPr lang="en-US" sz="2000" dirty="0"/>
              <a:t>    (send wall1 after-button-down 202 100)</a:t>
            </a:r>
          </a:p>
          <a:p>
            <a:pPr>
              <a:spcBef>
                <a:spcPts val="0"/>
              </a:spcBef>
            </a:pPr>
            <a:r>
              <a:rPr lang="en-US" sz="2000" dirty="0"/>
              <a:t>    (send wall1 after-drag        242 180)</a:t>
            </a:r>
          </a:p>
          <a:p>
            <a:pPr>
              <a:spcBef>
                <a:spcPts val="0"/>
              </a:spcBef>
            </a:pPr>
            <a:r>
              <a:rPr lang="en-US" sz="2000" dirty="0"/>
              <a:t>    ;; is the wall in the right place?</a:t>
            </a:r>
          </a:p>
          <a:p>
            <a:pPr>
              <a:spcBef>
                <a:spcPts val="0"/>
              </a:spcBef>
            </a:pPr>
            <a:r>
              <a:rPr lang="en-US" sz="2000" dirty="0"/>
              <a:t>    (check-equal? (send wall1 </a:t>
            </a:r>
            <a:r>
              <a:rPr lang="en-US" sz="2000" dirty="0" err="1"/>
              <a:t>for-test:get-pos</a:t>
            </a:r>
            <a:r>
              <a:rPr lang="en-US" sz="2000" dirty="0"/>
              <a:t>) 240)))</a:t>
            </a:r>
          </a:p>
          <a:p>
            <a:pPr>
              <a:spcBef>
                <a:spcPts val="0"/>
              </a:spcBef>
            </a:pPr>
            <a:endParaRPr lang="en-US" sz="2000" dirty="0"/>
          </a:p>
        </p:txBody>
      </p:sp>
      <p:sp>
        <p:nvSpPr>
          <p:cNvPr id="4" name="Slide Number Placeholder 3"/>
          <p:cNvSpPr>
            <a:spLocks noGrp="1"/>
          </p:cNvSpPr>
          <p:nvPr>
            <p:ph type="sldNum" sz="quarter" idx="12"/>
          </p:nvPr>
        </p:nvSpPr>
        <p:spPr/>
        <p:txBody>
          <a:bodyPr/>
          <a:lstStyle/>
          <a:p>
            <a:fld id="{B4A9D88B-27BE-48A1-B803-057FF45783DB}" type="slidenum">
              <a:rPr lang="en-US" smtClean="0"/>
              <a:t>5</a:t>
            </a:fld>
            <a:endParaRPr lang="en-US"/>
          </a:p>
        </p:txBody>
      </p:sp>
    </p:spTree>
    <p:extLst>
      <p:ext uri="{BB962C8B-B14F-4D97-AF65-F5344CB8AC3E}">
        <p14:creationId xmlns:p14="http://schemas.microsoft.com/office/powerpoint/2010/main" val="2168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test case</a:t>
            </a:r>
            <a:endParaRPr lang="en-US" dirty="0"/>
          </a:p>
        </p:txBody>
      </p:sp>
      <p:sp>
        <p:nvSpPr>
          <p:cNvPr id="3" name="Content Placeholder 2"/>
          <p:cNvSpPr>
            <a:spLocks noGrp="1"/>
          </p:cNvSpPr>
          <p:nvPr>
            <p:ph idx="1"/>
          </p:nvPr>
        </p:nvSpPr>
        <p:spPr/>
        <p:txBody>
          <a:bodyPr>
            <a:normAutofit/>
          </a:bodyPr>
          <a:lstStyle/>
          <a:p>
            <a:pPr>
              <a:spcBef>
                <a:spcPts val="0"/>
              </a:spcBef>
            </a:pPr>
            <a:r>
              <a:rPr lang="en-US" sz="2000" dirty="0"/>
              <a:t>;; don't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button-down, but not close enough</a:t>
            </a:r>
          </a:p>
          <a:p>
            <a:pPr>
              <a:spcBef>
                <a:spcPts val="0"/>
              </a:spcBef>
            </a:pPr>
            <a:r>
              <a:rPr lang="en-US" sz="2000" dirty="0"/>
              <a:t>    (send wall1 after-button-down 208 100)</a:t>
            </a:r>
          </a:p>
          <a:p>
            <a:pPr>
              <a:spcBef>
                <a:spcPts val="0"/>
              </a:spcBef>
            </a:pPr>
            <a:r>
              <a:rPr lang="en-US" sz="2000" dirty="0"/>
              <a:t>    (send wall1 after-drag        242 180)</a:t>
            </a:r>
          </a:p>
          <a:p>
            <a:pPr>
              <a:spcBef>
                <a:spcPts val="0"/>
              </a:spcBef>
            </a:pPr>
            <a:r>
              <a:rPr lang="en-US" sz="2000" dirty="0"/>
              <a:t>    ;; wall shouldn't move</a:t>
            </a:r>
          </a:p>
          <a:p>
            <a:pPr>
              <a:spcBef>
                <a:spcPts val="0"/>
              </a:spcBef>
            </a:pPr>
            <a:r>
              <a:rPr lang="en-US" sz="2000" dirty="0"/>
              <a:t>    (check-equal? (send wall1 </a:t>
            </a:r>
            <a:r>
              <a:rPr lang="en-US" sz="2000" dirty="0" err="1"/>
              <a:t>for-test:get-pos</a:t>
            </a:r>
            <a:r>
              <a:rPr lang="en-US" sz="2000" dirty="0"/>
              <a:t>) 200)))</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9015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apply this technique to find our bug</a:t>
            </a:r>
            <a:endParaRPr lang="en-US" dirty="0"/>
          </a:p>
        </p:txBody>
      </p:sp>
      <p:sp>
        <p:nvSpPr>
          <p:cNvPr id="3" name="Content Placeholder 2"/>
          <p:cNvSpPr>
            <a:spLocks noGrp="1"/>
          </p:cNvSpPr>
          <p:nvPr>
            <p:ph idx="1"/>
          </p:nvPr>
        </p:nvSpPr>
        <p:spPr/>
        <p:txBody>
          <a:bodyPr>
            <a:normAutofit fontScale="55000" lnSpcReduction="20000"/>
          </a:bodyPr>
          <a:lstStyle/>
          <a:p>
            <a:r>
              <a:rPr lang="en-US" dirty="0"/>
              <a:t>;; test bouncing ball</a:t>
            </a:r>
          </a:p>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170][speed 50][w wall1])))</a:t>
            </a:r>
          </a:p>
          <a:p>
            <a:endParaRPr lang="en-US" dirty="0"/>
          </a:p>
          <a:p>
            <a:r>
              <a:rPr lang="en-US" dirty="0"/>
              <a:t>    ;; ball created ok?</a:t>
            </a:r>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180)</a:t>
            </a:r>
          </a:p>
          <a:p>
            <a:r>
              <a:rPr lang="en-US" dirty="0"/>
              <a:t>    (check-equal? (send ball1 </a:t>
            </a:r>
            <a:r>
              <a:rPr lang="en-US" dirty="0" err="1"/>
              <a:t>for-test:speed</a:t>
            </a:r>
            <a:r>
              <a:rPr lang="en-US" dirty="0"/>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Rectangle 4"/>
          <p:cNvSpPr/>
          <p:nvPr/>
        </p:nvSpPr>
        <p:spPr>
          <a:xfrm>
            <a:off x="5943600" y="1219200"/>
            <a:ext cx="25908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This is pretty much how we really did it.</a:t>
            </a:r>
            <a:endParaRPr lang="en-US" dirty="0">
              <a:solidFill>
                <a:schemeClr val="tx1"/>
              </a:solidFill>
            </a:endParaRPr>
          </a:p>
        </p:txBody>
      </p:sp>
      <p:sp>
        <p:nvSpPr>
          <p:cNvPr id="6" name="Rectangle 5"/>
          <p:cNvSpPr/>
          <p:nvPr/>
        </p:nvSpPr>
        <p:spPr>
          <a:xfrm>
            <a:off x="5486400" y="5791200"/>
            <a:ext cx="28194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Well, that worked.</a:t>
            </a:r>
            <a:endParaRPr lang="en-US" dirty="0">
              <a:solidFill>
                <a:schemeClr val="tx1"/>
              </a:solidFill>
            </a:endParaRPr>
          </a:p>
        </p:txBody>
      </p:sp>
    </p:spTree>
    <p:extLst>
      <p:ext uri="{BB962C8B-B14F-4D97-AF65-F5344CB8AC3E}">
        <p14:creationId xmlns:p14="http://schemas.microsoft.com/office/powerpoint/2010/main" val="45367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tried different starting positions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smtClean="0"/>
              <a:t>    </a:t>
            </a:r>
            <a:r>
              <a:rPr lang="en-US" dirty="0"/>
              <a:t>(send ball1 after-tick)</a:t>
            </a:r>
          </a:p>
          <a:p>
            <a:endParaRPr lang="en-US" dirty="0"/>
          </a:p>
          <a:p>
            <a:r>
              <a:rPr lang="en-US" dirty="0"/>
              <a:t>    (check-equal? (send ball1 </a:t>
            </a:r>
            <a:r>
              <a:rPr lang="en-US" dirty="0" err="1"/>
              <a:t>for-test:x</a:t>
            </a:r>
            <a:r>
              <a:rPr lang="en-US" dirty="0"/>
              <a:t>) 160)</a:t>
            </a:r>
          </a:p>
          <a:p>
            <a:r>
              <a:rPr lang="en-US" dirty="0"/>
              <a:t>    </a:t>
            </a:r>
            <a:r>
              <a:rPr lang="en-US" dirty="0">
                <a:solidFill>
                  <a:srgbClr val="FF0000"/>
                </a:solidFill>
              </a:rPr>
              <a:t>(check-equal?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3124200" y="5121275"/>
            <a:ext cx="5334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We observed the behavior of the system to generate a hypothesis about what starting position might fail.  Here's the first position where we got a failure: the last test failed with a -50– the ball bounced at x=160, not x=180 as it should have.</a:t>
            </a:r>
            <a:endParaRPr lang="en-US" dirty="0">
              <a:solidFill>
                <a:schemeClr val="tx1"/>
              </a:solidFill>
            </a:endParaRPr>
          </a:p>
        </p:txBody>
      </p:sp>
    </p:spTree>
    <p:extLst>
      <p:ext uri="{BB962C8B-B14F-4D97-AF65-F5344CB8AC3E}">
        <p14:creationId xmlns:p14="http://schemas.microsoft.com/office/powerpoint/2010/main" val="192665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collect more information</a:t>
            </a:r>
            <a:endParaRPr lang="en-US" dirty="0"/>
          </a:p>
        </p:txBody>
      </p:sp>
      <p:sp>
        <p:nvSpPr>
          <p:cNvPr id="5" name="Content Placeholder 4"/>
          <p:cNvSpPr>
            <a:spLocks noGrp="1"/>
          </p:cNvSpPr>
          <p:nvPr>
            <p:ph idx="1"/>
          </p:nvPr>
        </p:nvSpPr>
        <p:spPr/>
        <p:txBody>
          <a:bodyPr/>
          <a:lstStyle/>
          <a:p>
            <a:r>
              <a:rPr lang="en-US" dirty="0" smtClean="0"/>
              <a:t>Hmm, the position is right, but the speed is wrong.  Our formula for speed looks right, but let's check it.</a:t>
            </a:r>
          </a:p>
          <a:p>
            <a:r>
              <a:rPr lang="en-US" dirty="0" smtClean="0"/>
              <a:t>We'll add some test methods that just call </a:t>
            </a:r>
            <a:r>
              <a:rPr lang="en-US" b="1" dirty="0" smtClean="0"/>
              <a:t>next-x</a:t>
            </a:r>
            <a:r>
              <a:rPr lang="en-US" dirty="0" smtClean="0"/>
              <a:t> and </a:t>
            </a:r>
            <a:r>
              <a:rPr lang="en-US" b="1" dirty="0" smtClean="0"/>
              <a:t>next-speed</a:t>
            </a:r>
            <a:r>
              <a:rPr lang="en-US" dirty="0" smtClean="0"/>
              <a:t>. (Look at 10-5-push-model.rkt for details)</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37733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0a2dc1790bd513b1bc9b7525b88fdedd8e8d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1543</Words>
  <Application>Microsoft Office PowerPoint</Application>
  <PresentationFormat>On-screen Show (4:3)</PresentationFormat>
  <Paragraphs>193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Testing Mutable Objects</vt:lpstr>
      <vt:lpstr>Key Points for Lesson 10.5</vt:lpstr>
      <vt:lpstr>State makes testing harder</vt:lpstr>
      <vt:lpstr>Setting up a test scenario</vt:lpstr>
      <vt:lpstr>A  Simple Test Case</vt:lpstr>
      <vt:lpstr>Another simple test case</vt:lpstr>
      <vt:lpstr>Let's apply this technique to find our bug</vt:lpstr>
      <vt:lpstr>We tried different starting positions</vt:lpstr>
      <vt:lpstr>Let's collect more information</vt:lpstr>
      <vt:lpstr>Checking (next-speed)</vt:lpstr>
      <vt:lpstr>What happened?</vt:lpstr>
      <vt:lpstr>What happened?</vt:lpstr>
      <vt:lpstr>Here's the fixed code</vt:lpstr>
      <vt:lpstr>Making testing easier</vt:lpstr>
      <vt:lpstr>What's the moral?</vt:lpstr>
      <vt:lpstr>Java Guru on State:</vt:lpstr>
      <vt:lpstr>Module Summary, so far</vt:lpstr>
      <vt:lpstr>Next Steps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Mutable Objects</dc:title>
  <dc:creator>wand</dc:creator>
  <cp:lastModifiedBy>Mitchell Wand</cp:lastModifiedBy>
  <cp:revision>15</cp:revision>
  <dcterms:created xsi:type="dcterms:W3CDTF">2013-11-14T21:35:39Z</dcterms:created>
  <dcterms:modified xsi:type="dcterms:W3CDTF">2015-11-16T04:40:49Z</dcterms:modified>
</cp:coreProperties>
</file>