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282" r:id="rId3"/>
    <p:sldId id="265" r:id="rId4"/>
    <p:sldId id="283" r:id="rId5"/>
    <p:sldId id="284" r:id="rId6"/>
    <p:sldId id="287" r:id="rId7"/>
    <p:sldId id="288" r:id="rId8"/>
    <p:sldId id="289" r:id="rId9"/>
    <p:sldId id="276" r:id="rId10"/>
    <p:sldId id="286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5" r:id="rId19"/>
    <p:sldId id="277" r:id="rId20"/>
    <p:sldId id="278" r:id="rId21"/>
    <p:sldId id="297" r:id="rId22"/>
    <p:sldId id="270" r:id="rId23"/>
    <p:sldId id="273" r:id="rId24"/>
    <p:sldId id="275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615" autoAdjust="0"/>
    <p:restoredTop sz="86391" autoAdjust="0"/>
  </p:normalViewPr>
  <p:slideViewPr>
    <p:cSldViewPr>
      <p:cViewPr varScale="1">
        <p:scale>
          <a:sx n="68" d="100"/>
          <a:sy n="68" d="100"/>
        </p:scale>
        <p:origin x="1842" y="54"/>
      </p:cViewPr>
      <p:guideLst>
        <p:guide orient="horz"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B35E-F9A9-4F4B-882B-2AFF4C2A0596}" type="datetimeFigureOut">
              <a:rPr lang="en-US" smtClean="0"/>
              <a:t>11/16/2015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A672-C470-4676-B187-F689D954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7A672-C470-4676-B187-F689D954A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8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1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Callbacks and Interacting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10.8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8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10-8-communicating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this version, we'll allow the balls to interact with the </a:t>
            </a:r>
            <a:r>
              <a:rPr lang="en-US" dirty="0" smtClean="0"/>
              <a:t>wall </a:t>
            </a:r>
            <a:r>
              <a:rPr lang="en-US" dirty="0"/>
              <a:t>directly.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ball is selected, </a:t>
            </a:r>
            <a:r>
              <a:rPr lang="en-US" dirty="0" smtClean="0"/>
              <a:t>the key event "a</a:t>
            </a:r>
            <a:r>
              <a:rPr lang="en-US" dirty="0"/>
              <a:t>" attracts the </a:t>
            </a:r>
            <a:r>
              <a:rPr lang="en-US" dirty="0" smtClean="0"/>
              <a:t>wall.  It makes the wall move 50% closer to the ball. </a:t>
            </a:r>
            <a:endParaRPr lang="en-US" dirty="0"/>
          </a:p>
          <a:p>
            <a:r>
              <a:rPr lang="en-US" dirty="0" smtClean="0"/>
              <a:t>Similarly "r</a:t>
            </a:r>
            <a:r>
              <a:rPr lang="en-US" dirty="0"/>
              <a:t>" repels the </a:t>
            </a:r>
            <a:r>
              <a:rPr lang="en-US" dirty="0" smtClean="0"/>
              <a:t>wall and moves the </a:t>
            </a:r>
            <a:r>
              <a:rPr lang="en-US" dirty="0"/>
              <a:t>wall 50% farther away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this relies on the ball handling the keystrokes.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for this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ball will have an </a:t>
            </a:r>
            <a:r>
              <a:rPr lang="en-US" b="1" dirty="0" smtClean="0"/>
              <a:t>update-wall-</a:t>
            </a:r>
            <a:r>
              <a:rPr lang="en-US" b="1" dirty="0" err="1" smtClean="0"/>
              <a:t>pos</a:t>
            </a:r>
            <a:r>
              <a:rPr lang="en-US" dirty="0" smtClean="0"/>
              <a:t> method (as in 10-6-push-model-fixed).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wall will have a </a:t>
            </a:r>
            <a:r>
              <a:rPr lang="en-US" b="1" dirty="0" smtClean="0"/>
              <a:t>move-to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The ball will call the move-to method with the x-position the wall should move 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ball will use its cached version of wall-</a:t>
            </a:r>
            <a:r>
              <a:rPr lang="en-US" dirty="0" err="1" smtClean="0"/>
              <a:t>pos</a:t>
            </a:r>
            <a:r>
              <a:rPr lang="en-US" dirty="0" smtClean="0"/>
              <a:t> to calculate the desired new position for the wall.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move-to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err="1"/>
              <a:t>SWall</a:t>
            </a:r>
            <a:r>
              <a:rPr lang="en-US" dirty="0"/>
              <a:t>&lt;%&gt;</a:t>
            </a:r>
          </a:p>
          <a:p>
            <a:r>
              <a:rPr lang="en-US" dirty="0"/>
              <a:t>  (interface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SBall</a:t>
            </a:r>
            <a:r>
              <a:rPr lang="en-US" dirty="0"/>
              <a:t>&lt;%&gt;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; GIVEN: An </a:t>
            </a:r>
            <a:r>
              <a:rPr lang="en-US" dirty="0" err="1"/>
              <a:t>SBall</a:t>
            </a:r>
            <a:r>
              <a:rPr lang="en-US" dirty="0"/>
              <a:t>&lt;%&gt;</a:t>
            </a:r>
          </a:p>
          <a:p>
            <a:r>
              <a:rPr lang="en-US" dirty="0"/>
              <a:t>    ; EFFECT: registers the ball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;  to </a:t>
            </a:r>
            <a:r>
              <a:rPr lang="en-US" dirty="0"/>
              <a:t>receive position </a:t>
            </a:r>
            <a:r>
              <a:rPr lang="en-US" dirty="0" smtClean="0"/>
              <a:t>updates</a:t>
            </a:r>
          </a:p>
          <a:p>
            <a:r>
              <a:rPr lang="en-US" dirty="0"/>
              <a:t> </a:t>
            </a:r>
            <a:r>
              <a:rPr lang="en-US" dirty="0" smtClean="0"/>
              <a:t>   ;  from </a:t>
            </a:r>
            <a:r>
              <a:rPr lang="en-US" dirty="0"/>
              <a:t>this wall.</a:t>
            </a:r>
          </a:p>
          <a:p>
            <a:r>
              <a:rPr lang="en-US" dirty="0"/>
              <a:t>    ; RETURNS: the x-position of </a:t>
            </a:r>
            <a:r>
              <a:rPr lang="en-US" dirty="0" smtClean="0"/>
              <a:t>the</a:t>
            </a:r>
          </a:p>
          <a:p>
            <a:r>
              <a:rPr lang="en-US" dirty="0"/>
              <a:t> </a:t>
            </a:r>
            <a:r>
              <a:rPr lang="en-US" dirty="0" smtClean="0"/>
              <a:t>   ;  </a:t>
            </a:r>
            <a:r>
              <a:rPr lang="en-US" dirty="0"/>
              <a:t>wall</a:t>
            </a:r>
          </a:p>
          <a:p>
            <a:r>
              <a:rPr lang="en-US" dirty="0"/>
              <a:t>    register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 EFFECT: moves the wall to the </a:t>
            </a:r>
            <a:r>
              <a:rPr lang="en-US" dirty="0" smtClean="0">
                <a:solidFill>
                  <a:srgbClr val="FF0000"/>
                </a:solidFill>
              </a:rPr>
              <a:t>given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; </a:t>
            </a:r>
            <a:r>
              <a:rPr lang="en-US" dirty="0">
                <a:solidFill>
                  <a:srgbClr val="FF0000"/>
                </a:solidFill>
              </a:rPr>
              <a:t>position.  Notifies all the</a:t>
            </a:r>
          </a:p>
          <a:p>
            <a:r>
              <a:rPr lang="en-US" dirty="0">
                <a:solidFill>
                  <a:srgbClr val="FF0000"/>
                </a:solidFill>
              </a:rPr>
              <a:t>    ; registered balls about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    move-to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Wall%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/>
              <a:t>&lt;%&gt;)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; the x position of the wall</a:t>
            </a:r>
          </a:p>
          <a:p>
            <a:r>
              <a:rPr lang="en-US" dirty="0" smtClean="0"/>
              <a:t>    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-field [</a:t>
            </a:r>
            <a:r>
              <a:rPr lang="en-US" dirty="0" err="1"/>
              <a:t>pos</a:t>
            </a:r>
            <a:r>
              <a:rPr lang="en-US" dirty="0"/>
              <a:t> INITIAL-WALL-POSITION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     ...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  <a:r>
              <a:rPr lang="en-US" dirty="0">
                <a:solidFill>
                  <a:srgbClr val="FF0000"/>
                </a:solidFill>
              </a:rPr>
              <a:t>move-to : Integer 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 EFFECT: moves the wall to the </a:t>
            </a:r>
            <a:r>
              <a:rPr lang="en-US" dirty="0" smtClean="0">
                <a:solidFill>
                  <a:srgbClr val="FF0000"/>
                </a:solidFill>
              </a:rPr>
              <a:t>specified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; </a:t>
            </a:r>
            <a:r>
              <a:rPr lang="en-US" dirty="0">
                <a:solidFill>
                  <a:srgbClr val="FF0000"/>
                </a:solidFill>
              </a:rPr>
              <a:t>position, and </a:t>
            </a:r>
            <a:r>
              <a:rPr lang="en-US" dirty="0" smtClean="0">
                <a:solidFill>
                  <a:srgbClr val="FF0000"/>
                </a:solidFill>
              </a:rPr>
              <a:t>reports the new </a:t>
            </a:r>
            <a:r>
              <a:rPr lang="en-US" dirty="0">
                <a:solidFill>
                  <a:srgbClr val="FF0000"/>
                </a:solidFill>
              </a:rPr>
              <a:t>position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; to all </a:t>
            </a:r>
            <a:r>
              <a:rPr lang="en-US" dirty="0">
                <a:solidFill>
                  <a:srgbClr val="FF0000"/>
                </a:solidFill>
              </a:rPr>
              <a:t>registered balls</a:t>
            </a:r>
          </a:p>
          <a:p>
            <a:r>
              <a:rPr lang="en-US" dirty="0">
                <a:solidFill>
                  <a:srgbClr val="FF0000"/>
                </a:solidFill>
              </a:rPr>
              <a:t>    (define/public (move-to n)</a:t>
            </a:r>
          </a:p>
          <a:p>
            <a:r>
              <a:rPr lang="en-US" dirty="0">
                <a:solidFill>
                  <a:srgbClr val="FF0000"/>
                </a:solidFill>
              </a:rPr>
              <a:t>      (set!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n)</a:t>
            </a:r>
          </a:p>
          <a:p>
            <a:r>
              <a:rPr lang="en-US" dirty="0">
                <a:solidFill>
                  <a:srgbClr val="FF0000"/>
                </a:solidFill>
              </a:rPr>
              <a:t>      (for-each</a:t>
            </a:r>
          </a:p>
          <a:p>
            <a:r>
              <a:rPr lang="en-US" dirty="0">
                <a:solidFill>
                  <a:srgbClr val="FF0000"/>
                </a:solidFill>
              </a:rPr>
              <a:t>        (lambda (b)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(</a:t>
            </a:r>
            <a:r>
              <a:rPr lang="en-US" dirty="0">
                <a:solidFill>
                  <a:srgbClr val="FF0000"/>
                </a:solidFill>
              </a:rPr>
              <a:t>send b update-wall-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        balls))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43000" y="5715000"/>
            <a:ext cx="2057400" cy="641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the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5715000"/>
            <a:ext cx="2057400" cy="6413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the class definition.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0" y="5105400"/>
            <a:ext cx="1447800" cy="10207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for-each is repeated code, and should probably be moved to a help function</a:t>
            </a:r>
          </a:p>
        </p:txBody>
      </p:sp>
    </p:spTree>
    <p:extLst>
      <p:ext uri="{BB962C8B-B14F-4D97-AF65-F5344CB8AC3E}">
        <p14:creationId xmlns:p14="http://schemas.microsoft.com/office/powerpoint/2010/main" val="32615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 and in </a:t>
            </a:r>
            <a:r>
              <a:rPr lang="en-US" b="1" dirty="0" smtClean="0"/>
              <a:t>Ball%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   ;;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  [(key=? </a:t>
            </a:r>
            <a:r>
              <a:rPr lang="en-US" dirty="0" err="1"/>
              <a:t>kev</a:t>
            </a:r>
            <a:r>
              <a:rPr lang="en-US" dirty="0"/>
              <a:t> "a") (attract-wall)]</a:t>
            </a:r>
          </a:p>
          <a:p>
            <a:r>
              <a:rPr lang="en-US" dirty="0"/>
              <a:t>          [(key=? </a:t>
            </a:r>
            <a:r>
              <a:rPr lang="en-US" dirty="0" err="1"/>
              <a:t>kev</a:t>
            </a:r>
            <a:r>
              <a:rPr lang="en-US" dirty="0"/>
              <a:t> "r") (repel-wall)])</a:t>
            </a:r>
          </a:p>
          <a:p>
            <a:r>
              <a:rPr lang="en-US" dirty="0"/>
              <a:t>        this</a:t>
            </a:r>
            <a:r>
              <a:rPr lang="en-US" dirty="0" smtClean="0"/>
              <a:t>))   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(define (attract-wall)</a:t>
            </a:r>
          </a:p>
          <a:p>
            <a:r>
              <a:rPr lang="en-US" dirty="0"/>
              <a:t>      (send w move-to </a:t>
            </a:r>
            <a:r>
              <a:rPr lang="en-US" dirty="0" smtClean="0"/>
              <a:t>(- wall-</a:t>
            </a:r>
            <a:r>
              <a:rPr lang="en-US" dirty="0" err="1" smtClean="0"/>
              <a:t>pos</a:t>
            </a:r>
            <a:r>
              <a:rPr lang="en-US" dirty="0" smtClean="0"/>
              <a:t> (/ </a:t>
            </a:r>
            <a:r>
              <a:rPr lang="en-US" dirty="0"/>
              <a:t>(- wall-</a:t>
            </a:r>
            <a:r>
              <a:rPr lang="en-US" dirty="0" err="1"/>
              <a:t>pos</a:t>
            </a:r>
            <a:r>
              <a:rPr lang="en-US" dirty="0"/>
              <a:t> x) 2))))</a:t>
            </a:r>
          </a:p>
          <a:p>
            <a:endParaRPr lang="en-US" dirty="0"/>
          </a:p>
          <a:p>
            <a:r>
              <a:rPr lang="en-US" dirty="0"/>
              <a:t>    (define (repel-wall)</a:t>
            </a:r>
          </a:p>
          <a:p>
            <a:r>
              <a:rPr lang="en-US" dirty="0"/>
              <a:t>      (send w move-to (+ wall-</a:t>
            </a:r>
            <a:r>
              <a:rPr lang="en-US" dirty="0" err="1"/>
              <a:t>pos</a:t>
            </a:r>
            <a:r>
              <a:rPr lang="en-US" dirty="0"/>
              <a:t> (/ (- wall-</a:t>
            </a:r>
            <a:r>
              <a:rPr lang="en-US" dirty="0" err="1"/>
              <a:t>pos</a:t>
            </a:r>
            <a:r>
              <a:rPr lang="en-US" dirty="0"/>
              <a:t> x) 2))))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other protocols could accomplish the same thing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Ball could send the wall the distance to move (either positive or negative), and the wall could move that distance.</a:t>
            </a:r>
          </a:p>
          <a:p>
            <a:r>
              <a:rPr lang="en-US" dirty="0" smtClean="0"/>
              <a:t>Or the </a:t>
            </a:r>
            <a:r>
              <a:rPr lang="en-US" dirty="0"/>
              <a:t>wall could have two methods, </a:t>
            </a:r>
            <a:r>
              <a:rPr lang="en-US" b="1" dirty="0"/>
              <a:t>attract</a:t>
            </a:r>
            <a:r>
              <a:rPr lang="en-US" dirty="0"/>
              <a:t> and </a:t>
            </a:r>
            <a:r>
              <a:rPr lang="en-US" b="1" dirty="0" smtClean="0"/>
              <a:t>repel</a:t>
            </a:r>
            <a:r>
              <a:rPr lang="en-US" dirty="0" smtClean="0"/>
              <a:t>, and the ball </a:t>
            </a:r>
            <a:r>
              <a:rPr lang="en-US" dirty="0"/>
              <a:t>could </a:t>
            </a:r>
            <a:r>
              <a:rPr lang="en-US" dirty="0" smtClean="0"/>
              <a:t>send </a:t>
            </a:r>
            <a:r>
              <a:rPr lang="en-US" b="1" dirty="0"/>
              <a:t>(/ (- wall-</a:t>
            </a:r>
            <a:r>
              <a:rPr lang="en-US" b="1" dirty="0" err="1"/>
              <a:t>pos</a:t>
            </a:r>
            <a:r>
              <a:rPr lang="en-US" b="1" dirty="0"/>
              <a:t> x) 2</a:t>
            </a:r>
            <a:r>
              <a:rPr lang="en-US" b="1" dirty="0" smtClean="0"/>
              <a:t>)</a:t>
            </a:r>
            <a:r>
              <a:rPr lang="en-US" dirty="0" smtClean="0"/>
              <a:t> to one or the other of the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protocol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+mj-lt"/>
              </a:rPr>
              <a:t>Introduce a data type of messages, say something like:</a:t>
            </a:r>
          </a:p>
          <a:p>
            <a:endParaRPr lang="en-US" sz="1800" b="0" dirty="0" smtClean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A </a:t>
            </a:r>
            <a:r>
              <a:rPr lang="en-US" sz="2800" dirty="0" err="1" smtClean="0"/>
              <a:t>MoveMessage</a:t>
            </a:r>
            <a:r>
              <a:rPr lang="en-US" sz="2800" dirty="0" smtClean="0"/>
              <a:t> is one of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-- (make-move-left </a:t>
            </a:r>
            <a:r>
              <a:rPr lang="en-US" sz="2800" dirty="0" err="1" smtClean="0"/>
              <a:t>NonNegInt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-- (make-move-right </a:t>
            </a:r>
            <a:r>
              <a:rPr lang="en-US" sz="2800" dirty="0" err="1" smtClean="0"/>
              <a:t>NonNegInt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 err="1" smtClean="0"/>
              <a:t>Interp</a:t>
            </a:r>
            <a:r>
              <a:rPr lang="en-US" sz="2800" dirty="0" smtClean="0"/>
              <a:t>: the </a:t>
            </a:r>
            <a:r>
              <a:rPr lang="en-US" sz="2800" dirty="0" err="1" smtClean="0"/>
              <a:t>NonNegInt</a:t>
            </a:r>
            <a:r>
              <a:rPr lang="en-US" sz="2800" dirty="0" smtClean="0"/>
              <a:t> is the distance to move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protocol (part 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the receiver method in the wall will decode the message and move to the right position.</a:t>
            </a:r>
          </a:p>
          <a:p>
            <a:r>
              <a:rPr lang="en-US" dirty="0" smtClean="0"/>
              <a:t>This protocol generalizes:  you could send the wall messages in an arbitrary complicated way.</a:t>
            </a:r>
          </a:p>
          <a:p>
            <a:r>
              <a:rPr lang="en-US" dirty="0" smtClean="0"/>
              <a:t>For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 choreography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;; A </a:t>
            </a:r>
            <a:r>
              <a:rPr lang="en-US" sz="1800" dirty="0" err="1" smtClean="0"/>
              <a:t>WallDance</a:t>
            </a:r>
            <a:r>
              <a:rPr lang="en-US" sz="1800" dirty="0" smtClean="0"/>
              <a:t> is a </a:t>
            </a:r>
            <a:r>
              <a:rPr lang="en-US" sz="1800" dirty="0" err="1" smtClean="0"/>
              <a:t>ListOfMoveMessage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;; </a:t>
            </a:r>
            <a:r>
              <a:rPr lang="en-US" sz="1800" dirty="0" err="1" smtClean="0"/>
              <a:t>WallDance</a:t>
            </a:r>
            <a:r>
              <a:rPr lang="en-US" sz="1800" dirty="0" smtClean="0"/>
              <a:t> -&gt; Void</a:t>
            </a:r>
          </a:p>
          <a:p>
            <a:r>
              <a:rPr lang="en-US" sz="1800" dirty="0" smtClean="0"/>
              <a:t>(define/public (interpret-dance </a:t>
            </a:r>
            <a:r>
              <a:rPr lang="en-US" sz="1800" dirty="0" err="1" smtClean="0"/>
              <a:t>msg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(cond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[(empty? </a:t>
            </a:r>
            <a:r>
              <a:rPr lang="en-US" sz="1800" dirty="0" err="1" smtClean="0"/>
              <a:t>msg</a:t>
            </a:r>
            <a:r>
              <a:rPr lang="en-US" sz="1800" dirty="0" smtClean="0"/>
              <a:t>) this]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[else (begin (interpret-move (first </a:t>
            </a:r>
            <a:r>
              <a:rPr lang="en-US" sz="1800" dirty="0" err="1" smtClean="0"/>
              <a:t>msg</a:t>
            </a:r>
            <a:r>
              <a:rPr lang="en-US" sz="1800" dirty="0" smtClean="0"/>
              <a:t>))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(interpret-dance (rest </a:t>
            </a:r>
            <a:r>
              <a:rPr lang="en-US" sz="1800" dirty="0" err="1" smtClean="0"/>
              <a:t>msg</a:t>
            </a:r>
            <a:r>
              <a:rPr lang="en-US" sz="1800" dirty="0" smtClean="0"/>
              <a:t>)))]))</a:t>
            </a:r>
          </a:p>
          <a:p>
            <a:endParaRPr lang="en-US" sz="1800" dirty="0"/>
          </a:p>
          <a:p>
            <a:r>
              <a:rPr lang="en-US" sz="1800" b="0" dirty="0" smtClean="0">
                <a:latin typeface="+mn-lt"/>
              </a:rPr>
              <a:t>Now the ball can give the wall a whole sequence of instructions in a single message.</a:t>
            </a:r>
          </a:p>
          <a:p>
            <a:r>
              <a:rPr lang="en-US" sz="1800" b="0" dirty="0" err="1" smtClean="0">
                <a:latin typeface="+mn-lt"/>
              </a:rPr>
              <a:t>WallDance</a:t>
            </a:r>
            <a:r>
              <a:rPr lang="en-US" sz="1800" b="0" dirty="0" smtClean="0">
                <a:latin typeface="+mn-lt"/>
              </a:rPr>
              <a:t> is a programming language!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pub-sub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wanted to deal with multiple messages?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#1: Separate subscription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kind of message would have its own subscription list and its own method name</a:t>
            </a:r>
          </a:p>
          <a:p>
            <a:r>
              <a:rPr lang="en-US" dirty="0" smtClean="0"/>
              <a:t>Good choice if different groups of methods want to see different sets of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agreement between publisher and subscriber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publisher and subscriber must agree on a </a:t>
            </a:r>
            <a:r>
              <a:rPr lang="en-US" i="1" dirty="0" smtClean="0"/>
              <a:t>protocol</a:t>
            </a:r>
            <a:r>
              <a:rPr lang="en-US" dirty="0" smtClean="0"/>
              <a:t> for exchanging messages.</a:t>
            </a:r>
          </a:p>
          <a:p>
            <a:r>
              <a:rPr lang="en-US" dirty="0" smtClean="0"/>
              <a:t>The protocol consists of:</a:t>
            </a:r>
          </a:p>
          <a:p>
            <a:pPr lvl="1"/>
            <a:r>
              <a:rPr lang="en-US" dirty="0" smtClean="0"/>
              <a:t>A publisher-side method for an object to subscribe to the messages</a:t>
            </a:r>
          </a:p>
          <a:p>
            <a:pPr lvl="1"/>
            <a:r>
              <a:rPr lang="en-US" dirty="0" smtClean="0"/>
              <a:t>A subscriber-side method that the publisher can call to deliver the messages</a:t>
            </a:r>
          </a:p>
          <a:p>
            <a:pPr lvl="1"/>
            <a:r>
              <a:rPr lang="en-US" dirty="0" smtClean="0"/>
              <a:t>An agreement on what messages mean and how they are represented.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5664498"/>
            <a:ext cx="28956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Information and its Representation as Data (again!!)</a:t>
            </a:r>
          </a:p>
        </p:txBody>
      </p:sp>
    </p:spTree>
    <p:extLst>
      <p:ext uri="{BB962C8B-B14F-4D97-AF65-F5344CB8AC3E}">
        <p14:creationId xmlns:p14="http://schemas.microsoft.com/office/powerpoint/2010/main" val="40764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#2: Single subscription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if most classes want to see most of the same messages.</a:t>
            </a:r>
          </a:p>
          <a:p>
            <a:r>
              <a:rPr lang="en-US" dirty="0" smtClean="0"/>
              <a:t>All subscribers now see all the messages</a:t>
            </a:r>
          </a:p>
          <a:p>
            <a:r>
              <a:rPr lang="en-US" dirty="0" smtClean="0"/>
              <a:t>The object can simply ignore the messages it’s not interested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on Design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Could have different receiver methods for different messages: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what </a:t>
            </a:r>
            <a:r>
              <a:rPr lang="en-US" dirty="0"/>
              <a:t>we did in </a:t>
            </a:r>
            <a:r>
              <a:rPr lang="en-US" b="1" dirty="0"/>
              <a:t>Widget&lt;%&gt;</a:t>
            </a:r>
            <a:r>
              <a:rPr lang="en-US" dirty="0"/>
              <a:t>, with </a:t>
            </a:r>
            <a:r>
              <a:rPr lang="en-US" b="1" dirty="0"/>
              <a:t>after-tick</a:t>
            </a:r>
            <a:r>
              <a:rPr lang="en-US" dirty="0"/>
              <a:t>, </a:t>
            </a:r>
            <a:r>
              <a:rPr lang="en-US" b="1" dirty="0"/>
              <a:t>after-key-event</a:t>
            </a:r>
            <a:r>
              <a:rPr lang="en-US" dirty="0"/>
              <a:t>,  etc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add-</a:t>
            </a:r>
            <a:r>
              <a:rPr lang="en-US" b="1" dirty="0" err="1" smtClean="0"/>
              <a:t>stateful</a:t>
            </a:r>
            <a:r>
              <a:rPr lang="en-US" b="1" dirty="0" smtClean="0"/>
              <a:t>-object </a:t>
            </a:r>
            <a:r>
              <a:rPr lang="en-US" dirty="0" smtClean="0"/>
              <a:t>was the equivalent of </a:t>
            </a:r>
            <a:r>
              <a:rPr lang="en-US" b="1" dirty="0" smtClean="0"/>
              <a:t>register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 could have a single receiver method, but complex messages</a:t>
            </a:r>
          </a:p>
          <a:p>
            <a:pPr lvl="1"/>
            <a:r>
              <a:rPr lang="en-US" dirty="0" smtClean="0"/>
              <a:t>sometimes called a "message bus"</a:t>
            </a:r>
          </a:p>
          <a:p>
            <a:pPr lvl="1"/>
            <a:r>
              <a:rPr lang="en-US" dirty="0" smtClean="0"/>
              <a:t>this is how IP works:  each device on the bus just listens for the messages directed to it.</a:t>
            </a:r>
          </a:p>
          <a:p>
            <a:pPr lvl="1"/>
            <a:r>
              <a:rPr lang="en-US" dirty="0"/>
              <a:t>this generalizes to large message sets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Reasons to use publish-subscribe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Metaphor:  </a:t>
            </a:r>
          </a:p>
          <a:p>
            <a:pPr lvl="1"/>
            <a:r>
              <a:rPr lang="en-US" dirty="0" smtClean="0"/>
              <a:t>"you" are an information-supplier</a:t>
            </a:r>
          </a:p>
          <a:p>
            <a:pPr lvl="1"/>
            <a:r>
              <a:rPr lang="en-US" dirty="0" smtClean="0"/>
              <a:t>You have many people that  depend on your information</a:t>
            </a:r>
          </a:p>
          <a:p>
            <a:r>
              <a:rPr lang="en-US" dirty="0" smtClean="0"/>
              <a:t>Your information changes rarely, so most of your dependents' questions are redundant</a:t>
            </a:r>
          </a:p>
          <a:p>
            <a:r>
              <a:rPr lang="en-US" dirty="0" smtClean="0"/>
              <a:t>You don't know who needs your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Objects may need to know each other's identity:</a:t>
            </a:r>
          </a:p>
          <a:p>
            <a:pPr lvl="1"/>
            <a:r>
              <a:rPr lang="en-US" dirty="0" smtClean="0"/>
              <a:t>either to </a:t>
            </a:r>
            <a:r>
              <a:rPr lang="en-US" i="1" dirty="0" smtClean="0">
                <a:solidFill>
                  <a:srgbClr val="FF0000"/>
                </a:solidFill>
              </a:rPr>
              <a:t>pull</a:t>
            </a:r>
            <a:r>
              <a:rPr lang="en-US" dirty="0" smtClean="0"/>
              <a:t> information from that object</a:t>
            </a:r>
          </a:p>
          <a:p>
            <a:pPr lvl="1"/>
            <a:r>
              <a:rPr lang="en-US" dirty="0" smtClean="0"/>
              <a:t>or to </a:t>
            </a:r>
            <a:r>
              <a:rPr lang="en-US" i="1" dirty="0" smtClean="0">
                <a:solidFill>
                  <a:srgbClr val="FF0000"/>
                </a:solidFill>
              </a:rPr>
              <a:t>push</a:t>
            </a:r>
            <a:r>
              <a:rPr lang="en-US" dirty="0" smtClean="0"/>
              <a:t> information to that object</a:t>
            </a:r>
          </a:p>
          <a:p>
            <a:r>
              <a:rPr lang="en-US" dirty="0" smtClean="0"/>
              <a:t>Publish-subscribe enables you to send information to objects you don't know about</a:t>
            </a:r>
          </a:p>
          <a:p>
            <a:pPr lvl="1"/>
            <a:r>
              <a:rPr lang="en-US" dirty="0" smtClean="0"/>
              <a:t>objects register with you ("subscribe")</a:t>
            </a:r>
          </a:p>
          <a:p>
            <a:pPr lvl="1"/>
            <a:r>
              <a:rPr lang="en-US" dirty="0" smtClean="0"/>
              <a:t>you send them messages ("publish") when your information changes</a:t>
            </a:r>
          </a:p>
          <a:p>
            <a:pPr lvl="1"/>
            <a:r>
              <a:rPr lang="en-US" dirty="0" smtClean="0"/>
              <a:t>must agree on protocol for transmission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method-name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 smtClean="0">
                <a:latin typeface="Consolas" pitchFamily="49" charset="0"/>
                <a:cs typeface="Consolas" pitchFamily="49" charset="0"/>
              </a:rPr>
              <a:t>&lt;data&gt;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b="1" i="1" dirty="0" smtClean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call a registered </a:t>
            </a:r>
            <a:r>
              <a:rPr lang="en-US" dirty="0" smtClean="0"/>
              <a:t>closure with </a:t>
            </a:r>
            <a:r>
              <a:rPr lang="en-US" dirty="0" smtClean="0"/>
              <a:t>some data</a:t>
            </a:r>
          </a:p>
          <a:p>
            <a:pPr lvl="1"/>
            <a:r>
              <a:rPr lang="en-US" dirty="0" smtClean="0"/>
              <a:t>it's up to receiver to decide what to do with the data.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relevant files in the Examples folder:</a:t>
            </a:r>
          </a:p>
          <a:p>
            <a:pPr lvl="1"/>
            <a:r>
              <a:rPr lang="en-US" dirty="0" smtClean="0"/>
              <a:t>10-6-push-model-fixed.rkt</a:t>
            </a:r>
          </a:p>
          <a:p>
            <a:pPr lvl="1"/>
            <a:r>
              <a:rPr lang="en-US" dirty="0" smtClean="0"/>
              <a:t>10-7-callbacks.rkt</a:t>
            </a:r>
          </a:p>
          <a:p>
            <a:pPr lvl="1"/>
            <a:r>
              <a:rPr lang="en-US" dirty="0" smtClean="0"/>
              <a:t>10-8-interacting-objects.rkt</a:t>
            </a:r>
          </a:p>
          <a:p>
            <a:r>
              <a:rPr lang="en-US" smtClean="0"/>
              <a:t>If </a:t>
            </a:r>
            <a:r>
              <a:rPr lang="en-US" dirty="0" smtClean="0"/>
              <a:t>you have questions about this lesson, ask them on the Discussion Board</a:t>
            </a:r>
          </a:p>
          <a:p>
            <a:r>
              <a:rPr lang="en-US" dirty="0" smtClean="0"/>
              <a:t>Do Problem Set #10.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cs typeface="Consolas" pitchFamily="49" charset="0"/>
              </a:rPr>
              <a:t>Doing pub-sub without relying on a common method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might have several different classes of subscribers, who want to do different things with a published message.</a:t>
            </a:r>
          </a:p>
          <a:p>
            <a:r>
              <a:rPr lang="en-US" dirty="0" smtClean="0"/>
              <a:t>Maybe you don't know the name of the subscriber's receiver method</a:t>
            </a:r>
          </a:p>
          <a:p>
            <a:r>
              <a:rPr lang="en-US" dirty="0" smtClean="0"/>
              <a:t>Solution: instead of registering an object, register a </a:t>
            </a:r>
            <a:r>
              <a:rPr lang="en-US" i="1" dirty="0" smtClean="0"/>
              <a:t>function</a:t>
            </a:r>
            <a:r>
              <a:rPr lang="en-US" dirty="0" smtClean="0"/>
              <a:t> to be called.</a:t>
            </a:r>
          </a:p>
          <a:p>
            <a:pPr lvl="1"/>
            <a:r>
              <a:rPr lang="en-US" b="1" dirty="0" smtClean="0">
                <a:latin typeface="Consolas" pitchFamily="49" charset="0"/>
                <a:cs typeface="Consolas" pitchFamily="49" charset="0"/>
              </a:rPr>
              <a:t>f : X -&gt; Void  </a:t>
            </a:r>
            <a:r>
              <a:rPr lang="en-US" dirty="0" smtClean="0">
                <a:cs typeface="Consolas" pitchFamily="49" charset="0"/>
              </a:rPr>
              <a:t>where X is the kind of value being published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 smtClean="0"/>
              <a:t>To publish a value, call each of the registered functions</a:t>
            </a:r>
          </a:p>
          <a:p>
            <a:pPr lvl="1"/>
            <a:r>
              <a:rPr lang="en-US" dirty="0" smtClean="0"/>
              <a:t>It's a callback!</a:t>
            </a:r>
          </a:p>
          <a:p>
            <a:r>
              <a:rPr lang="en-US" dirty="0" smtClean="0"/>
              <a:t>These functions are called </a:t>
            </a:r>
            <a:r>
              <a:rPr lang="en-US" i="1" dirty="0" smtClean="0">
                <a:solidFill>
                  <a:srgbClr val="FF0000"/>
                </a:solidFill>
              </a:rPr>
              <a:t>delegates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FF0000"/>
                </a:solidFill>
              </a:rPr>
              <a:t>closures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more update-wall-</a:t>
            </a:r>
            <a:r>
              <a:rPr lang="en-US" dirty="0" err="1" smtClean="0"/>
              <a:t>pos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(define </a:t>
            </a:r>
            <a:r>
              <a:rPr lang="en-US" sz="2000" dirty="0" err="1"/>
              <a:t>SBall</a:t>
            </a:r>
            <a:r>
              <a:rPr lang="en-US" sz="20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(interface (</a:t>
            </a:r>
            <a:r>
              <a:rPr lang="en-US" sz="2000" dirty="0" err="1"/>
              <a:t>SWidget</a:t>
            </a:r>
            <a:r>
              <a:rPr lang="en-US" sz="2000" dirty="0"/>
              <a:t>&lt;%&gt;)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strike="sngStrike" dirty="0"/>
              <a:t>    ;; ; </a:t>
            </a:r>
            <a:r>
              <a:rPr lang="en-US" sz="2000" strike="sngStrike" dirty="0" err="1"/>
              <a:t>Int</a:t>
            </a:r>
            <a:r>
              <a:rPr lang="en-US" sz="2000" strike="sngStrike" dirty="0"/>
              <a:t> -&gt; Void</a:t>
            </a:r>
          </a:p>
          <a:p>
            <a:pPr>
              <a:spcBef>
                <a:spcPts val="0"/>
              </a:spcBef>
            </a:pPr>
            <a:r>
              <a:rPr lang="en-US" sz="2000" strike="sngStrike" dirty="0"/>
              <a:t>    ;; ; EFFECT: updates the ball's cached value of the wall's position</a:t>
            </a:r>
          </a:p>
          <a:p>
            <a:pPr>
              <a:spcBef>
                <a:spcPts val="0"/>
              </a:spcBef>
            </a:pPr>
            <a:r>
              <a:rPr lang="en-US" sz="2000" strike="sngStrike" dirty="0"/>
              <a:t>    ;; update-wall-</a:t>
            </a:r>
            <a:r>
              <a:rPr lang="en-US" sz="2000" strike="sngStrike" dirty="0" err="1"/>
              <a:t>pos</a:t>
            </a:r>
            <a:endParaRPr lang="en-US" sz="2000" strike="sngStrike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Wall keeps a list of callback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Wall%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 smtClean="0"/>
              <a:t>&lt;%&gt;)     </a:t>
            </a:r>
          </a:p>
          <a:p>
            <a:r>
              <a:rPr lang="en-US" dirty="0"/>
              <a:t> </a:t>
            </a:r>
            <a:r>
              <a:rPr lang="en-US" dirty="0" smtClean="0"/>
              <a:t>   ....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trike="sngStrike" dirty="0" smtClean="0"/>
              <a:t>;; </a:t>
            </a:r>
            <a:r>
              <a:rPr lang="en-US" strike="sngStrike" dirty="0"/>
              <a:t>the list of registered </a:t>
            </a:r>
            <a:r>
              <a:rPr lang="en-US" strike="sngStrike" dirty="0" smtClean="0"/>
              <a:t>balls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trike="sngStrike" dirty="0" smtClean="0"/>
              <a:t>;; </a:t>
            </a:r>
            <a:r>
              <a:rPr lang="en-US" strike="sngStrike" dirty="0" err="1" smtClean="0"/>
              <a:t>ListOf</a:t>
            </a:r>
            <a:r>
              <a:rPr lang="en-US" strike="sngStrike" dirty="0" smtClean="0"/>
              <a:t>(Ball&lt;%&gt;)</a:t>
            </a:r>
            <a:endParaRPr lang="en-US" strike="sngStrike" dirty="0"/>
          </a:p>
          <a:p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strike="sngStrike" dirty="0"/>
              <a:t>(field [balls empty]) </a:t>
            </a:r>
            <a:endParaRPr lang="en-US" strike="sngStrike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;; </a:t>
            </a:r>
            <a:r>
              <a:rPr lang="en-US" dirty="0">
                <a:solidFill>
                  <a:srgbClr val="FF0000"/>
                </a:solidFill>
              </a:rPr>
              <a:t>the list of </a:t>
            </a:r>
            <a:r>
              <a:rPr lang="en-US" dirty="0" smtClean="0">
                <a:solidFill>
                  <a:srgbClr val="FF0000"/>
                </a:solidFill>
              </a:rPr>
              <a:t>registered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;; </a:t>
            </a:r>
            <a:r>
              <a:rPr lang="en-US" dirty="0">
                <a:solidFill>
                  <a:srgbClr val="FF0000"/>
                </a:solidFill>
              </a:rPr>
              <a:t>callbacks</a:t>
            </a:r>
          </a:p>
          <a:p>
            <a:r>
              <a:rPr lang="en-US" dirty="0">
                <a:solidFill>
                  <a:srgbClr val="FF0000"/>
                </a:solidFill>
              </a:rPr>
              <a:t>    ;; </a:t>
            </a:r>
            <a:r>
              <a:rPr lang="en-US" dirty="0" err="1">
                <a:solidFill>
                  <a:srgbClr val="FF0000"/>
                </a:solidFill>
              </a:rPr>
              <a:t>ListOf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Void)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[callbacks empty])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smtClean="0">
                <a:solidFill>
                  <a:srgbClr val="FF0000"/>
                </a:solidFill>
              </a:rPr>
              <a:t>;;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X) -&gt;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;; EFFECT: registers the </a:t>
            </a:r>
            <a:r>
              <a:rPr lang="en-US" dirty="0" smtClean="0"/>
              <a:t>given</a:t>
            </a:r>
          </a:p>
          <a:p>
            <a:r>
              <a:rPr lang="en-US" dirty="0"/>
              <a:t> </a:t>
            </a:r>
            <a:r>
              <a:rPr lang="en-US" dirty="0" smtClean="0"/>
              <a:t>   ;;   callback</a:t>
            </a:r>
            <a:endParaRPr lang="en-US" dirty="0"/>
          </a:p>
          <a:p>
            <a:r>
              <a:rPr lang="en-US" dirty="0"/>
              <a:t>    ;; RETURNS: the current </a:t>
            </a:r>
            <a:r>
              <a:rPr lang="en-US" dirty="0" smtClean="0"/>
              <a:t>position</a:t>
            </a:r>
          </a:p>
          <a:p>
            <a:r>
              <a:rPr lang="en-US" dirty="0"/>
              <a:t> </a:t>
            </a:r>
            <a:r>
              <a:rPr lang="en-US" dirty="0" smtClean="0"/>
              <a:t>   ;;   </a:t>
            </a:r>
            <a:r>
              <a:rPr lang="en-US" dirty="0"/>
              <a:t>of the wall</a:t>
            </a:r>
          </a:p>
          <a:p>
            <a:r>
              <a:rPr lang="en-US" dirty="0"/>
              <a:t>    (define/public (register c)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(set! callbacks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(</a:t>
            </a:r>
            <a:r>
              <a:rPr lang="en-US" dirty="0"/>
              <a:t>cons c callbacks))</a:t>
            </a:r>
          </a:p>
          <a:p>
            <a:r>
              <a:rPr lang="en-US" dirty="0"/>
              <a:t>        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86200" y="1600200"/>
            <a:ext cx="4800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 smtClean="0"/>
              <a:t>        </a:t>
            </a:r>
            <a:r>
              <a:rPr lang="en-US" dirty="0"/>
              <a:t>(begin</a:t>
            </a:r>
          </a:p>
          <a:p>
            <a:r>
              <a:rPr lang="en-US" dirty="0"/>
              <a:t>          (set! </a:t>
            </a:r>
            <a:r>
              <a:rPr lang="en-US" dirty="0" err="1"/>
              <a:t>pos</a:t>
            </a:r>
            <a:r>
              <a:rPr lang="en-US" dirty="0"/>
              <a:t> (- mx saved-mx))</a:t>
            </a:r>
          </a:p>
          <a:p>
            <a:r>
              <a:rPr lang="en-US" dirty="0"/>
              <a:t>          (for-each</a:t>
            </a:r>
          </a:p>
          <a:p>
            <a:r>
              <a:rPr lang="en-US" dirty="0"/>
              <a:t>            (lambda (</a:t>
            </a:r>
            <a:r>
              <a:rPr lang="en-US" dirty="0" smtClean="0"/>
              <a:t>callback) 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trike="sngStrike" dirty="0" smtClean="0"/>
              <a:t>(</a:t>
            </a:r>
            <a:r>
              <a:rPr lang="en-US" strike="sngStrike" dirty="0"/>
              <a:t>send b </a:t>
            </a:r>
            <a:r>
              <a:rPr lang="en-US" strike="sngStrike" dirty="0" smtClean="0"/>
              <a:t>update-wall-</a:t>
            </a:r>
            <a:r>
              <a:rPr lang="en-US" strike="sngStrike" dirty="0" err="1" smtClean="0"/>
              <a:t>pos</a:t>
            </a:r>
            <a:r>
              <a:rPr lang="en-US" strike="sngStrike" dirty="0" smtClean="0"/>
              <a:t> </a:t>
            </a:r>
            <a:r>
              <a:rPr lang="en-US" strike="sngStrike" dirty="0" err="1"/>
              <a:t>pos</a:t>
            </a:r>
            <a:r>
              <a:rPr lang="en-US" strike="sngStrike" dirty="0"/>
              <a:t>)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callback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 callbacks))</a:t>
            </a:r>
          </a:p>
          <a:p>
            <a:r>
              <a:rPr lang="en-US" dirty="0"/>
              <a:t>        this))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861122"/>
            <a:ext cx="3124200" cy="1905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wall keeps a list of callback functions instead of a list of Balls.  When the wall moves, it calls each registered function instead of sending a message to each registered ball.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4343400"/>
            <a:ext cx="2362200" cy="137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w = wall1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wall-</a:t>
            </a:r>
            <a:r>
              <a:rPr lang="en-US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      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810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150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15200" y="8382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971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grpSp>
        <p:nvGrpSpPr>
          <p:cNvPr id="2" name="Group 14"/>
          <p:cNvGrpSpPr/>
          <p:nvPr/>
        </p:nvGrpSpPr>
        <p:grpSpPr>
          <a:xfrm>
            <a:off x="2133600" y="3429000"/>
            <a:ext cx="3200400" cy="381000"/>
            <a:chOff x="2247900" y="3200400"/>
            <a:chExt cx="3097323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2247900" y="3206234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nsolas" pitchFamily="49" charset="0"/>
                  <a:cs typeface="Consolas" pitchFamily="49" charset="0"/>
                </a:rPr>
                <a:t>(lambda (n) (set!   n))</a:t>
              </a:r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85442" y="3200400"/>
              <a:ext cx="2895600" cy="381000"/>
            </a:xfrm>
            <a:prstGeom prst="round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10400" y="4572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00" y="1447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0" y="106680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(register f1)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102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ball1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91400" y="28956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43800" y="2514600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after-drag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39000" y="2895600"/>
            <a:ext cx="152400" cy="22098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18078" y="3048000"/>
            <a:ext cx="1539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wall-</a:t>
            </a:r>
            <a:r>
              <a:rPr lang="en-US" dirty="0" err="1" smtClean="0"/>
              <a:t>pos</a:t>
            </a:r>
            <a:r>
              <a:rPr lang="en-US" dirty="0" smtClean="0"/>
              <a:t> = 250</a:t>
            </a:r>
          </a:p>
          <a:p>
            <a:endParaRPr lang="en-US" dirty="0" smtClean="0"/>
          </a:p>
          <a:p>
            <a:r>
              <a:rPr lang="en-US" dirty="0" smtClean="0"/>
              <a:t>(publish 250)</a:t>
            </a:r>
          </a:p>
          <a:p>
            <a:endParaRPr lang="en-US" dirty="0" smtClean="0"/>
          </a:p>
          <a:p>
            <a:r>
              <a:rPr lang="en-US" dirty="0" smtClean="0"/>
              <a:t>(f1 </a:t>
            </a:r>
            <a:r>
              <a:rPr lang="en-US" dirty="0" smtClean="0">
                <a:solidFill>
                  <a:srgbClr val="FF0000"/>
                </a:solidFill>
              </a:rPr>
              <a:t>250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38800" y="990600"/>
            <a:ext cx="152400" cy="11430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1447800"/>
            <a:ext cx="152400" cy="7620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67600" y="1447800"/>
            <a:ext cx="121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callbacks =</a:t>
            </a:r>
          </a:p>
          <a:p>
            <a:r>
              <a:rPr lang="en-US" dirty="0" smtClean="0"/>
              <a:t> (list f1)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96200" y="4495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" y="762000"/>
            <a:ext cx="451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Publishing through a delegate</a:t>
            </a:r>
            <a:endParaRPr lang="en-US" sz="2800" dirty="0"/>
          </a:p>
        </p:txBody>
      </p:sp>
      <p:cxnSp>
        <p:nvCxnSpPr>
          <p:cNvPr id="4" name="Straight Arrow Connector 3"/>
          <p:cNvCxnSpPr>
            <a:stCxn id="9" idx="3"/>
          </p:cNvCxnSpPr>
          <p:nvPr/>
        </p:nvCxnSpPr>
        <p:spPr>
          <a:xfrm>
            <a:off x="1401919" y="3994666"/>
            <a:ext cx="388781" cy="348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7" idx="1"/>
          </p:cNvCxnSpPr>
          <p:nvPr/>
        </p:nvCxnSpPr>
        <p:spPr>
          <a:xfrm>
            <a:off x="1286618" y="3156466"/>
            <a:ext cx="846982" cy="4630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3314699" y="3619500"/>
            <a:ext cx="1219201" cy="1485900"/>
          </a:xfrm>
          <a:custGeom>
            <a:avLst/>
            <a:gdLst>
              <a:gd name="connsiteX0" fmla="*/ 889000 w 889000"/>
              <a:gd name="connsiteY0" fmla="*/ 0 h 1435100"/>
              <a:gd name="connsiteX1" fmla="*/ 889000 w 889000"/>
              <a:gd name="connsiteY1" fmla="*/ 546100 h 1435100"/>
              <a:gd name="connsiteX2" fmla="*/ 0 w 889000"/>
              <a:gd name="connsiteY2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1435100">
                <a:moveTo>
                  <a:pt x="889000" y="0"/>
                </a:moveTo>
                <a:lnTo>
                  <a:pt x="889000" y="546100"/>
                </a:lnTo>
                <a:lnTo>
                  <a:pt x="0" y="143510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C -0.03333 0.08773 -0.06632 0.17546 -0.10711 0.12893 C -0.14809 0.08217 -0.18107 -0.23496 -0.246 -0.28102 C -0.31076 -0.32732 -0.49722 -0.20857 -0.49652 -0.14815 C -0.49652 -0.0875 -0.34652 -0.22292 -0.34583 -0.17662 C -0.34514 -0.13056 -0.36545 -0.0176 -0.38663 0.02338 C -0.40798 0.06458 -0.50191 0.06713 -0.53211 0.0743 " pathEditMode="relative" rAng="0" ptsTypes="AAAAAAA">
                                      <p:cBhvr>
                                        <p:cTn id="70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16" grpId="0"/>
      <p:bldP spid="22" grpId="0"/>
      <p:bldP spid="23" grpId="0"/>
      <p:bldP spid="26" grpId="0"/>
      <p:bldP spid="27" grpId="0" animBg="1"/>
      <p:bldP spid="31" grpId="0" animBg="1"/>
      <p:bldP spid="32" grpId="0" animBg="1"/>
      <p:bldP spid="35" grpId="0"/>
      <p:bldP spid="36" grpId="0"/>
      <p:bldP spid="36" grpId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Whose </a:t>
            </a:r>
            <a:r>
              <a:rPr lang="en-US" b="1" dirty="0" smtClean="0"/>
              <a:t>wall-</a:t>
            </a:r>
            <a:r>
              <a:rPr lang="en-US" b="1" dirty="0" err="1" smtClean="0"/>
              <a:t>pos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</a:t>
            </a:r>
            <a:r>
              <a:rPr lang="en-US" dirty="0"/>
              <a:t>we </a:t>
            </a:r>
            <a:r>
              <a:rPr lang="en-US" dirty="0" smtClean="0"/>
              <a:t>write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(lambda (n) (set! </a:t>
            </a:r>
            <a:r>
              <a:rPr lang="en-US" b="1" dirty="0" smtClean="0"/>
              <a:t>wall-</a:t>
            </a:r>
            <a:r>
              <a:rPr lang="en-US" b="1" dirty="0" err="1" smtClean="0"/>
              <a:t>pos</a:t>
            </a:r>
            <a:r>
              <a:rPr lang="en-US" b="1" dirty="0" smtClean="0"/>
              <a:t> n</a:t>
            </a:r>
            <a:r>
              <a:rPr lang="en-US" b="1" dirty="0"/>
              <a:t>))</a:t>
            </a:r>
          </a:p>
          <a:p>
            <a:pPr marL="400050" lvl="1" indent="0">
              <a:buNone/>
            </a:pPr>
            <a:r>
              <a:rPr lang="en-US" sz="3200" dirty="0" smtClean="0"/>
              <a:t>we </a:t>
            </a:r>
            <a:r>
              <a:rPr lang="en-US" sz="3200" dirty="0"/>
              <a:t>are referring to the </a:t>
            </a:r>
            <a:r>
              <a:rPr lang="en-US" sz="3200" b="1" dirty="0" smtClean="0"/>
              <a:t>wall-</a:t>
            </a:r>
            <a:r>
              <a:rPr lang="en-US" sz="3200" b="1" dirty="0" err="1" smtClean="0"/>
              <a:t>pos</a:t>
            </a:r>
            <a:r>
              <a:rPr lang="en-US" sz="3200" b="1" dirty="0" smtClean="0"/>
              <a:t> </a:t>
            </a:r>
            <a:r>
              <a:rPr lang="en-US" sz="3200" dirty="0" smtClean="0"/>
              <a:t>field </a:t>
            </a:r>
            <a:r>
              <a:rPr lang="en-US" sz="3200" dirty="0"/>
              <a:t>in this object</a:t>
            </a:r>
            <a:r>
              <a:rPr lang="en-US" sz="3200" dirty="0" smtClean="0"/>
              <a:t>.</a:t>
            </a:r>
          </a:p>
          <a:p>
            <a:pPr marL="457200" indent="-457200"/>
            <a:r>
              <a:rPr lang="en-US" sz="3600" dirty="0" smtClean="0"/>
              <a:t>The next slide shows a similar </a:t>
            </a:r>
            <a:r>
              <a:rPr lang="en-US" sz="3600" dirty="0"/>
              <a:t>diagram </a:t>
            </a:r>
            <a:r>
              <a:rPr lang="en-US" sz="3600" dirty="0" smtClean="0"/>
              <a:t>illustrating what </a:t>
            </a:r>
            <a:r>
              <a:rPr lang="en-US" sz="3600" dirty="0"/>
              <a:t>happens when there are two balls in the world.  </a:t>
            </a:r>
            <a:endParaRPr lang="en-US" sz="3600" dirty="0" smtClean="0"/>
          </a:p>
          <a:p>
            <a:pPr marL="457200" indent="-457200"/>
            <a:r>
              <a:rPr lang="en-US" sz="3600" dirty="0" smtClean="0"/>
              <a:t>Each </a:t>
            </a:r>
            <a:r>
              <a:rPr lang="en-US" sz="3600" dirty="0"/>
              <a:t>ball has its own delegate, which refers to its own </a:t>
            </a:r>
            <a:r>
              <a:rPr lang="en-US" sz="3600" b="1" dirty="0" smtClean="0"/>
              <a:t>wall-</a:t>
            </a:r>
            <a:r>
              <a:rPr lang="en-US" sz="3600" b="1" dirty="0" err="1" smtClean="0"/>
              <a:t>pos</a:t>
            </a:r>
            <a:r>
              <a:rPr lang="en-US" sz="3600" b="1" dirty="0" smtClean="0"/>
              <a:t> </a:t>
            </a:r>
            <a:r>
              <a:rPr lang="en-US" sz="3600" dirty="0" smtClean="0"/>
              <a:t>field</a:t>
            </a:r>
            <a:r>
              <a:rPr lang="en-US" sz="3600" dirty="0"/>
              <a:t>.</a:t>
            </a:r>
          </a:p>
          <a:p>
            <a:pPr marL="400050" lvl="1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315200" y="8382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9"/>
          <p:cNvGrpSpPr/>
          <p:nvPr/>
        </p:nvGrpSpPr>
        <p:grpSpPr>
          <a:xfrm>
            <a:off x="76200" y="3810000"/>
            <a:ext cx="4468923" cy="2743200"/>
            <a:chOff x="762000" y="2971800"/>
            <a:chExt cx="4468923" cy="2743200"/>
          </a:xfrm>
        </p:grpSpPr>
        <p:sp>
          <p:nvSpPr>
            <p:cNvPr id="9" name="TextBox 8"/>
            <p:cNvSpPr txBox="1"/>
            <p:nvPr/>
          </p:nvSpPr>
          <p:spPr>
            <a:xfrm>
              <a:off x="762000" y="38100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ball2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400" y="297180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f2</a:t>
              </a:r>
              <a:endParaRPr lang="en-US" dirty="0"/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133600" y="3429000"/>
              <a:ext cx="3097323" cy="381000"/>
              <a:chOff x="2247900" y="3200400"/>
              <a:chExt cx="3097323" cy="3810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247900" y="3206234"/>
                <a:ext cx="3097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nsolas" pitchFamily="49" charset="0"/>
                    <a:cs typeface="Consolas" pitchFamily="49" charset="0"/>
                  </a:rPr>
                  <a:t>(lambda (n) (set!   n))</a:t>
                </a:r>
                <a:endParaRPr lang="en-US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285442" y="3200400"/>
                <a:ext cx="3010458" cy="381000"/>
              </a:xfrm>
              <a:prstGeom prst="roundRect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1371600" y="4343400"/>
              <a:ext cx="2362200" cy="13716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w = wall1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wall-</a:t>
              </a:r>
              <a:r>
                <a:rPr lang="en-US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pos</a:t>
              </a:r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endPara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10400" y="4572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wall1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29200" y="1447800"/>
            <a:ext cx="220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200" y="106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(register f1)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43800" y="3505200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after-drag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91400" y="38862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239000" y="3886200"/>
            <a:ext cx="152400" cy="22098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18078" y="4038600"/>
            <a:ext cx="15398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wall-</a:t>
            </a:r>
            <a:r>
              <a:rPr lang="en-US" dirty="0" err="1" smtClean="0"/>
              <a:t>pos</a:t>
            </a:r>
            <a:r>
              <a:rPr lang="en-US" dirty="0" smtClean="0"/>
              <a:t> = 250</a:t>
            </a:r>
          </a:p>
          <a:p>
            <a:endParaRPr lang="en-US" dirty="0" smtClean="0"/>
          </a:p>
          <a:p>
            <a:r>
              <a:rPr lang="en-US" dirty="0" smtClean="0"/>
              <a:t>(publish 250)</a:t>
            </a:r>
          </a:p>
          <a:p>
            <a:endParaRPr lang="en-US" dirty="0" smtClean="0"/>
          </a:p>
          <a:p>
            <a:r>
              <a:rPr lang="en-US" dirty="0" smtClean="0"/>
              <a:t>(f2 </a:t>
            </a:r>
            <a:r>
              <a:rPr lang="en-US" dirty="0" smtClean="0">
                <a:solidFill>
                  <a:srgbClr val="FF0000"/>
                </a:solidFill>
              </a:rPr>
              <a:t>250</a:t>
            </a:r>
            <a:r>
              <a:rPr lang="en-US" dirty="0" smtClean="0"/>
              <a:t>)</a:t>
            </a:r>
          </a:p>
          <a:p>
            <a:r>
              <a:rPr lang="en-US" dirty="0" smtClean="0"/>
              <a:t>(f1 </a:t>
            </a:r>
            <a:r>
              <a:rPr lang="en-US" dirty="0" smtClean="0">
                <a:solidFill>
                  <a:srgbClr val="92D050"/>
                </a:solidFill>
              </a:rPr>
              <a:t>250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9530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990600"/>
            <a:ext cx="152400" cy="609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1447800"/>
            <a:ext cx="1524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67600" y="2438400"/>
            <a:ext cx="140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subscribers =</a:t>
            </a:r>
          </a:p>
          <a:p>
            <a:r>
              <a:rPr lang="en-US" dirty="0" smtClean="0"/>
              <a:t> (list f2 </a:t>
            </a:r>
            <a:r>
              <a:rPr lang="en-US" dirty="0"/>
              <a:t>f</a:t>
            </a:r>
            <a:r>
              <a:rPr lang="en-US" dirty="0" smtClean="0"/>
              <a:t>1)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5626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486400" y="1752600"/>
            <a:ext cx="152400" cy="609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39000" y="2209800"/>
            <a:ext cx="1524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0" y="182880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(register f2)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38800" y="2209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05800" y="5410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250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05800" y="5105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38600" y="6324600"/>
            <a:ext cx="420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Many balls, many delegates</a:t>
            </a:r>
            <a:endParaRPr lang="en-US" sz="2800" dirty="0"/>
          </a:p>
        </p:txBody>
      </p:sp>
      <p:cxnSp>
        <p:nvCxnSpPr>
          <p:cNvPr id="54" name="Straight Arrow Connector 53"/>
          <p:cNvCxnSpPr>
            <a:endCxn id="7" idx="1"/>
          </p:cNvCxnSpPr>
          <p:nvPr/>
        </p:nvCxnSpPr>
        <p:spPr>
          <a:xfrm>
            <a:off x="524618" y="3994666"/>
            <a:ext cx="923182" cy="463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3"/>
          </p:cNvCxnSpPr>
          <p:nvPr/>
        </p:nvCxnSpPr>
        <p:spPr>
          <a:xfrm>
            <a:off x="716119" y="4832866"/>
            <a:ext cx="271433" cy="34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3048000" y="4443412"/>
            <a:ext cx="804014" cy="1630947"/>
          </a:xfrm>
          <a:custGeom>
            <a:avLst/>
            <a:gdLst>
              <a:gd name="connsiteX0" fmla="*/ 371475 w 371475"/>
              <a:gd name="connsiteY0" fmla="*/ 0 h 1314450"/>
              <a:gd name="connsiteX1" fmla="*/ 371475 w 371475"/>
              <a:gd name="connsiteY1" fmla="*/ 942975 h 1314450"/>
              <a:gd name="connsiteX2" fmla="*/ 0 w 371475"/>
              <a:gd name="connsiteY2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14450">
                <a:moveTo>
                  <a:pt x="371475" y="0"/>
                </a:moveTo>
                <a:lnTo>
                  <a:pt x="371475" y="942975"/>
                </a:lnTo>
                <a:lnTo>
                  <a:pt x="0" y="131445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34261" y="1327666"/>
            <a:ext cx="2362200" cy="1720334"/>
            <a:chOff x="634261" y="1327666"/>
            <a:chExt cx="2362200" cy="1720334"/>
          </a:xfrm>
        </p:grpSpPr>
        <p:cxnSp>
          <p:nvCxnSpPr>
            <p:cNvPr id="33" name="Straight Arrow Connector 32"/>
            <p:cNvCxnSpPr>
              <a:stCxn id="38" idx="3"/>
            </p:cNvCxnSpPr>
            <p:nvPr/>
          </p:nvCxnSpPr>
          <p:spPr>
            <a:xfrm>
              <a:off x="664580" y="1327666"/>
              <a:ext cx="322972" cy="34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34261" y="1676400"/>
              <a:ext cx="2362200" cy="13716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w = wall1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wall-</a:t>
              </a:r>
              <a:r>
                <a:rPr lang="en-US" b="1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pos</a:t>
              </a:r>
              <a:r>
                <a:rPr lang="en-US" b="1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  <a:endPara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4661" y="1143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ball1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52400" y="304800"/>
            <a:ext cx="4419600" cy="2162175"/>
            <a:chOff x="152400" y="304800"/>
            <a:chExt cx="4419600" cy="216217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30480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f1</a:t>
              </a:r>
              <a:endParaRPr lang="en-US" dirty="0"/>
            </a:p>
          </p:txBody>
        </p:sp>
        <p:grpSp>
          <p:nvGrpSpPr>
            <p:cNvPr id="8" name="Group 14"/>
            <p:cNvGrpSpPr/>
            <p:nvPr/>
          </p:nvGrpSpPr>
          <p:grpSpPr>
            <a:xfrm>
              <a:off x="1371600" y="762000"/>
              <a:ext cx="3200400" cy="381000"/>
              <a:chOff x="2247900" y="3200400"/>
              <a:chExt cx="3200400" cy="38100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247900" y="3206234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onsolas" pitchFamily="49" charset="0"/>
                    <a:cs typeface="Consolas" pitchFamily="49" charset="0"/>
                  </a:rPr>
                  <a:t>(lambda (n) (set!   n))</a:t>
                </a:r>
                <a:endParaRPr lang="en-US" b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5" name="Rounded Rectangle 13"/>
              <p:cNvSpPr/>
              <p:nvPr/>
            </p:nvSpPr>
            <p:spPr>
              <a:xfrm>
                <a:off x="2285442" y="3200400"/>
                <a:ext cx="3010458" cy="381000"/>
              </a:xfrm>
              <a:prstGeom prst="roundRect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41" idx="3"/>
              <a:endCxn id="45" idx="1"/>
            </p:cNvCxnSpPr>
            <p:nvPr/>
          </p:nvCxnSpPr>
          <p:spPr>
            <a:xfrm>
              <a:off x="524618" y="489466"/>
              <a:ext cx="884524" cy="4630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3005987" y="990600"/>
              <a:ext cx="727814" cy="1476375"/>
            </a:xfrm>
            <a:custGeom>
              <a:avLst/>
              <a:gdLst>
                <a:gd name="connsiteX0" fmla="*/ 371475 w 371475"/>
                <a:gd name="connsiteY0" fmla="*/ 0 h 1314450"/>
                <a:gd name="connsiteX1" fmla="*/ 371475 w 371475"/>
                <a:gd name="connsiteY1" fmla="*/ 942975 h 1314450"/>
                <a:gd name="connsiteX2" fmla="*/ 0 w 371475"/>
                <a:gd name="connsiteY2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314450">
                  <a:moveTo>
                    <a:pt x="371475" y="0"/>
                  </a:moveTo>
                  <a:lnTo>
                    <a:pt x="371475" y="942975"/>
                  </a:lnTo>
                  <a:lnTo>
                    <a:pt x="0" y="13144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059971" y="23504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78647" y="4410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110785" y="58316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250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36097" y="3908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250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6" grpId="0"/>
      <p:bldP spid="27" grpId="0" animBg="1"/>
      <p:bldP spid="23" grpId="0"/>
      <p:bldP spid="31" grpId="0" animBg="1"/>
      <p:bldP spid="32" grpId="0" animBg="1"/>
      <p:bldP spid="47" grpId="0"/>
      <p:bldP spid="48" grpId="0" animBg="1"/>
      <p:bldP spid="64" grpId="0"/>
      <p:bldP spid="64" grpId="1"/>
      <p:bldP spid="66" grpId="0"/>
      <p:bldP spid="66" grpId="1"/>
      <p:bldP spid="51" grpId="0" animBg="1"/>
      <p:bldP spid="38" grpId="0"/>
      <p:bldP spid="69" grpId="0"/>
      <p:bldP spid="70" grpId="0"/>
      <p:bldP spid="70" grpId="1"/>
      <p:bldP spid="71" grpId="0"/>
      <p:bldP spid="72" grpId="0"/>
      <p:bldP spid="7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pub-sub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each ball knows about the wall, the ball could send the wall other kinds of messages.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12eafeb2a760b0a8dbaced29b06ddf75541964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1664</Words>
  <Application>Microsoft Office PowerPoint</Application>
  <PresentationFormat>On-screen Show (4:3)</PresentationFormat>
  <Paragraphs>284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Helvetica Neue</vt:lpstr>
      <vt:lpstr>1_Office Theme</vt:lpstr>
      <vt:lpstr>Callbacks and Interacting Objects</vt:lpstr>
      <vt:lpstr>The agreement between publisher and subscriber</vt:lpstr>
      <vt:lpstr>Doing pub-sub without relying on a common method name </vt:lpstr>
      <vt:lpstr>No more update-wall-pos method</vt:lpstr>
      <vt:lpstr>The Wall keeps a list of callback functions</vt:lpstr>
      <vt:lpstr>PowerPoint Presentation</vt:lpstr>
      <vt:lpstr>Whose wall-pos?</vt:lpstr>
      <vt:lpstr>PowerPoint Presentation</vt:lpstr>
      <vt:lpstr>Extending pub-sub</vt:lpstr>
      <vt:lpstr>Example: 10-8-communicating objects</vt:lpstr>
      <vt:lpstr>Protocol for this communication</vt:lpstr>
      <vt:lpstr>move-to</vt:lpstr>
      <vt:lpstr>... and in Ball%</vt:lpstr>
      <vt:lpstr>Many other protocols could accomplish the same thing</vt:lpstr>
      <vt:lpstr>Yet another protocol (part 1)</vt:lpstr>
      <vt:lpstr>Yet another protocol (part 2)</vt:lpstr>
      <vt:lpstr>Wall choreography</vt:lpstr>
      <vt:lpstr>Extending pub-sub</vt:lpstr>
      <vt:lpstr>Design #1: Separate subscription lists</vt:lpstr>
      <vt:lpstr>Design #2: Single subscription list</vt:lpstr>
      <vt:lpstr>Variations on Design #2</vt:lpstr>
      <vt:lpstr>Summary: Reasons to use publish-subscribe</vt:lpstr>
      <vt:lpstr>Module Summary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Interaction 2: Publish-Subscribe</dc:title>
  <dc:creator>wand</dc:creator>
  <cp:lastModifiedBy>Mitchell Wand</cp:lastModifiedBy>
  <cp:revision>30</cp:revision>
  <dcterms:created xsi:type="dcterms:W3CDTF">2013-11-14T21:36:17Z</dcterms:created>
  <dcterms:modified xsi:type="dcterms:W3CDTF">2015-11-16T13:42:42Z</dcterms:modified>
</cp:coreProperties>
</file>