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85" d="100"/>
          <a:sy n="85" d="100"/>
        </p:scale>
        <p:origin x="1570" y="53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Classes, Objects,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foo) </a:t>
            </a:r>
            <a:r>
              <a:rPr lang="en-US" sz="2000" dirty="0" smtClean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foo) </a:t>
            </a:r>
            <a:r>
              <a:rPr lang="en-US" sz="2000" dirty="0" smtClean="0">
                <a:solidFill>
                  <a:schemeClr val="tx1"/>
                </a:solidFill>
              </a:rPr>
              <a:t>returns 50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</a:t>
            </a:r>
            <a:r>
              <a:rPr lang="en-US" sz="2000" b="1" smtClean="0">
                <a:solidFill>
                  <a:schemeClr val="tx1"/>
                </a:solidFill>
              </a:rPr>
              <a:t>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(5)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422571" y="3461267"/>
            <a:ext cx="2536372" cy="2558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Here's another object,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then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(6)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40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important  thing about an object is what methods it responds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I wrote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  could call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on </a:t>
            </a:r>
            <a:r>
              <a:rPr lang="en-US" b="1" dirty="0" smtClean="0">
                <a:cs typeface="Consolas" panose="020B0609020204030204" pitchFamily="49" charset="0"/>
              </a:rPr>
              <a:t>obj1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cs typeface="Consolas" panose="020B0609020204030204" pitchFamily="49" charset="0"/>
              </a:rPr>
              <a:t>obj2</a:t>
            </a:r>
            <a:r>
              <a:rPr lang="en-US" dirty="0" smtClean="0">
                <a:cs typeface="Consolas" panose="020B0609020204030204" pitchFamily="49" charset="0"/>
              </a:rPr>
              <a:t>, or </a:t>
            </a:r>
            <a:r>
              <a:rPr lang="en-US" b="1" dirty="0" smtClean="0">
                <a:cs typeface="Consolas" panose="020B0609020204030204" pitchFamily="49" charset="0"/>
              </a:rPr>
              <a:t>obj3</a:t>
            </a:r>
            <a:r>
              <a:rPr lang="en-US" dirty="0" smtClean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The </a:t>
            </a:r>
            <a:r>
              <a:rPr lang="en-US" dirty="0">
                <a:cs typeface="Consolas" panose="020B0609020204030204" pitchFamily="49" charset="0"/>
              </a:rPr>
              <a:t>set of messages to which an object responds (along </a:t>
            </a:r>
            <a:r>
              <a:rPr lang="en-US" dirty="0" smtClean="0">
                <a:cs typeface="Consolas" panose="020B0609020204030204" pitchFamily="49" charset="0"/>
              </a:rPr>
              <a:t>with </a:t>
            </a:r>
            <a:r>
              <a:rPr lang="en-US" dirty="0">
                <a:cs typeface="Consolas" panose="020B0609020204030204" pitchFamily="49" charset="0"/>
              </a:rPr>
              <a:t>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 smtClean="0">
                <a:cs typeface="Consolas" panose="020B0609020204030204" pitchFamily="49" charset="0"/>
              </a:rPr>
              <a:t>interfaces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interfaces play the role of data types in the OOP setting.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Racket Class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full Racket (yay!)</a:t>
            </a:r>
          </a:p>
          <a:p>
            <a:r>
              <a:rPr lang="en-US" dirty="0" smtClean="0"/>
              <a:t>Write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lang</a:t>
            </a:r>
            <a:r>
              <a:rPr lang="en-US" dirty="0" smtClean="0"/>
              <a:t> racket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at the beginning of each file</a:t>
            </a:r>
          </a:p>
          <a:p>
            <a:r>
              <a:rPr lang="en-US" dirty="0" smtClean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(by convention)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that</a:t>
            </a:r>
            <a:r>
              <a:rPr lang="en-US" b="1" dirty="0" smtClean="0">
                <a:solidFill>
                  <a:schemeClr val="tx1"/>
                </a:solidFill>
              </a:rPr>
              <a:t> () </a:t>
            </a:r>
            <a:r>
              <a:rPr lang="en-US" dirty="0" smtClean="0">
                <a:solidFill>
                  <a:schemeClr val="tx1"/>
                </a:solidFill>
              </a:rPr>
              <a:t>for now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3" y="6111564"/>
            <a:ext cx="5906529" cy="4426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is a function of no arguments (legal in #</a:t>
            </a:r>
            <a:r>
              <a:rPr lang="en-US" dirty="0" err="1" smtClean="0">
                <a:solidFill>
                  <a:schemeClr val="tx1"/>
                </a:solidFill>
              </a:rPr>
              <a:t>lang</a:t>
            </a:r>
            <a:r>
              <a:rPr lang="en-US" dirty="0" smtClean="0">
                <a:solidFill>
                  <a:schemeClr val="tx1"/>
                </a:solidFill>
              </a:rPr>
              <a:t> racket)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 smtClean="0">
                <a:solidFill>
                  <a:schemeClr val="tx1"/>
                </a:solidFill>
              </a:rPr>
              <a:t>Interface1&lt;%&gt;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we leave off one of the methods, we’ll  get an error message.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 as  you do the fields  of a </a:t>
            </a:r>
            <a:r>
              <a:rPr lang="en-US" b="1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bject%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(super-new) </a:t>
            </a:r>
            <a:r>
              <a:rPr lang="en-US" dirty="0" smtClean="0">
                <a:solidFill>
                  <a:schemeClr val="tx1"/>
                </a:solidFill>
              </a:rPr>
              <a:t>are required magic.  We’ll learn about them in a later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module, we will see how classes, objects, and interfaces fit into our account of information analysis and data design</a:t>
            </a:r>
          </a:p>
          <a:p>
            <a:r>
              <a:rPr lang="en-US" dirty="0" smtClean="0"/>
              <a:t>We'll see how the functional and the object-oriented models are related</a:t>
            </a:r>
          </a:p>
          <a:p>
            <a:r>
              <a:rPr lang="en-US" dirty="0" smtClean="0"/>
              <a:t>We'll learn how to apply the design recipe in an object-oriented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define/public</a:t>
            </a:r>
            <a:r>
              <a:rPr lang="en-US" dirty="0" smtClean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the definition of Class2% .  Observe that it has different field names, but the same method names.  The method definitions refer to the new field names.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class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add a new field, initialized to </a:t>
            </a:r>
            <a:r>
              <a:rPr lang="en-US" dirty="0" smtClean="0">
                <a:solidFill>
                  <a:srgbClr val="FF0000"/>
                </a:solidFill>
              </a:rPr>
              <a:t>(– 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(field </a:t>
            </a:r>
            <a:r>
              <a:rPr lang="en-US" dirty="0">
                <a:solidFill>
                  <a:srgbClr val="FF0000"/>
                </a:solidFill>
              </a:rPr>
              <a:t>[a1 (- a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 of Class2% and Class2a% are built the same way and give the same answer for every method call. Any procedure that works with one will work the same way with the other.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another reason we write contracts in terms of interfaces, not classes.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</a:t>
            </a:r>
            <a:r>
              <a:rPr lang="en-US" dirty="0" smtClean="0"/>
              <a:t>[y 35][x 15][</a:t>
            </a:r>
            <a:r>
              <a:rPr lang="en-US" dirty="0"/>
              <a:t>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the syntax for creating objects.  The fields can be listed in any order.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lesson we’ve learned:</a:t>
            </a:r>
          </a:p>
          <a:p>
            <a:pPr lvl="1"/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pPr lvl="1"/>
            <a:r>
              <a:rPr lang="en-US" dirty="0" smtClean="0"/>
              <a:t>Every object knows its class.</a:t>
            </a:r>
          </a:p>
          <a:p>
            <a:pPr lvl="1"/>
            <a:r>
              <a:rPr lang="en-US" dirty="0" smtClean="0"/>
              <a:t>Invoke a method of an object by sending it a message.</a:t>
            </a:r>
          </a:p>
          <a:p>
            <a:pPr lvl="1"/>
            <a:r>
              <a:rPr lang="en-US" dirty="0" smtClean="0"/>
              <a:t>The interface of an object is the set of messages to which it responds.</a:t>
            </a:r>
          </a:p>
          <a:p>
            <a:pPr lvl="1"/>
            <a:r>
              <a:rPr lang="en-US" dirty="0" smtClean="0"/>
              <a:t>Interfaces are data types.</a:t>
            </a:r>
          </a:p>
          <a:p>
            <a:r>
              <a:rPr lang="en-US" dirty="0" smtClean="0"/>
              <a:t>We’ve seen how to define classes, objects, and interfaces in the Racket object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</a:t>
            </a:r>
            <a:r>
              <a:rPr lang="en-US" smtClean="0"/>
              <a:t>file 09-1-basics.rkt </a:t>
            </a:r>
            <a:r>
              <a:rPr lang="en-US" dirty="0" smtClean="0"/>
              <a:t>in the Examples folder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r>
                <a:rPr lang="en-US" dirty="0" smtClean="0"/>
                <a:t>(s)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about classes, objects, fields, and methods.</a:t>
            </a:r>
          </a:p>
          <a:p>
            <a:r>
              <a:rPr lang="en-US" dirty="0" smtClean="0"/>
              <a:t>Learn how these ideas are expressed in the Racket object system</a:t>
            </a:r>
          </a:p>
          <a:p>
            <a:r>
              <a:rPr lang="en-US" dirty="0" smtClean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r>
              <a:rPr lang="en-US" dirty="0" smtClean="0"/>
              <a:t>Every object knows its class.</a:t>
            </a:r>
          </a:p>
          <a:p>
            <a:r>
              <a:rPr lang="en-US" dirty="0" smtClean="0"/>
              <a:t>Invoke a method of an object by sending it a message.</a:t>
            </a:r>
          </a:p>
          <a:p>
            <a:r>
              <a:rPr lang="en-US" dirty="0" smtClean="0"/>
              <a:t>The interface of an object is the set of messages to which it responds.</a:t>
            </a:r>
          </a:p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 like a </a:t>
            </a:r>
            <a:r>
              <a:rPr lang="en-US" b="1" dirty="0" smtClean="0"/>
              <a:t>define-</a:t>
            </a:r>
            <a:r>
              <a:rPr lang="en-US" b="1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specifies the names of  the fields of its objects.</a:t>
            </a:r>
          </a:p>
          <a:p>
            <a:r>
              <a:rPr lang="en-US" dirty="0" smtClean="0"/>
              <a:t>It also contains some </a:t>
            </a:r>
            <a:r>
              <a:rPr lang="en-US" i="1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  Each method has a name and a definition.</a:t>
            </a:r>
          </a:p>
          <a:p>
            <a:r>
              <a:rPr lang="en-US" dirty="0" smtClean="0"/>
              <a:t>To create an object of class </a:t>
            </a:r>
            <a:r>
              <a:rPr lang="en-US" b="1" dirty="0" smtClean="0"/>
              <a:t>C</a:t>
            </a:r>
            <a:r>
              <a:rPr lang="en-US" dirty="0" smtClean="0"/>
              <a:t>, we say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6139" y="4968227"/>
            <a:ext cx="2532888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object is another way of representing compound data, like a struct.  </a:t>
            </a:r>
          </a:p>
          <a:p>
            <a:r>
              <a:rPr lang="en-US" sz="2400" dirty="0" smtClean="0"/>
              <a:t>Like a struct, it has </a:t>
            </a:r>
            <a:r>
              <a:rPr lang="en-US" sz="2400" i="1" dirty="0" smtClean="0">
                <a:solidFill>
                  <a:srgbClr val="FF0000"/>
                </a:solidFill>
              </a:rPr>
              <a:t>fields</a:t>
            </a:r>
            <a:r>
              <a:rPr lang="en-US" sz="2400" i="1" dirty="0" smtClean="0"/>
              <a:t>.</a:t>
            </a:r>
            <a:endParaRPr lang="en-US" sz="2400" dirty="0"/>
          </a:p>
          <a:p>
            <a:r>
              <a:rPr lang="en-US" sz="2400" dirty="0" smtClean="0"/>
              <a:t>It has one built-in field, called </a:t>
            </a:r>
            <a:r>
              <a:rPr lang="en-US" sz="2400" b="1" dirty="0" smtClean="0"/>
              <a:t>this</a:t>
            </a:r>
            <a:r>
              <a:rPr lang="en-US" sz="2400" dirty="0" smtClean="0"/>
              <a:t>, which always refers to this object</a:t>
            </a:r>
          </a:p>
          <a:p>
            <a:r>
              <a:rPr lang="en-US" sz="2400" dirty="0" smtClean="0"/>
              <a:t>Here are pictures of two simple objects: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 smtClean="0">
                <a:solidFill>
                  <a:schemeClr val="tx1"/>
                </a:solidFill>
              </a:rPr>
              <a:t>init</a:t>
            </a:r>
            <a:r>
              <a:rPr lang="en-US" sz="2000" b="1" dirty="0" smtClean="0">
                <a:solidFill>
                  <a:schemeClr val="tx1"/>
                </a:solidFill>
              </a:rPr>
              <a:t>-field</a:t>
            </a:r>
            <a:r>
              <a:rPr lang="en-US" sz="2000" dirty="0" smtClean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 smtClean="0">
                <a:solidFill>
                  <a:schemeClr val="tx1"/>
                </a:solidFill>
              </a:rPr>
              <a:t>foo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bar</a:t>
            </a:r>
            <a:r>
              <a:rPr lang="en-US" sz="2000" dirty="0" smtClean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 smtClean="0">
                <a:solidFill>
                  <a:schemeClr val="tx1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compute with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If </a:t>
            </a:r>
            <a:r>
              <a:rPr lang="en-US" b="1" dirty="0" smtClean="0"/>
              <a:t>obj1</a:t>
            </a:r>
            <a:r>
              <a:rPr lang="en-US" dirty="0" smtClean="0"/>
              <a:t> is  an object of class </a:t>
            </a:r>
            <a:r>
              <a:rPr lang="en-US" b="1" dirty="0" smtClean="0"/>
              <a:t>C</a:t>
            </a:r>
            <a:r>
              <a:rPr lang="en-US" dirty="0" smtClean="0"/>
              <a:t>, this invokes the area method in class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7178</TotalTime>
  <Words>2566</Words>
  <Application>Microsoft Office PowerPoint</Application>
  <PresentationFormat>On-screen Show (4:3)</PresentationFormat>
  <Paragraphs>420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187</cp:revision>
  <dcterms:created xsi:type="dcterms:W3CDTF">2006-08-16T00:00:00Z</dcterms:created>
  <dcterms:modified xsi:type="dcterms:W3CDTF">2015-11-04T19:30:39Z</dcterms:modified>
</cp:coreProperties>
</file>