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67" r:id="rId3"/>
    <p:sldId id="40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382" r:id="rId14"/>
    <p:sldId id="407" r:id="rId15"/>
    <p:sldId id="408" r:id="rId16"/>
    <p:sldId id="410" r:id="rId17"/>
    <p:sldId id="409" r:id="rId18"/>
    <p:sldId id="411" r:id="rId19"/>
    <p:sldId id="412" r:id="rId20"/>
    <p:sldId id="385" r:id="rId21"/>
    <p:sldId id="414" r:id="rId22"/>
    <p:sldId id="394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9" autoAdjust="0"/>
    <p:restoredTop sz="92010" autoAdjust="0"/>
  </p:normalViewPr>
  <p:slideViewPr>
    <p:cSldViewPr snapToGrid="0" snapToObjects="1">
      <p:cViewPr varScale="1">
        <p:scale>
          <a:sx n="83" d="100"/>
          <a:sy n="83" d="100"/>
        </p:scale>
        <p:origin x="1286" y="67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928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6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6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9.4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three of these implementations have the SAME observable behavior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combination of scenarios and observations can tell them apart!</a:t>
            </a:r>
          </a:p>
          <a:p>
            <a:r>
              <a:rPr lang="en-US" dirty="0" smtClean="0"/>
              <a:t>If these are the only methods and observations we have on these objects, then we don't care which implementation we use– they will behave the same in any program.</a:t>
            </a:r>
          </a:p>
          <a:p>
            <a:r>
              <a:rPr lang="en-US" dirty="0" smtClean="0"/>
              <a:t>We could even write something like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random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(define (new-robot)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</a:t>
            </a:r>
            <a:r>
              <a:rPr lang="en-US" dirty="0" err="1"/>
              <a:t>i</a:t>
            </a:r>
            <a:r>
              <a:rPr lang="en-US" dirty="0"/>
              <a:t> (random </a:t>
            </a:r>
            <a:r>
              <a:rPr lang="en-US" dirty="0" smtClean="0"/>
              <a:t>3)))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0) (new Robot1%)]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1) (new Robot2%)]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2) </a:t>
            </a:r>
            <a:r>
              <a:rPr lang="en-US" dirty="0"/>
              <a:t>(new Robot3</a:t>
            </a:r>
            <a:r>
              <a:rPr lang="en-US" dirty="0" smtClean="0"/>
              <a:t>%)]</a:t>
            </a:r>
          </a:p>
          <a:p>
            <a:r>
              <a:rPr lang="en-US" dirty="0"/>
              <a:t> </a:t>
            </a:r>
            <a:r>
              <a:rPr lang="en-US" dirty="0" smtClean="0"/>
              <a:t>     [(= </a:t>
            </a:r>
            <a:r>
              <a:rPr lang="en-US" dirty="0" err="1" smtClean="0"/>
              <a:t>i</a:t>
            </a:r>
            <a:r>
              <a:rPr lang="en-US" dirty="0" smtClean="0"/>
              <a:t> 3) (new Robot4%)))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31371" y="1527657"/>
            <a:ext cx="3282846" cy="899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Returns a random number between 0 and 3</a:t>
            </a:r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 flipH="1">
            <a:off x="5216893" y="2427067"/>
            <a:ext cx="1955901" cy="537514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56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and Interfaces (again)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;; </a:t>
            </a:r>
            <a:r>
              <a:rPr lang="en-US" sz="2400" dirty="0" smtClean="0"/>
              <a:t>move-right-by-distance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</a:t>
            </a:r>
            <a:r>
              <a:rPr lang="en-US" sz="2400" dirty="0" smtClean="0"/>
              <a:t>: </a:t>
            </a:r>
            <a:r>
              <a:rPr lang="en-US" sz="2400" dirty="0" smtClean="0"/>
              <a:t>Robot&lt;%&gt; Nat -&gt; Robot&lt;%&gt;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(define (</a:t>
            </a:r>
            <a:r>
              <a:rPr lang="en-US" sz="2400" dirty="0" smtClean="0"/>
              <a:t>move-right-by-distance </a:t>
            </a:r>
            <a:r>
              <a:rPr lang="en-US" sz="2400" dirty="0" smtClean="0"/>
              <a:t>r n)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 err="1" smtClean="0"/>
              <a:t>cond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[(zero? n) r]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[else (</a:t>
            </a:r>
            <a:r>
              <a:rPr lang="en-US" sz="2400" dirty="0" smtClean="0"/>
              <a:t>move-right-by-distance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 (send r move-right)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 (- n 1)]))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851" y="4930233"/>
            <a:ext cx="361665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This works with ANY class that implements Robot&lt;%&gt;.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6257" y="4918728"/>
            <a:ext cx="446054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Contracts should be in terms of interfaces, not classes.</a:t>
            </a:r>
          </a:p>
        </p:txBody>
      </p:sp>
    </p:spTree>
    <p:extLst>
      <p:ext uri="{BB962C8B-B14F-4D97-AF65-F5344CB8AC3E}">
        <p14:creationId xmlns:p14="http://schemas.microsoft.com/office/powerpoint/2010/main" val="40510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need to change the way we 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tests should work with any implementation of </a:t>
            </a:r>
            <a:r>
              <a:rPr lang="en-US" dirty="0" err="1" smtClean="0"/>
              <a:t>StupidRobot</a:t>
            </a:r>
            <a:r>
              <a:rPr lang="en-US" dirty="0" smtClean="0"/>
              <a:t>&lt;%&gt; .</a:t>
            </a:r>
          </a:p>
          <a:p>
            <a:r>
              <a:rPr lang="en-US" dirty="0" smtClean="0"/>
              <a:t>We construct a scenario,  in which we create some objects, send them some messages, and see what the observables are.</a:t>
            </a:r>
          </a:p>
          <a:p>
            <a:r>
              <a:rPr lang="en-US" dirty="0" smtClean="0"/>
              <a:t>The tests talk only through the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begin-for-test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r0 (new-robot))</a:t>
            </a:r>
          </a:p>
          <a:p>
            <a:r>
              <a:rPr lang="en-US" dirty="0"/>
              <a:t>     ;; move r0 right twice</a:t>
            </a:r>
          </a:p>
          <a:p>
            <a:r>
              <a:rPr lang="en-US" dirty="0"/>
              <a:t>     (define r1 (send (send r0 move-right) move-right)))</a:t>
            </a:r>
          </a:p>
          <a:p>
            <a:r>
              <a:rPr lang="en-US" dirty="0"/>
              <a:t>    ;; get-</a:t>
            </a:r>
            <a:r>
              <a:rPr lang="en-US" dirty="0" err="1"/>
              <a:t>pos</a:t>
            </a:r>
            <a:r>
              <a:rPr lang="en-US" dirty="0"/>
              <a:t> should then return 2</a:t>
            </a:r>
          </a:p>
          <a:p>
            <a:r>
              <a:rPr lang="en-US" dirty="0"/>
              <a:t>    (check-equal?</a:t>
            </a:r>
          </a:p>
          <a:p>
            <a:r>
              <a:rPr lang="en-US" dirty="0"/>
              <a:t>      (send r1 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2)))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r0 (new-robot))</a:t>
            </a:r>
          </a:p>
          <a:p>
            <a:r>
              <a:rPr lang="en-US" dirty="0"/>
              <a:t>     (define r1 (move-right-by-distance r0 3)))</a:t>
            </a:r>
          </a:p>
          <a:p>
            <a:r>
              <a:rPr lang="en-US" dirty="0"/>
              <a:t>    (check-equal?</a:t>
            </a:r>
          </a:p>
          <a:p>
            <a:r>
              <a:rPr lang="en-US" dirty="0"/>
              <a:t>      (send r1 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3)))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in the problem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our problem sets, we've required you to provide just enough observables so that our automated testing routines can see if you've solved the problem.</a:t>
            </a:r>
          </a:p>
          <a:p>
            <a:r>
              <a:rPr lang="en-US" dirty="0" smtClean="0"/>
              <a:t>In a test, we create a scenario and then check the observables of the final state.</a:t>
            </a:r>
          </a:p>
          <a:p>
            <a:r>
              <a:rPr lang="en-US" dirty="0"/>
              <a:t>The set of observables in the problem set is purposely minimal, in order to give you the maximum freedom in implementing the objects.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may need to add some observables for debugging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set of observer methods in the problem sets is purposely minimal, in order to give you the maximum freedom in implementing the objects.</a:t>
            </a:r>
          </a:p>
          <a:p>
            <a:r>
              <a:rPr lang="en-US" dirty="0" smtClean="0"/>
              <a:t>You may need to add some observation methods for your own testing</a:t>
            </a:r>
            <a:r>
              <a:rPr lang="en-US" dirty="0"/>
              <a:t> </a:t>
            </a:r>
            <a:r>
              <a:rPr lang="en-US" dirty="0" smtClean="0"/>
              <a:t>and debugging, so you can see what is going on inside your objects.</a:t>
            </a:r>
          </a:p>
          <a:p>
            <a:r>
              <a:rPr lang="en-US" dirty="0" smtClean="0"/>
              <a:t>That's ok, but give them names like </a:t>
            </a:r>
            <a:r>
              <a:rPr lang="en-US" b="1" dirty="0" err="1" smtClean="0"/>
              <a:t>for-test:whatever</a:t>
            </a:r>
            <a:r>
              <a:rPr lang="en-US" b="1" dirty="0" smtClean="0"/>
              <a:t> </a:t>
            </a:r>
            <a:r>
              <a:rPr lang="en-US" dirty="0" smtClean="0"/>
              <a:t>and do NOT use them for any other purpose.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</a:t>
            </a:r>
            <a:r>
              <a:rPr lang="en-US" dirty="0" smtClean="0"/>
              <a:t>scenario using a test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(define w1 (make-world 5))</a:t>
            </a:r>
          </a:p>
          <a:p>
            <a:r>
              <a:rPr lang="en-US" sz="2800" dirty="0"/>
              <a:t>(define w2 (send w1 on-key "n</a:t>
            </a:r>
            <a:r>
              <a:rPr lang="en-US" sz="2800" dirty="0" smtClean="0"/>
              <a:t>"))</a:t>
            </a:r>
          </a:p>
          <a:p>
            <a:r>
              <a:rPr lang="en-US" sz="2800" dirty="0" smtClean="0"/>
              <a:t>(define w3 (send w2 on-key "n"))</a:t>
            </a:r>
          </a:p>
          <a:p>
            <a:r>
              <a:rPr lang="en-US" sz="2800" dirty="0" smtClean="0"/>
              <a:t>...</a:t>
            </a:r>
          </a:p>
          <a:p>
            <a:r>
              <a:rPr lang="en-US" sz="2800" dirty="0" smtClean="0"/>
              <a:t>(check-equal?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(length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(send w3 </a:t>
            </a:r>
            <a:r>
              <a:rPr lang="en-US" sz="2800" smtClean="0"/>
              <a:t>for-test:rectangles</a:t>
            </a:r>
            <a:r>
              <a:rPr lang="en-US" sz="2800" dirty="0" smtClean="0"/>
              <a:t>))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2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"After 2 'n's, there should be two rectangles")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35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can’t use </a:t>
            </a:r>
            <a:r>
              <a:rPr lang="en-US" b="1" dirty="0" smtClean="0"/>
              <a:t>equal?</a:t>
            </a:r>
            <a:r>
              <a:rPr lang="en-US" dirty="0" smtClean="0"/>
              <a:t> 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Racket, </a:t>
            </a:r>
            <a:r>
              <a:rPr lang="en-US" b="1" dirty="0" smtClean="0"/>
              <a:t>equal? </a:t>
            </a:r>
            <a:r>
              <a:rPr lang="en-US" dirty="0" smtClean="0"/>
              <a:t>on objects measures  whether  its arguments are the </a:t>
            </a:r>
            <a:r>
              <a:rPr lang="en-US" i="1" dirty="0" smtClean="0"/>
              <a:t>same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In Racket, you can have two different objects with exactly the same values in the fields.</a:t>
            </a:r>
          </a:p>
          <a:p>
            <a:r>
              <a:rPr lang="en-US" dirty="0" smtClean="0"/>
              <a:t>We say that objects </a:t>
            </a:r>
            <a:r>
              <a:rPr lang="en-US" i="1" dirty="0" smtClean="0"/>
              <a:t>have identity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will make more sense next week.</a:t>
            </a:r>
          </a:p>
          <a:p>
            <a:r>
              <a:rPr lang="en-US" dirty="0" smtClean="0"/>
              <a:t>In the meantime,  here’s an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object identity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(let ((r1 (new-robot)))</a:t>
            </a:r>
          </a:p>
          <a:p>
            <a:r>
              <a:rPr lang="en-US" dirty="0"/>
              <a:t> </a:t>
            </a:r>
            <a:r>
              <a:rPr lang="en-US" dirty="0" smtClean="0"/>
              <a:t> (equal? r1 r1))        </a:t>
            </a:r>
            <a:r>
              <a:rPr lang="en-US" dirty="0" smtClean="0">
                <a:sym typeface="Wingdings" panose="05000000000000000000" pitchFamily="2" charset="2"/>
              </a:rPr>
              <a:t> true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(let ((r1 (new-robot</a:t>
            </a:r>
            <a:r>
              <a:rPr lang="en-US" dirty="0" smtClean="0"/>
              <a:t>)))</a:t>
            </a:r>
          </a:p>
          <a:p>
            <a:r>
              <a:rPr lang="en-US" dirty="0"/>
              <a:t> </a:t>
            </a:r>
            <a:r>
              <a:rPr lang="en-US" dirty="0" smtClean="0"/>
              <a:t> (let ((r2 r1))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(</a:t>
            </a:r>
            <a:r>
              <a:rPr lang="en-US" dirty="0"/>
              <a:t>equal? r1 </a:t>
            </a:r>
            <a:r>
              <a:rPr lang="en-US" dirty="0" smtClean="0"/>
              <a:t>r2)))   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true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(let ((r1 (new Robot1%))</a:t>
            </a:r>
          </a:p>
          <a:p>
            <a:r>
              <a:rPr lang="en-US" dirty="0"/>
              <a:t>      </a:t>
            </a:r>
            <a:r>
              <a:rPr lang="en-US" dirty="0" smtClean="0"/>
              <a:t>(</a:t>
            </a:r>
            <a:r>
              <a:rPr lang="en-US" dirty="0"/>
              <a:t>r2 (new Robot1</a:t>
            </a:r>
            <a:r>
              <a:rPr lang="en-US" dirty="0" smtClean="0"/>
              <a:t>%)))</a:t>
            </a:r>
          </a:p>
          <a:p>
            <a:r>
              <a:rPr lang="en-US" dirty="0"/>
              <a:t> </a:t>
            </a:r>
            <a:r>
              <a:rPr lang="en-US" dirty="0" smtClean="0"/>
              <a:t> (equal? r1 r2))        </a:t>
            </a:r>
            <a:r>
              <a:rPr lang="en-US" dirty="0" smtClean="0">
                <a:sym typeface="Wingdings" panose="05000000000000000000" pitchFamily="2" charset="2"/>
              </a:rPr>
              <a:t>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only test observable behavior</a:t>
            </a:r>
          </a:p>
          <a:p>
            <a:pPr lvl="1"/>
            <a:r>
              <a:rPr lang="en-US" dirty="0" smtClean="0"/>
              <a:t>observables are not fields</a:t>
            </a:r>
          </a:p>
          <a:p>
            <a:r>
              <a:rPr lang="en-US" dirty="0" smtClean="0"/>
              <a:t>We need to decide what properties are important, and test those.</a:t>
            </a:r>
          </a:p>
          <a:p>
            <a:pPr lvl="1"/>
            <a:r>
              <a:rPr lang="en-US" dirty="0" smtClean="0"/>
              <a:t>we can’t use </a:t>
            </a:r>
            <a:r>
              <a:rPr lang="en-US" b="1" dirty="0" smtClean="0"/>
              <a:t>equal?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Luckily, most of the time we can avoid this.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we’re not interested in whether we have the same object.  </a:t>
            </a:r>
          </a:p>
          <a:p>
            <a:r>
              <a:rPr lang="en-US" dirty="0" smtClean="0"/>
              <a:t>We just care that our new object has the right observable properties.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only test observable behavior</a:t>
            </a:r>
          </a:p>
          <a:p>
            <a:pPr lvl="1"/>
            <a:r>
              <a:rPr lang="en-US" dirty="0" smtClean="0"/>
              <a:t>observables are not fields</a:t>
            </a:r>
          </a:p>
          <a:p>
            <a:r>
              <a:rPr lang="en-US" dirty="0" smtClean="0"/>
              <a:t>We need to decide what properties are important, and test those.</a:t>
            </a:r>
          </a:p>
          <a:p>
            <a:pPr lvl="1"/>
            <a:r>
              <a:rPr lang="en-US" dirty="0" smtClean="0"/>
              <a:t>problem set will specify the interfaces  that our tests rely on.</a:t>
            </a:r>
          </a:p>
          <a:p>
            <a:pPr lvl="1"/>
            <a:r>
              <a:rPr lang="en-US" dirty="0" smtClean="0"/>
              <a:t>we can’t use </a:t>
            </a:r>
            <a:r>
              <a:rPr lang="en-US" b="1" dirty="0" smtClean="0"/>
              <a:t>equal?</a:t>
            </a:r>
          </a:p>
          <a:p>
            <a:pPr lvl="1"/>
            <a:r>
              <a:rPr lang="en-US" dirty="0" smtClean="0"/>
              <a:t>test by creating scenarios and checking whether your objects have the right properties afterwards.</a:t>
            </a:r>
          </a:p>
          <a:p>
            <a:pPr lvl="1"/>
            <a:r>
              <a:rPr lang="en-US" dirty="0" smtClean="0"/>
              <a:t>ok to add </a:t>
            </a:r>
            <a:r>
              <a:rPr lang="en-US" b="1" dirty="0" smtClean="0"/>
              <a:t>for-test: </a:t>
            </a:r>
            <a:r>
              <a:rPr lang="en-US" dirty="0" smtClean="0"/>
              <a:t>methods, but only for debugging.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example 09-6-testing.rkt in 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consider a really simple interface: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StupidRobot</a:t>
            </a:r>
            <a:r>
              <a:rPr lang="en-US" b="1" dirty="0" smtClean="0"/>
              <a:t>&lt;%&gt;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;; A </a:t>
            </a:r>
            <a:r>
              <a:rPr lang="en-US" dirty="0" err="1" smtClean="0"/>
              <a:t>StupidRobot</a:t>
            </a:r>
            <a:r>
              <a:rPr lang="en-US" dirty="0" smtClean="0"/>
              <a:t> represents a robot moving along a one-dimensional line, </a:t>
            </a:r>
          </a:p>
          <a:p>
            <a:r>
              <a:rPr lang="en-US" dirty="0" smtClean="0"/>
              <a:t>;; starting at position 0.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a new </a:t>
            </a:r>
            <a:r>
              <a:rPr lang="en-US" dirty="0" err="1"/>
              <a:t>StupidRobot</a:t>
            </a:r>
            <a:r>
              <a:rPr lang="en-US" dirty="0"/>
              <a:t>&lt;%&gt; is required to start at position 0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  ;; RETURNS: a Robot just like this one, except moved one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position to </a:t>
            </a:r>
            <a:r>
              <a:rPr lang="en-US" dirty="0"/>
              <a:t>the right</a:t>
            </a:r>
          </a:p>
          <a:p>
            <a:r>
              <a:rPr lang="en-US" dirty="0"/>
              <a:t>    move-right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current x-position of </a:t>
            </a:r>
            <a:r>
              <a:rPr lang="en-US" dirty="0" smtClean="0"/>
              <a:t>this </a:t>
            </a:r>
            <a:r>
              <a:rPr lang="en-US" dirty="0"/>
              <a:t>robot</a:t>
            </a:r>
          </a:p>
          <a:p>
            <a:r>
              <a:rPr lang="en-US" dirty="0"/>
              <a:t>    get-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9234" y="5389123"/>
            <a:ext cx="3307404" cy="7370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only observable is the position of the robot.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1935805" y="5193438"/>
            <a:ext cx="1663429" cy="5642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and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3545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0" dirty="0" smtClean="0">
                <a:latin typeface="+mn-lt"/>
              </a:rPr>
              <a:t>If we have a correct implementation of </a:t>
            </a:r>
            <a:r>
              <a:rPr lang="en-US" dirty="0" err="1" smtClean="0">
                <a:latin typeface="+mn-lt"/>
              </a:rPr>
              <a:t>StupidRobot</a:t>
            </a:r>
            <a:r>
              <a:rPr lang="en-US" dirty="0" smtClean="0">
                <a:latin typeface="+mn-lt"/>
              </a:rPr>
              <a:t>&lt;%&gt;</a:t>
            </a:r>
            <a:r>
              <a:rPr lang="en-US" b="0" dirty="0" smtClean="0">
                <a:latin typeface="+mn-lt"/>
              </a:rPr>
              <a:t>, the following test should pass:</a:t>
            </a:r>
          </a:p>
          <a:p>
            <a:pPr>
              <a:spcBef>
                <a:spcPts val="0"/>
              </a:spcBef>
            </a:pPr>
            <a:endParaRPr lang="en-US" b="0" dirty="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200" dirty="0"/>
              <a:t>(local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((define r0 ..a new </a:t>
            </a:r>
            <a:r>
              <a:rPr lang="en-US" sz="2200" dirty="0" err="1"/>
              <a:t>StupidRobot</a:t>
            </a:r>
            <a:r>
              <a:rPr lang="en-US" sz="2200" dirty="0" smtClean="0"/>
              <a:t>&lt;%&gt;..)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 ;; move r0 right twice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(define r1 (send (send r0 move-right) move-right</a:t>
            </a:r>
            <a:r>
              <a:rPr lang="en-US" sz="2200" dirty="0" smtClean="0"/>
              <a:t>)))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</a:t>
            </a:r>
            <a:r>
              <a:rPr lang="en-US" sz="2200" dirty="0" smtClean="0"/>
              <a:t> ;; get-</a:t>
            </a:r>
            <a:r>
              <a:rPr lang="en-US" sz="2200" dirty="0" err="1" smtClean="0"/>
              <a:t>pos</a:t>
            </a:r>
            <a:r>
              <a:rPr lang="en-US" sz="2200" dirty="0" smtClean="0"/>
              <a:t> should then return 2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(check-equal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(send r1 get-</a:t>
            </a:r>
            <a:r>
              <a:rPr lang="en-US" sz="2200" dirty="0" err="1"/>
              <a:t>pos</a:t>
            </a:r>
            <a:r>
              <a:rPr lang="en-US" sz="2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2))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000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"obvious"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Robot1%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0])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interp</a:t>
            </a:r>
            <a:r>
              <a:rPr lang="en-US" dirty="0"/>
              <a:t>: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Robot1% [x (+ x 1)]))</a:t>
            </a:r>
          </a:p>
          <a:p>
            <a:endParaRPr lang="en-US" dirty="0"/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1399" y="3275252"/>
            <a:ext cx="3287949" cy="14591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Here the observable is the value of a field.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Of course, our choice of </a:t>
            </a:r>
            <a:r>
              <a:rPr lang="en-US" sz="2000" b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for the field name is arbitrary.</a:t>
            </a:r>
          </a:p>
        </p:txBody>
      </p:sp>
    </p:spTree>
    <p:extLst>
      <p:ext uri="{BB962C8B-B14F-4D97-AF65-F5344CB8AC3E}">
        <p14:creationId xmlns:p14="http://schemas.microsoft.com/office/powerpoint/2010/main" val="26969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could name fields anything you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</a:t>
            </a:r>
            <a:r>
              <a:rPr lang="en-US" dirty="0" smtClean="0"/>
              <a:t>Robot2%</a:t>
            </a:r>
            <a:endParaRPr lang="en-US" dirty="0"/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smtClean="0"/>
              <a:t>[</a:t>
            </a:r>
            <a:r>
              <a:rPr lang="en-US" dirty="0" err="1" smtClean="0"/>
              <a:t>blerch</a:t>
            </a:r>
            <a:r>
              <a:rPr lang="en-US" dirty="0" smtClean="0"/>
              <a:t> </a:t>
            </a:r>
            <a:r>
              <a:rPr lang="en-US" dirty="0"/>
              <a:t>0])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interp</a:t>
            </a:r>
            <a:r>
              <a:rPr lang="en-US" dirty="0"/>
              <a:t>: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</a:t>
            </a:r>
            <a:r>
              <a:rPr lang="en-US" dirty="0" smtClean="0"/>
              <a:t>Robot2% [</a:t>
            </a:r>
            <a:r>
              <a:rPr lang="en-US" dirty="0" err="1" smtClean="0"/>
              <a:t>blerch</a:t>
            </a:r>
            <a:r>
              <a:rPr lang="en-US" dirty="0" smtClean="0"/>
              <a:t> </a:t>
            </a:r>
            <a:r>
              <a:rPr lang="en-US" dirty="0"/>
              <a:t>(+ </a:t>
            </a:r>
            <a:r>
              <a:rPr lang="en-US" dirty="0" err="1" smtClean="0"/>
              <a:t>blerch</a:t>
            </a:r>
            <a:r>
              <a:rPr lang="en-US" dirty="0" smtClean="0"/>
              <a:t> </a:t>
            </a:r>
            <a:r>
              <a:rPr lang="en-US" dirty="0"/>
              <a:t>1)]))</a:t>
            </a:r>
          </a:p>
          <a:p>
            <a:endParaRPr lang="en-US" dirty="0"/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blerch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1420" y="4474191"/>
            <a:ext cx="3287949" cy="19939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Of course, our choice of </a:t>
            </a:r>
            <a:r>
              <a:rPr lang="en-US" sz="2000" b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for the field name was arbitrary.  We could have named it anything we wanted, so long as we gave it a proper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0973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we could have done it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</a:t>
            </a:r>
            <a:r>
              <a:rPr lang="en-US" dirty="0" smtClean="0"/>
              <a:t>Robot3%</a:t>
            </a:r>
            <a:endParaRPr lang="en-US" dirty="0"/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0])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interp</a:t>
            </a:r>
            <a:r>
              <a:rPr lang="en-US" dirty="0"/>
              <a:t>: the </a:t>
            </a:r>
            <a:r>
              <a:rPr lang="en-US" i="1" dirty="0">
                <a:solidFill>
                  <a:srgbClr val="FF0000"/>
                </a:solidFill>
              </a:rPr>
              <a:t>negative</a:t>
            </a:r>
            <a:r>
              <a:rPr lang="en-US" dirty="0"/>
              <a:t> of the position </a:t>
            </a:r>
            <a:r>
              <a:rPr lang="en-US" dirty="0" smtClean="0"/>
              <a:t>of the </a:t>
            </a:r>
            <a:r>
              <a:rPr lang="en-US" dirty="0"/>
              <a:t>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</a:t>
            </a:r>
            <a:r>
              <a:rPr lang="en-US" dirty="0" smtClean="0"/>
              <a:t>Robot3% </a:t>
            </a:r>
            <a:r>
              <a:rPr lang="en-US" dirty="0"/>
              <a:t>[y (- y 1)]))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RETURNS: the x-position of the robot</a:t>
            </a:r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(- 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748" y="5265020"/>
            <a:ext cx="383085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/>
              <a:t>Here the observable is </a:t>
            </a:r>
            <a:r>
              <a:rPr lang="en-US" i="1" dirty="0" smtClean="0"/>
              <a:t>not</a:t>
            </a:r>
            <a:r>
              <a:rPr lang="en-US" dirty="0" smtClean="0"/>
              <a:t> the value of any field.  The observation method translates the field value into the external value of the observable.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2156346" y="5377218"/>
            <a:ext cx="2319402" cy="487967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998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we could have done it very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(define </a:t>
            </a:r>
            <a:r>
              <a:rPr lang="en-US" sz="1800" dirty="0" smtClean="0"/>
              <a:t>Robot4%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(class* object% (</a:t>
            </a:r>
            <a:r>
              <a:rPr lang="en-US" sz="1800" dirty="0" err="1"/>
              <a:t>StupidRobot</a:t>
            </a:r>
            <a:r>
              <a:rPr lang="en-US" sz="1800" dirty="0"/>
              <a:t>&lt;%&gt;)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(</a:t>
            </a:r>
            <a:r>
              <a:rPr lang="en-US" sz="1800" dirty="0" err="1"/>
              <a:t>init</a:t>
            </a:r>
            <a:r>
              <a:rPr lang="en-US" sz="1800" dirty="0"/>
              <a:t>-field [x empty])   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;; </a:t>
            </a:r>
            <a:r>
              <a:rPr lang="en-US" sz="1800" dirty="0" err="1" smtClean="0"/>
              <a:t>Interp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;; a </a:t>
            </a:r>
            <a:r>
              <a:rPr lang="en-US" sz="1800" dirty="0"/>
              <a:t>list whose length is equal to </a:t>
            </a:r>
            <a:r>
              <a:rPr lang="en-US" sz="1800" dirty="0" smtClean="0"/>
              <a:t>the </a:t>
            </a:r>
            <a:r>
              <a:rPr lang="en-US" sz="1800" dirty="0"/>
              <a:t>position of the robot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(super-new)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(define/public (move-right)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(new </a:t>
            </a:r>
            <a:r>
              <a:rPr lang="en-US" sz="1800" dirty="0" smtClean="0"/>
              <a:t>Robot4% </a:t>
            </a:r>
            <a:r>
              <a:rPr lang="en-US" sz="1800" dirty="0"/>
              <a:t>[x (cons </a:t>
            </a:r>
            <a:r>
              <a:rPr lang="en-US" sz="1800" dirty="0" smtClean="0"/>
              <a:t>99 </a:t>
            </a:r>
            <a:r>
              <a:rPr lang="en-US" sz="1800" dirty="0"/>
              <a:t>x)]))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    ;; </a:t>
            </a:r>
            <a:r>
              <a:rPr lang="en-US" sz="1800" dirty="0"/>
              <a:t>RETURNS: the x-position of the robot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(define/public (get-</a:t>
            </a:r>
            <a:r>
              <a:rPr lang="en-US" sz="1800" dirty="0" err="1"/>
              <a:t>pos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0000"/>
                </a:solidFill>
              </a:rPr>
              <a:t>(length x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9794" y="3380281"/>
            <a:ext cx="2740675" cy="27458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Puzzle: the other two implementations would work fine if we had a </a:t>
            </a:r>
            <a:r>
              <a:rPr lang="en-US" sz="2000" b="1" dirty="0" smtClean="0">
                <a:solidFill>
                  <a:schemeClr val="tx1"/>
                </a:solidFill>
              </a:rPr>
              <a:t>move-left</a:t>
            </a:r>
            <a:r>
              <a:rPr lang="en-US" sz="2000" dirty="0" smtClean="0">
                <a:solidFill>
                  <a:schemeClr val="tx1"/>
                </a:solidFill>
              </a:rPr>
              <a:t> method as well as </a:t>
            </a:r>
            <a:r>
              <a:rPr lang="en-US" sz="2000" b="1" dirty="0" smtClean="0">
                <a:solidFill>
                  <a:schemeClr val="tx1"/>
                </a:solidFill>
              </a:rPr>
              <a:t>move-right</a:t>
            </a:r>
            <a:r>
              <a:rPr lang="en-US" sz="2000" dirty="0" smtClean="0">
                <a:solidFill>
                  <a:schemeClr val="tx1"/>
                </a:solidFill>
              </a:rPr>
              <a:t>.  How could you modify this implementation to handle </a:t>
            </a:r>
            <a:r>
              <a:rPr lang="en-US" sz="2000" b="1" dirty="0" smtClean="0">
                <a:solidFill>
                  <a:schemeClr val="tx1"/>
                </a:solidFill>
              </a:rPr>
              <a:t>move-left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95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9af72d5bed197a7c41c1ed91525a9b88d19e24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4934</TotalTime>
  <Words>1501</Words>
  <Application>Microsoft Office PowerPoint</Application>
  <PresentationFormat>On-screen Show (4:3)</PresentationFormat>
  <Paragraphs>232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Helvetica Neue</vt:lpstr>
      <vt:lpstr>Wingdings</vt:lpstr>
      <vt:lpstr>1_Office Theme</vt:lpstr>
      <vt:lpstr>Testing Objects</vt:lpstr>
      <vt:lpstr>Key Points of this lesson</vt:lpstr>
      <vt:lpstr>An example</vt:lpstr>
      <vt:lpstr>StupidRobot&lt;%&gt;</vt:lpstr>
      <vt:lpstr>Scenario and Observation</vt:lpstr>
      <vt:lpstr>The "obvious" implementation</vt:lpstr>
      <vt:lpstr>You could name fields anything you want</vt:lpstr>
      <vt:lpstr>But we could have done it differently</vt:lpstr>
      <vt:lpstr>Or we could have done it very differently</vt:lpstr>
      <vt:lpstr>All three of these implementations have the SAME observable behavior</vt:lpstr>
      <vt:lpstr>Choose a random implementation</vt:lpstr>
      <vt:lpstr>Contracts and Interfaces (again)</vt:lpstr>
      <vt:lpstr>We need to change the way we write tests</vt:lpstr>
      <vt:lpstr>A Simple Scenario</vt:lpstr>
      <vt:lpstr>Observables in the problem sets</vt:lpstr>
      <vt:lpstr>You may need to add some observables for debugging</vt:lpstr>
      <vt:lpstr>Example of a scenario using a test method</vt:lpstr>
      <vt:lpstr>You can’t use equal? on objects</vt:lpstr>
      <vt:lpstr>Example of object identity</vt:lpstr>
      <vt:lpstr>Luckily, most of the time we can avoid this.</vt:lpstr>
      <vt:lpstr>Key Points of this lesson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194</cp:revision>
  <dcterms:created xsi:type="dcterms:W3CDTF">2006-08-16T00:00:00Z</dcterms:created>
  <dcterms:modified xsi:type="dcterms:W3CDTF">2015-11-05T00:03:11Z</dcterms:modified>
</cp:coreProperties>
</file>