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6"/>
  </p:notesMasterIdLst>
  <p:sldIdLst>
    <p:sldId id="276" r:id="rId2"/>
    <p:sldId id="325" r:id="rId3"/>
    <p:sldId id="326" r:id="rId4"/>
    <p:sldId id="339" r:id="rId5"/>
    <p:sldId id="340" r:id="rId6"/>
    <p:sldId id="341" r:id="rId7"/>
    <p:sldId id="342" r:id="rId8"/>
    <p:sldId id="344" r:id="rId9"/>
    <p:sldId id="343" r:id="rId10"/>
    <p:sldId id="281" r:id="rId11"/>
    <p:sldId id="282" r:id="rId12"/>
    <p:sldId id="283" r:id="rId13"/>
    <p:sldId id="284" r:id="rId14"/>
    <p:sldId id="285" r:id="rId15"/>
    <p:sldId id="286" r:id="rId16"/>
    <p:sldId id="327" r:id="rId17"/>
    <p:sldId id="287" r:id="rId18"/>
    <p:sldId id="328" r:id="rId19"/>
    <p:sldId id="288" r:id="rId20"/>
    <p:sldId id="292" r:id="rId21"/>
    <p:sldId id="329" r:id="rId22"/>
    <p:sldId id="336" r:id="rId23"/>
    <p:sldId id="291" r:id="rId24"/>
    <p:sldId id="330" r:id="rId25"/>
    <p:sldId id="293" r:id="rId26"/>
    <p:sldId id="337" r:id="rId27"/>
    <p:sldId id="294" r:id="rId28"/>
    <p:sldId id="331" r:id="rId29"/>
    <p:sldId id="332" r:id="rId30"/>
    <p:sldId id="333" r:id="rId31"/>
    <p:sldId id="335" r:id="rId32"/>
    <p:sldId id="295" r:id="rId33"/>
    <p:sldId id="296" r:id="rId34"/>
    <p:sldId id="338"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276"/>
            <p14:sldId id="325"/>
            <p14:sldId id="326"/>
            <p14:sldId id="339"/>
            <p14:sldId id="340"/>
            <p14:sldId id="341"/>
            <p14:sldId id="342"/>
            <p14:sldId id="344"/>
            <p14:sldId id="343"/>
            <p14:sldId id="281"/>
            <p14:sldId id="282"/>
            <p14:sldId id="283"/>
            <p14:sldId id="284"/>
            <p14:sldId id="285"/>
            <p14:sldId id="286"/>
            <p14:sldId id="327"/>
            <p14:sldId id="287"/>
            <p14:sldId id="328"/>
            <p14:sldId id="288"/>
            <p14:sldId id="292"/>
            <p14:sldId id="329"/>
            <p14:sldId id="336"/>
            <p14:sldId id="291"/>
            <p14:sldId id="330"/>
            <p14:sldId id="293"/>
            <p14:sldId id="337"/>
            <p14:sldId id="294"/>
            <p14:sldId id="331"/>
            <p14:sldId id="332"/>
            <p14:sldId id="333"/>
            <p14:sldId id="335"/>
            <p14:sldId id="295"/>
            <p14:sldId id="296"/>
            <p14:sldId id="3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2" autoAdjust="0"/>
    <p:restoredTop sz="94242" autoAdjust="0"/>
  </p:normalViewPr>
  <p:slideViewPr>
    <p:cSldViewPr>
      <p:cViewPr varScale="1">
        <p:scale>
          <a:sx n="91" d="100"/>
          <a:sy n="91" d="100"/>
        </p:scale>
        <p:origin x="948"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5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t>8/5/2015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14</a:t>
            </a:fld>
            <a:endParaRPr lang="en-US"/>
          </a:p>
        </p:txBody>
      </p:sp>
    </p:spTree>
    <p:extLst>
      <p:ext uri="{BB962C8B-B14F-4D97-AF65-F5344CB8AC3E}">
        <p14:creationId xmlns:p14="http://schemas.microsoft.com/office/powerpoint/2010/main" val="43968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17</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18</a:t>
            </a:fld>
            <a:endParaRPr lang="en-US"/>
          </a:p>
        </p:txBody>
      </p:sp>
    </p:spTree>
    <p:extLst>
      <p:ext uri="{BB962C8B-B14F-4D97-AF65-F5344CB8AC3E}">
        <p14:creationId xmlns:p14="http://schemas.microsoft.com/office/powerpoint/2010/main" val="256924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ready to run our program.  What are the things that could go wrong?  Well, first your program could fail to load.  This could be the result of unbalanced parentheses.  Luckily, the Racket interaction window will usually highlight the unmatched parenthesis.  It's up to you, of course, to figure out where the matching </a:t>
            </a:r>
            <a:r>
              <a:rPr lang="en-US" dirty="0" err="1"/>
              <a:t>paren</a:t>
            </a:r>
            <a:r>
              <a:rPr lang="en-US" dirty="0"/>
              <a:t> should be inserted.</a:t>
            </a:r>
          </a:p>
          <a:p>
            <a:r>
              <a:rPr lang="en-US" dirty="0"/>
              <a:t>Another possibility is that you have a missing or undefined function.  Maybe you just forgot to write the function definition, or you misspelled the function name, as we did in the last demonstration.  Or maybe you forgot to require the appropriate library. Or maybe you misspelled the library name—the error message Racket gives you in this case is especially scary. But don't be frightened, it just means it couldn't find the library you told it to look for.  All these are pretty easy to fix.</a:t>
            </a:r>
          </a:p>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25</a:t>
            </a:fld>
            <a:endParaRPr lang="en-US"/>
          </a:p>
        </p:txBody>
      </p:sp>
    </p:spTree>
    <p:extLst>
      <p:ext uri="{BB962C8B-B14F-4D97-AF65-F5344CB8AC3E}">
        <p14:creationId xmlns:p14="http://schemas.microsoft.com/office/powerpoint/2010/main" val="352968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27</a:t>
            </a:fld>
            <a:endParaRPr lang="en-US"/>
          </a:p>
        </p:txBody>
      </p:sp>
    </p:spTree>
    <p:extLst>
      <p:ext uri="{BB962C8B-B14F-4D97-AF65-F5344CB8AC3E}">
        <p14:creationId xmlns:p14="http://schemas.microsoft.com/office/powerpoint/2010/main" val="187421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32</a:t>
            </a:fld>
            <a:endParaRPr lang="en-US"/>
          </a:p>
        </p:txBody>
      </p:sp>
    </p:spTree>
    <p:extLst>
      <p:ext uri="{BB962C8B-B14F-4D97-AF65-F5344CB8AC3E}">
        <p14:creationId xmlns:p14="http://schemas.microsoft.com/office/powerpoint/2010/main" val="93336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C3DFC0-C863-7E4E-9CF4-900F1AC70FCB}" type="slidenum">
              <a:rPr lang="en-US" smtClean="0"/>
              <a:pPr/>
              <a:t>33</a:t>
            </a:fld>
            <a:endParaRPr lang="en-US"/>
          </a:p>
        </p:txBody>
      </p:sp>
    </p:spTree>
    <p:extLst>
      <p:ext uri="{BB962C8B-B14F-4D97-AF65-F5344CB8AC3E}">
        <p14:creationId xmlns:p14="http://schemas.microsoft.com/office/powerpoint/2010/main" val="354907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8/5/2015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78108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8/5/2015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365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8/5/2015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8334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8/5/2015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411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8/5/2015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218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8/5/2015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061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8/5/2015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84288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8/5/2015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solidFill>
                  <a:prstClr val="black"/>
                </a:solidFill>
              </a:rPr>
              <a:t>Resize video to this box.</a:t>
            </a:r>
            <a:endParaRPr lang="en-US" dirty="0">
              <a:solidFill>
                <a:prstClr val="black"/>
              </a:solidFill>
            </a:endParaRPr>
          </a:p>
        </p:txBody>
      </p:sp>
    </p:spTree>
    <p:extLst>
      <p:ext uri="{BB962C8B-B14F-4D97-AF65-F5344CB8AC3E}">
        <p14:creationId xmlns:p14="http://schemas.microsoft.com/office/powerpoint/2010/main" val="34766663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8/5/2015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81382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8/5/2015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0982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8/5/2015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77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8/5/2015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007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8/5/2015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950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8/5/2015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60790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8/5/2015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022870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examples/extras.rk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Sm_RchgWAu0" TargetMode="External"/><Relationship Id="rId4" Type="http://schemas.openxmlformats.org/officeDocument/2006/relationships/hyperlink" Target="https://www.youtube.com/watch?v=Sm_RchgWAu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and Debugging</a:t>
            </a:r>
            <a:endParaRPr lang="en-US" dirty="0"/>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a:t>
            </a:r>
            <a:r>
              <a:rPr lang="en-US" dirty="0" smtClean="0"/>
              <a:t>2.4</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3"/>
                </a:rPr>
                <a:t>Creative </a:t>
              </a:r>
              <a:r>
                <a:rPr lang="en-US" altLang="en-US" sz="1000" dirty="0">
                  <a:solidFill>
                    <a:srgbClr val="4374B7"/>
                  </a:solidFill>
                  <a:latin typeface="Helvetica Neue"/>
                  <a:hlinkClick r:id="rId3"/>
                </a:rPr>
                <a:t>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smtClean="0"/>
                <a:t>.</a:t>
              </a:r>
              <a:endParaRPr lang="en-US" sz="1000" dirty="0"/>
            </a:p>
          </p:txBody>
        </p:sp>
      </p:grpSp>
    </p:spTree>
    <p:extLst>
      <p:ext uri="{BB962C8B-B14F-4D97-AF65-F5344CB8AC3E}">
        <p14:creationId xmlns:p14="http://schemas.microsoft.com/office/powerpoint/2010/main" val="1813116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Possible arguments to your function typically fall into classes for which the program yields similar results.</a:t>
            </a:r>
          </a:p>
          <a:p>
            <a:r>
              <a:rPr lang="en-US" dirty="0" smtClean="0"/>
              <a:t>Example: f2c had only 1 partition.</a:t>
            </a:r>
          </a:p>
          <a:p>
            <a:r>
              <a:rPr lang="en-US" dirty="0" smtClean="0"/>
              <a:t>Example: ball-after-mouse depends on</a:t>
            </a:r>
          </a:p>
          <a:p>
            <a:pPr lvl="1"/>
            <a:r>
              <a:rPr lang="en-US" dirty="0" smtClean="0"/>
              <a:t>Which mouse event we’re dealing with</a:t>
            </a:r>
          </a:p>
          <a:p>
            <a:pPr lvl="1"/>
            <a:r>
              <a:rPr lang="en-US" dirty="0" smtClean="0"/>
              <a:t>Whether the mouse event is inside or outside the ball</a:t>
            </a:r>
          </a:p>
          <a:p>
            <a:pPr lvl="1"/>
            <a:r>
              <a:rPr lang="en-US" dirty="0" smtClean="0"/>
              <a:t>Whether the ball is selected</a:t>
            </a:r>
          </a:p>
          <a:p>
            <a:r>
              <a:rPr lang="en-US" dirty="0" smtClean="0"/>
              <a:t>So we need 3 x 2 x 2 = 12 tests to cover all these combinations.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178833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5" name="Rectangle 4"/>
          <p:cNvSpPr/>
          <p:nvPr/>
        </p:nvSpPr>
        <p:spPr>
          <a:xfrm>
            <a:off x="1873624" y="16495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p:cNvCxnSpPr/>
          <p:nvPr/>
        </p:nvCxnSpPr>
        <p:spPr>
          <a:xfrm>
            <a:off x="3639671" y="16495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73624" y="16495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93976" y="22232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73624" y="28507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1093694"/>
            <a:ext cx="27159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Regions of similar behavior</a:t>
            </a:r>
            <a:endParaRPr lang="en-US" dirty="0"/>
          </a:p>
        </p:txBody>
      </p:sp>
      <p:sp>
        <p:nvSpPr>
          <p:cNvPr id="17" name="Oval 16"/>
          <p:cNvSpPr/>
          <p:nvPr/>
        </p:nvSpPr>
        <p:spPr>
          <a:xfrm>
            <a:off x="2084295" y="24473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124200" y="18108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2366683" y="2115673"/>
            <a:ext cx="317716" cy="369332"/>
          </a:xfrm>
          <a:prstGeom prst="rect">
            <a:avLst/>
          </a:prstGeom>
          <a:noFill/>
        </p:spPr>
        <p:txBody>
          <a:bodyPr wrap="none" rtlCol="0">
            <a:spAutoFit/>
          </a:bodyPr>
          <a:lstStyle/>
          <a:p>
            <a:r>
              <a:rPr lang="en-US" dirty="0" smtClean="0"/>
              <a:t>A</a:t>
            </a:r>
            <a:endParaRPr lang="en-US" dirty="0"/>
          </a:p>
        </p:txBody>
      </p:sp>
      <p:sp>
        <p:nvSpPr>
          <p:cNvPr id="20" name="TextBox 19"/>
          <p:cNvSpPr txBox="1"/>
          <p:nvPr/>
        </p:nvSpPr>
        <p:spPr>
          <a:xfrm>
            <a:off x="3406588" y="2142567"/>
            <a:ext cx="309700" cy="369332"/>
          </a:xfrm>
          <a:prstGeom prst="rect">
            <a:avLst/>
          </a:prstGeom>
          <a:noFill/>
        </p:spPr>
        <p:txBody>
          <a:bodyPr wrap="none" rtlCol="0">
            <a:spAutoFit/>
          </a:bodyPr>
          <a:lstStyle/>
          <a:p>
            <a:r>
              <a:rPr lang="en-US" dirty="0" smtClean="0"/>
              <a:t>B</a:t>
            </a:r>
            <a:endParaRPr lang="en-US" dirty="0"/>
          </a:p>
        </p:txBody>
      </p:sp>
      <p:sp>
        <p:nvSpPr>
          <p:cNvPr id="21" name="TextBox 20"/>
          <p:cNvSpPr txBox="1"/>
          <p:nvPr/>
        </p:nvSpPr>
        <p:spPr>
          <a:xfrm>
            <a:off x="457200" y="5728447"/>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If the program works for input A, it will probably work for input B</a:t>
            </a:r>
            <a:endParaRPr lang="en-US" dirty="0"/>
          </a:p>
        </p:txBody>
      </p:sp>
    </p:spTree>
    <p:extLst>
      <p:ext uri="{BB962C8B-B14F-4D97-AF65-F5344CB8AC3E}">
        <p14:creationId xmlns:p14="http://schemas.microsoft.com/office/powerpoint/2010/main" val="3635789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Testing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Want to make sure that the boundaries between these equivalence classes are in the right place.</a:t>
            </a:r>
          </a:p>
          <a:p>
            <a:r>
              <a:rPr lang="en-US" dirty="0" smtClean="0"/>
              <a:t>Example: </a:t>
            </a:r>
            <a:r>
              <a:rPr lang="en-US" dirty="0" err="1" smtClean="0"/>
              <a:t>int</a:t>
            </a:r>
            <a:r>
              <a:rPr lang="en-US" dirty="0" smtClean="0"/>
              <a:t>-square-root</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-square-root 24) = 4</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-square-root 25) = 5</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-square-root 26) = 5</a:t>
            </a:r>
          </a:p>
          <a:p>
            <a:pPr lvl="1"/>
            <a:r>
              <a:rPr lang="en-US" b="1" dirty="0" smtClean="0">
                <a:latin typeface="Consolas" pitchFamily="49" charset="0"/>
                <a:cs typeface="Consolas" pitchFamily="49" charset="0"/>
              </a:rPr>
              <a:t>...</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-square-root 35) = 5</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-square-root 36) = 6</a:t>
            </a:r>
            <a:endParaRPr lang="en-US" b="1" dirty="0">
              <a:latin typeface="Consolas" pitchFamily="49" charset="0"/>
              <a:cs typeface="Consolas" pitchFamily="49" charset="0"/>
            </a:endParaRPr>
          </a:p>
        </p:txBody>
      </p:sp>
      <p:grpSp>
        <p:nvGrpSpPr>
          <p:cNvPr id="11" name="Group 10"/>
          <p:cNvGrpSpPr/>
          <p:nvPr/>
        </p:nvGrpSpPr>
        <p:grpSpPr>
          <a:xfrm>
            <a:off x="5648960" y="3429000"/>
            <a:ext cx="2306320" cy="467360"/>
            <a:chOff x="5648960" y="3429000"/>
            <a:chExt cx="2306320" cy="467360"/>
          </a:xfrm>
        </p:grpSpPr>
        <p:sp>
          <p:nvSpPr>
            <p:cNvPr id="7" name="Rectangle 6"/>
            <p:cNvSpPr/>
            <p:nvPr/>
          </p:nvSpPr>
          <p:spPr>
            <a:xfrm>
              <a:off x="6421120" y="3429000"/>
              <a:ext cx="1534160"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boundary</a:t>
              </a:r>
              <a:endParaRPr lang="en-US" dirty="0"/>
            </a:p>
          </p:txBody>
        </p:sp>
        <p:cxnSp>
          <p:nvCxnSpPr>
            <p:cNvPr id="9" name="Straight Arrow Connector 8"/>
            <p:cNvCxnSpPr>
              <a:stCxn id="7" idx="1"/>
            </p:cNvCxnSpPr>
            <p:nvPr/>
          </p:nvCxnSpPr>
          <p:spPr>
            <a:xfrm flipH="1">
              <a:off x="5648960" y="3662680"/>
              <a:ext cx="77216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5913120" y="5252720"/>
            <a:ext cx="2306320" cy="467360"/>
            <a:chOff x="5913120" y="5252720"/>
            <a:chExt cx="2306320" cy="467360"/>
          </a:xfrm>
        </p:grpSpPr>
        <p:sp>
          <p:nvSpPr>
            <p:cNvPr id="8" name="Rectangle 7"/>
            <p:cNvSpPr/>
            <p:nvPr/>
          </p:nvSpPr>
          <p:spPr>
            <a:xfrm>
              <a:off x="6685280" y="5252720"/>
              <a:ext cx="1534160" cy="4673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boundary</a:t>
              </a:r>
              <a:endParaRPr lang="en-US" dirty="0"/>
            </a:p>
          </p:txBody>
        </p:sp>
        <p:cxnSp>
          <p:nvCxnSpPr>
            <p:cNvPr id="10" name="Straight Arrow Connector 9"/>
            <p:cNvCxnSpPr>
              <a:stCxn id="8" idx="1"/>
            </p:cNvCxnSpPr>
            <p:nvPr/>
          </p:nvCxnSpPr>
          <p:spPr>
            <a:xfrm flipH="1">
              <a:off x="5913120" y="5486400"/>
              <a:ext cx="77216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45942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Testing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4"/>
          <p:cNvSpPr/>
          <p:nvPr/>
        </p:nvSpPr>
        <p:spPr>
          <a:xfrm>
            <a:off x="1873624" y="16495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p:cNvCxnSpPr/>
          <p:nvPr/>
        </p:nvCxnSpPr>
        <p:spPr>
          <a:xfrm>
            <a:off x="3639671" y="16495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73624" y="16495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93976" y="22232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873624" y="28507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1093694"/>
            <a:ext cx="2715936"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Regions of similar behavior</a:t>
            </a:r>
            <a:endParaRPr lang="en-US" dirty="0"/>
          </a:p>
        </p:txBody>
      </p:sp>
      <p:sp>
        <p:nvSpPr>
          <p:cNvPr id="17" name="Oval 16"/>
          <p:cNvSpPr/>
          <p:nvPr/>
        </p:nvSpPr>
        <p:spPr>
          <a:xfrm>
            <a:off x="2084295" y="2514599"/>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084295" y="3012140"/>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342031" y="41237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624420" y="4419602"/>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311588" y="2514599"/>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320553" y="2900083"/>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4713194" y="3975848"/>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4430806" y="4271684"/>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2607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Mechanics of Testing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will give you a file called </a:t>
            </a:r>
            <a:r>
              <a:rPr lang="en-US" b="1" dirty="0" err="1" smtClean="0">
                <a:hlinkClick r:id="rId3" action="ppaction://hlinkfile"/>
              </a:rPr>
              <a:t>extras.rkt</a:t>
            </a:r>
            <a:r>
              <a:rPr lang="en-US" dirty="0" smtClean="0"/>
              <a:t> that you should put in the folder with your work.</a:t>
            </a:r>
          </a:p>
          <a:p>
            <a:r>
              <a:rPr lang="en-US" dirty="0" smtClean="0"/>
              <a:t>Near </a:t>
            </a:r>
            <a:r>
              <a:rPr lang="en-US" dirty="0"/>
              <a:t>the top of your file, write</a:t>
            </a:r>
          </a:p>
          <a:p>
            <a:pPr marL="400050" lvl="1" indent="0">
              <a:buNone/>
            </a:pPr>
            <a:r>
              <a:rPr lang="en-US" sz="2400" b="1" dirty="0">
                <a:latin typeface="Consolas" pitchFamily="49" charset="0"/>
                <a:cs typeface="Consolas" pitchFamily="49" charset="0"/>
              </a:rPr>
              <a:t>(require </a:t>
            </a:r>
            <a:r>
              <a:rPr lang="en-US" sz="2400" b="1" dirty="0" err="1">
                <a:latin typeface="Consolas" pitchFamily="49" charset="0"/>
                <a:cs typeface="Consolas" pitchFamily="49" charset="0"/>
              </a:rPr>
              <a:t>rackunit</a:t>
            </a:r>
            <a:r>
              <a:rPr lang="en-US" sz="2400" b="1" dirty="0">
                <a:latin typeface="Consolas" pitchFamily="49" charset="0"/>
                <a:cs typeface="Consolas" pitchFamily="49" charset="0"/>
              </a:rPr>
              <a:t>) </a:t>
            </a:r>
          </a:p>
          <a:p>
            <a:pPr marL="400050" lvl="1" indent="0">
              <a:buNone/>
            </a:pPr>
            <a:r>
              <a:rPr lang="en-US" sz="2400" b="1" dirty="0">
                <a:latin typeface="Consolas" pitchFamily="49" charset="0"/>
                <a:cs typeface="Consolas" pitchFamily="49" charset="0"/>
              </a:rPr>
              <a:t>(require </a:t>
            </a:r>
            <a:r>
              <a:rPr lang="en-US" sz="2400" b="1" dirty="0" smtClean="0">
                <a:latin typeface="Consolas" pitchFamily="49" charset="0"/>
                <a:cs typeface="Consolas" pitchFamily="49" charset="0"/>
              </a:rPr>
              <a:t>"</a:t>
            </a:r>
            <a:r>
              <a:rPr lang="en-US" sz="2400" b="1" dirty="0" err="1" smtClean="0">
                <a:latin typeface="Consolas" pitchFamily="49" charset="0"/>
                <a:cs typeface="Consolas" pitchFamily="49" charset="0"/>
              </a:rPr>
              <a:t>extras.rkt</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a:p>
            <a:pPr marL="0" indent="0">
              <a:buNone/>
            </a:pPr>
            <a:r>
              <a:rPr lang="en-US" dirty="0">
                <a:cs typeface="Consolas" pitchFamily="49" charset="0"/>
              </a:rPr>
              <a:t>   to load our testing framework.</a:t>
            </a:r>
          </a:p>
          <a:p>
            <a:r>
              <a:rPr lang="en-US" dirty="0" smtClean="0"/>
              <a:t>Tests </a:t>
            </a:r>
            <a:r>
              <a:rPr lang="en-US" dirty="0"/>
              <a:t>live in the file with the code </a:t>
            </a:r>
            <a:endParaRPr lang="en-US" dirty="0" smtClean="0"/>
          </a:p>
          <a:p>
            <a:r>
              <a:rPr lang="en-US" dirty="0" smtClean="0"/>
              <a:t>That way they get run every time the code is loaded</a:t>
            </a:r>
          </a:p>
          <a:p>
            <a:pPr lvl="1"/>
            <a:r>
              <a:rPr lang="en-US" dirty="0" smtClean="0"/>
              <a:t>This accomplishes regression testing.</a:t>
            </a:r>
          </a:p>
          <a:p>
            <a:r>
              <a:rPr lang="en-US" dirty="0" smtClean="0"/>
              <a:t>Wrap your tests in </a:t>
            </a:r>
            <a:r>
              <a:rPr lang="en-US" sz="2800" b="1" dirty="0" smtClean="0">
                <a:latin typeface="Consolas" panose="020B0609020204030204" pitchFamily="49" charset="0"/>
                <a:cs typeface="Consolas" panose="020B0609020204030204" pitchFamily="49" charset="0"/>
              </a:rPr>
              <a:t>(begin-for-test ....)</a:t>
            </a:r>
          </a:p>
          <a:p>
            <a:pPr lvl="1"/>
            <a:r>
              <a:rPr lang="en-US" dirty="0" smtClean="0"/>
              <a:t>that way you can put the tests anywhere in your file, and they will be run at the end of the file</a:t>
            </a:r>
          </a:p>
          <a:p>
            <a:pPr marL="0" indent="0">
              <a:buNone/>
            </a:pPr>
            <a:endParaRPr lang="en-US" sz="2400" b="1" dirty="0" smtClean="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804961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test cases</a:t>
            </a:r>
            <a:endParaRPr lang="en-US" dirty="0"/>
          </a:p>
        </p:txBody>
      </p:sp>
      <p:sp>
        <p:nvSpPr>
          <p:cNvPr id="3" name="Content Placeholder 2"/>
          <p:cNvSpPr>
            <a:spLocks noGrp="1"/>
          </p:cNvSpPr>
          <p:nvPr>
            <p:ph idx="1"/>
          </p:nvPr>
        </p:nvSpPr>
        <p:spPr/>
        <p:txBody>
          <a:bodyPr/>
          <a:lstStyle/>
          <a:p>
            <a:r>
              <a:rPr lang="en-US" dirty="0" smtClean="0"/>
              <a:t>We’ll concentrate on the equivalence partitioning.</a:t>
            </a:r>
          </a:p>
          <a:p>
            <a:r>
              <a:rPr lang="en-US" dirty="0"/>
              <a:t>The first step in choosing test cases is to divide your program into equivalence partitions</a:t>
            </a:r>
            <a:r>
              <a:rPr lang="en-US" dirty="0" smtClean="0"/>
              <a:t>.</a:t>
            </a:r>
          </a:p>
          <a:p>
            <a:r>
              <a:rPr lang="en-US" dirty="0" smtClean="0"/>
              <a:t>Then </a:t>
            </a:r>
            <a:r>
              <a:rPr lang="en-US" dirty="0"/>
              <a:t>give </a:t>
            </a:r>
            <a:r>
              <a:rPr lang="en-US" dirty="0" smtClean="0"/>
              <a:t>mnemonic names </a:t>
            </a:r>
            <a:r>
              <a:rPr lang="en-US" dirty="0"/>
              <a:t>to the input and output values in each partition.  You can put these definitions with your data definitions, so you can use the names in your examples.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80428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ball-after-mouse</a:t>
            </a:r>
            <a:endParaRPr lang="en-US" dirty="0"/>
          </a:p>
        </p:txBody>
      </p:sp>
      <p:sp>
        <p:nvSpPr>
          <p:cNvPr id="3" name="Content Placeholder 2"/>
          <p:cNvSpPr>
            <a:spLocks noGrp="1"/>
          </p:cNvSpPr>
          <p:nvPr>
            <p:ph idx="1"/>
          </p:nvPr>
        </p:nvSpPr>
        <p:spPr/>
        <p:txBody>
          <a:bodyPr/>
          <a:lstStyle/>
          <a:p>
            <a:r>
              <a:rPr lang="en-US" dirty="0"/>
              <a:t>For ball-after-mouse, we decided there were 12 partitions: 3 mouse events, 2 points (inside or outside the ball), and 2 balls (selected or unselected).</a:t>
            </a:r>
          </a:p>
          <a:p>
            <a:r>
              <a:rPr lang="en-US" dirty="0" smtClean="0"/>
              <a:t>So we create two </a:t>
            </a:r>
            <a:r>
              <a:rPr lang="en-US" dirty="0"/>
              <a:t>balls at position (20,30), with radius 10, one unselected and one </a:t>
            </a:r>
            <a:r>
              <a:rPr lang="en-US" dirty="0" smtClean="0"/>
              <a:t>selected, and define two points, one inside the ball and one outside.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717045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noAutofit/>
          </a:bodyPr>
          <a:lstStyle/>
          <a:p>
            <a:pPr marL="0" indent="0">
              <a:buNone/>
            </a:pPr>
            <a:r>
              <a:rPr lang="en-US" sz="1800" b="1" dirty="0" smtClean="0">
                <a:latin typeface="Consolas" pitchFamily="49" charset="0"/>
                <a:cs typeface="Consolas" pitchFamily="49" charset="0"/>
              </a:rPr>
              <a:t>;; two balls at (20,30), one unselected and one selected</a:t>
            </a:r>
          </a:p>
          <a:p>
            <a:pPr marL="0" indent="0">
              <a:buNone/>
            </a:pPr>
            <a:r>
              <a:rPr lang="en-US" sz="1800" b="1" dirty="0" smtClean="0">
                <a:latin typeface="Consolas" pitchFamily="49" charset="0"/>
                <a:cs typeface="Consolas" pitchFamily="49" charset="0"/>
              </a:rPr>
              <a:t>(</a:t>
            </a:r>
            <a:r>
              <a:rPr lang="en-US" sz="1800" b="1" dirty="0">
                <a:latin typeface="Consolas" pitchFamily="49" charset="0"/>
                <a:cs typeface="Consolas" pitchFamily="49" charset="0"/>
              </a:rPr>
              <a:t>define ball-unselected (make-ball 20 30 10 false))</a:t>
            </a:r>
          </a:p>
          <a:p>
            <a:pPr marL="0" indent="0">
              <a:buNone/>
            </a:pPr>
            <a:r>
              <a:rPr lang="en-US" sz="1800" b="1" dirty="0">
                <a:latin typeface="Consolas" pitchFamily="49" charset="0"/>
                <a:cs typeface="Consolas" pitchFamily="49" charset="0"/>
              </a:rPr>
              <a:t>(define ball-selected   (make-ball 20 30 10 true</a:t>
            </a:r>
            <a:r>
              <a:rPr lang="en-US" sz="1800" b="1" dirty="0" smtClean="0">
                <a:latin typeface="Consolas" pitchFamily="49" charset="0"/>
                <a:cs typeface="Consolas" pitchFamily="49" charset="0"/>
              </a:rPr>
              <a:t>))</a:t>
            </a:r>
            <a:endParaRPr lang="en-US" sz="1800" b="1" dirty="0">
              <a:latin typeface="Consolas" pitchFamily="49" charset="0"/>
              <a:cs typeface="Consolas" pitchFamily="49" charset="0"/>
            </a:endParaRPr>
          </a:p>
          <a:p>
            <a:pPr marL="0" indent="0">
              <a:buNone/>
            </a:pPr>
            <a:endParaRPr lang="en-US" sz="1800" b="1" dirty="0" smtClean="0">
              <a:latin typeface="Consolas" pitchFamily="49" charset="0"/>
              <a:cs typeface="Consolas" pitchFamily="49" charset="0"/>
            </a:endParaRPr>
          </a:p>
          <a:p>
            <a:pPr marL="0" indent="0">
              <a:buNone/>
            </a:pPr>
            <a:r>
              <a:rPr lang="en-US" sz="1800" b="1" dirty="0" smtClean="0">
                <a:latin typeface="Consolas" pitchFamily="49" charset="0"/>
                <a:cs typeface="Consolas" pitchFamily="49" charset="0"/>
              </a:rPr>
              <a:t>;; (22,28) is inside the ball at (20,30)</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point-inside-x 22</a:t>
            </a:r>
            <a:r>
              <a:rPr lang="en-US" sz="1800" b="1" dirty="0" smtClean="0">
                <a:latin typeface="Consolas" pitchFamily="49" charset="0"/>
                <a:cs typeface="Consolas" pitchFamily="49" charset="0"/>
              </a:rPr>
              <a:t>)</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point-inside-y 28)</a:t>
            </a:r>
          </a:p>
          <a:p>
            <a:pPr marL="0" indent="0">
              <a:buNone/>
            </a:pPr>
            <a:endParaRPr lang="en-US" sz="1800" b="1" dirty="0" smtClean="0">
              <a:latin typeface="Consolas" pitchFamily="49" charset="0"/>
              <a:cs typeface="Consolas" pitchFamily="49" charset="0"/>
            </a:endParaRPr>
          </a:p>
          <a:p>
            <a:pPr marL="0" indent="0">
              <a:buNone/>
            </a:pPr>
            <a:r>
              <a:rPr lang="en-US" sz="1800" b="1" dirty="0" smtClean="0">
                <a:latin typeface="Consolas" pitchFamily="49" charset="0"/>
                <a:cs typeface="Consolas" pitchFamily="49" charset="0"/>
              </a:rPr>
              <a:t>;; (31,19) is outside the ball at (20,30)</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point-outside-x 31)  ;; 20+10 = 30, so 31 is outside</a:t>
            </a:r>
          </a:p>
          <a:p>
            <a:pPr marL="0" indent="0">
              <a:buNone/>
            </a:pPr>
            <a:r>
              <a:rPr lang="en-US" sz="1800" b="1" dirty="0">
                <a:latin typeface="Consolas" pitchFamily="49" charset="0"/>
                <a:cs typeface="Consolas" pitchFamily="49" charset="0"/>
              </a:rPr>
              <a:t>(define point-outside-y 19)  ;; 30-10 = 20, so 19 is outside</a:t>
            </a:r>
          </a:p>
          <a:p>
            <a:pPr marL="0" indent="0">
              <a:buNone/>
            </a:pPr>
            <a:endParaRPr lang="en-US" sz="18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3429000" y="5540429"/>
            <a:ext cx="35052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The names of these values must be descriptive.  Calling them </a:t>
            </a:r>
            <a:r>
              <a:rPr lang="en-US" b="1" dirty="0" smtClean="0">
                <a:solidFill>
                  <a:schemeClr val="tx1"/>
                </a:solidFill>
              </a:rPr>
              <a:t>ball-1</a:t>
            </a:r>
            <a:r>
              <a:rPr lang="en-US" dirty="0" smtClean="0">
                <a:solidFill>
                  <a:schemeClr val="tx1"/>
                </a:solidFill>
              </a:rPr>
              <a:t> and </a:t>
            </a:r>
            <a:r>
              <a:rPr lang="en-US" b="1" dirty="0" smtClean="0">
                <a:solidFill>
                  <a:schemeClr val="tx1"/>
                </a:solidFill>
              </a:rPr>
              <a:t>ball-2</a:t>
            </a:r>
            <a:r>
              <a:rPr lang="en-US" dirty="0" smtClean="0">
                <a:solidFill>
                  <a:schemeClr val="tx1"/>
                </a:solidFill>
              </a:rPr>
              <a:t> is not acceptable.</a:t>
            </a:r>
            <a:endParaRPr lang="en-US" dirty="0">
              <a:solidFill>
                <a:schemeClr val="tx1"/>
              </a:solidFill>
            </a:endParaRPr>
          </a:p>
        </p:txBody>
      </p:sp>
    </p:spTree>
    <p:extLst>
      <p:ext uri="{BB962C8B-B14F-4D97-AF65-F5344CB8AC3E}">
        <p14:creationId xmlns:p14="http://schemas.microsoft.com/office/powerpoint/2010/main" val="3887005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Autofit/>
          </a:bodyPr>
          <a:lstStyle/>
          <a:p>
            <a:pPr marL="0" indent="0">
              <a:buNone/>
            </a:pPr>
            <a:r>
              <a:rPr lang="en-US" sz="1800" b="1" dirty="0" smtClean="0">
                <a:latin typeface="Consolas" pitchFamily="49" charset="0"/>
                <a:cs typeface="Consolas" pitchFamily="49" charset="0"/>
              </a:rPr>
              <a:t>;; next we make two balls, one moved to the inside point</a:t>
            </a:r>
          </a:p>
          <a:p>
            <a:pPr marL="0" indent="0">
              <a:buNone/>
            </a:pPr>
            <a:r>
              <a:rPr lang="en-US" sz="1800" b="1" dirty="0" smtClean="0">
                <a:latin typeface="Consolas" pitchFamily="49" charset="0"/>
                <a:cs typeface="Consolas" pitchFamily="49" charset="0"/>
              </a:rPr>
              <a:t>;; and one moved to the outside point.</a:t>
            </a:r>
          </a:p>
          <a:p>
            <a:pPr marL="0" indent="0">
              <a:buNone/>
            </a:pPr>
            <a:endParaRPr lang="en-US" sz="1800" b="1" dirty="0" smtClean="0">
              <a:latin typeface="Consolas" pitchFamily="49" charset="0"/>
              <a:cs typeface="Consolas" pitchFamily="49" charset="0"/>
            </a:endParaRPr>
          </a:p>
          <a:p>
            <a:pPr marL="0" indent="0">
              <a:buNone/>
            </a:pPr>
            <a:r>
              <a:rPr lang="en-US" sz="1800" b="1" dirty="0" smtClean="0">
                <a:latin typeface="Consolas" pitchFamily="49" charset="0"/>
                <a:cs typeface="Consolas" pitchFamily="49" charset="0"/>
              </a:rPr>
              <a:t>;; When a ball is moved, it will stay selected, so we make </a:t>
            </a:r>
          </a:p>
          <a:p>
            <a:pPr marL="0" indent="0">
              <a:buNone/>
            </a:pPr>
            <a:r>
              <a:rPr lang="en-US" sz="1800" b="1" dirty="0" smtClean="0">
                <a:latin typeface="Consolas" pitchFamily="49" charset="0"/>
                <a:cs typeface="Consolas" pitchFamily="49" charset="0"/>
              </a:rPr>
              <a:t>;; selected? true for both of these.</a:t>
            </a:r>
          </a:p>
          <a:p>
            <a:pPr marL="0" indent="0">
              <a:buNone/>
            </a:pPr>
            <a:endParaRPr lang="en-US" sz="1800" b="1" dirty="0" smtClean="0">
              <a:latin typeface="Consolas" pitchFamily="49" charset="0"/>
              <a:cs typeface="Consolas" pitchFamily="49" charset="0"/>
            </a:endParaRPr>
          </a:p>
          <a:p>
            <a:pPr marL="0" indent="0">
              <a:buNone/>
            </a:pPr>
            <a:r>
              <a:rPr lang="en-US" sz="1800" b="1" dirty="0" smtClean="0">
                <a:latin typeface="Consolas" pitchFamily="49" charset="0"/>
                <a:cs typeface="Consolas" pitchFamily="49" charset="0"/>
              </a:rPr>
              <a:t>(</a:t>
            </a:r>
            <a:r>
              <a:rPr lang="en-US" sz="1800" b="1" dirty="0">
                <a:latin typeface="Consolas" pitchFamily="49" charset="0"/>
                <a:cs typeface="Consolas" pitchFamily="49" charset="0"/>
              </a:rPr>
              <a:t>define ball-moved-to-point-inside </a:t>
            </a:r>
          </a:p>
          <a:p>
            <a:pPr marL="0" indent="0">
              <a:buNone/>
            </a:pPr>
            <a:r>
              <a:rPr lang="en-US" sz="1800" b="1" dirty="0">
                <a:latin typeface="Consolas" pitchFamily="49" charset="0"/>
                <a:cs typeface="Consolas" pitchFamily="49" charset="0"/>
              </a:rPr>
              <a:t>  (make-ball point-inside-x point-inside-y 10 true))</a:t>
            </a:r>
          </a:p>
          <a:p>
            <a:pPr marL="0" indent="0">
              <a:buNone/>
            </a:pP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(define ball-moved-to-point-outside</a:t>
            </a:r>
          </a:p>
          <a:p>
            <a:pPr marL="0" indent="0">
              <a:buNone/>
            </a:pPr>
            <a:r>
              <a:rPr lang="en-US" sz="1800" b="1" dirty="0">
                <a:latin typeface="Consolas" pitchFamily="49" charset="0"/>
                <a:cs typeface="Consolas" pitchFamily="49" charset="0"/>
              </a:rPr>
              <a:t>  (make-ball point-outside-x point-outside-y 10 true))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30370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371600"/>
            <a:ext cx="8305800" cy="4525963"/>
          </a:xfrm>
        </p:spPr>
        <p:txBody>
          <a:bodyPr>
            <a:normAutofit/>
          </a:bodyPr>
          <a:lstStyle/>
          <a:p>
            <a:pPr marL="0" indent="0">
              <a:spcBef>
                <a:spcPts val="0"/>
              </a:spcBef>
              <a:buNone/>
            </a:pPr>
            <a:r>
              <a:rPr lang="en-US" sz="1400" b="1" dirty="0" smtClean="0">
                <a:latin typeface="Consolas" pitchFamily="49" charset="0"/>
                <a:cs typeface="Consolas" pitchFamily="49" charset="0"/>
              </a:rPr>
              <a:t>(</a:t>
            </a: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a:t>
            </a:r>
            <a:r>
              <a:rPr lang="en-US" sz="1400" b="1" dirty="0" smtClean="0">
                <a:latin typeface="Consolas" pitchFamily="49" charset="0"/>
                <a:cs typeface="Consolas" pitchFamily="49" charset="0"/>
              </a:rPr>
              <a:t>(ball-after-mouse </a:t>
            </a:r>
            <a:r>
              <a:rPr lang="en-US" sz="1400" b="1" dirty="0" smtClean="0">
                <a:solidFill>
                  <a:srgbClr val="FF0000"/>
                </a:solidFill>
                <a:latin typeface="Consolas" pitchFamily="49" charset="0"/>
                <a:cs typeface="Consolas" pitchFamily="49" charset="0"/>
              </a:rPr>
              <a:t>ball-unselected </a:t>
            </a:r>
            <a:r>
              <a:rPr lang="en-US" sz="1400" b="1" dirty="0" smtClean="0">
                <a:latin typeface="Consolas" pitchFamily="49" charset="0"/>
                <a:cs typeface="Consolas" pitchFamily="49" charset="0"/>
              </a:rPr>
              <a:t>point-inside-x point-inside-y "button-down</a:t>
            </a:r>
            <a:r>
              <a:rPr lang="en-US" sz="1400" b="1" dirty="0">
                <a:latin typeface="Consolas" pitchFamily="49" charset="0"/>
                <a:cs typeface="Consolas" pitchFamily="49" charset="0"/>
              </a:rPr>
              <a:t>")</a:t>
            </a:r>
          </a:p>
          <a:p>
            <a:pPr marL="0" indent="0">
              <a:spcBef>
                <a:spcPts val="0"/>
              </a:spcBef>
              <a:buNone/>
            </a:pPr>
            <a:r>
              <a:rPr lang="en-US" sz="1400" b="1" dirty="0">
                <a:latin typeface="Consolas" pitchFamily="49" charset="0"/>
                <a:cs typeface="Consolas" pitchFamily="49" charset="0"/>
              </a:rPr>
              <a:t>  </a:t>
            </a:r>
            <a:r>
              <a:rPr lang="en-US" sz="1400" b="1" dirty="0" smtClean="0">
                <a:solidFill>
                  <a:srgbClr val="FF0000"/>
                </a:solidFill>
                <a:latin typeface="Consolas" pitchFamily="49" charset="0"/>
                <a:cs typeface="Consolas" pitchFamily="49" charset="0"/>
              </a:rPr>
              <a:t>ball-selected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smtClean="0">
                <a:solidFill>
                  <a:srgbClr val="FF0000"/>
                </a:solidFill>
                <a:latin typeface="Consolas" pitchFamily="49" charset="0"/>
                <a:cs typeface="Consolas" pitchFamily="49" charset="0"/>
              </a:rPr>
              <a:t> </a:t>
            </a:r>
            <a:r>
              <a:rPr lang="en-US" sz="1400" b="1" dirty="0" smtClean="0">
                <a:latin typeface="Consolas" pitchFamily="49" charset="0"/>
                <a:cs typeface="Consolas" pitchFamily="49" charset="0"/>
              </a:rPr>
              <a:t>"button-down inside the ball failed to select it")</a:t>
            </a:r>
          </a:p>
          <a:p>
            <a:pPr marL="0" indent="0">
              <a:spcBef>
                <a:spcPts val="0"/>
              </a:spcBef>
              <a:buNone/>
            </a:pPr>
            <a:endParaRPr lang="en-US" sz="1400" b="1" dirty="0" smtClean="0">
              <a:latin typeface="Consolas" pitchFamily="49" charset="0"/>
              <a:cs typeface="Consolas" pitchFamily="49" charset="0"/>
            </a:endParaRPr>
          </a:p>
          <a:p>
            <a:pPr marL="0" indent="0">
              <a:spcBef>
                <a:spcPts val="0"/>
              </a:spcBef>
              <a:buNone/>
            </a:pPr>
            <a:r>
              <a:rPr lang="en-US" sz="1400" b="1" dirty="0" smtClean="0">
                <a:latin typeface="Consolas" pitchFamily="49" charset="0"/>
                <a:cs typeface="Consolas" pitchFamily="49" charset="0"/>
              </a:rPr>
              <a:t>(</a:t>
            </a:r>
            <a:r>
              <a:rPr lang="en-US" sz="1400" b="1" dirty="0">
                <a:latin typeface="Consolas" pitchFamily="49" charset="0"/>
                <a:cs typeface="Consolas" pitchFamily="49" charset="0"/>
              </a:rPr>
              <a:t>check-equal?</a:t>
            </a:r>
          </a:p>
          <a:p>
            <a:pPr marL="0" indent="0">
              <a:spcBef>
                <a:spcPts val="0"/>
              </a:spcBef>
              <a:buNone/>
            </a:pPr>
            <a:r>
              <a:rPr lang="en-US" sz="1400" b="1" dirty="0">
                <a:latin typeface="Consolas" pitchFamily="49" charset="0"/>
                <a:cs typeface="Consolas" pitchFamily="49" charset="0"/>
              </a:rPr>
              <a:t>  </a:t>
            </a:r>
            <a:r>
              <a:rPr lang="en-US" sz="1400" b="1" dirty="0" smtClean="0">
                <a:latin typeface="Consolas" pitchFamily="49" charset="0"/>
                <a:cs typeface="Consolas" pitchFamily="49" charset="0"/>
              </a:rPr>
              <a:t>(ball-after-mouse </a:t>
            </a:r>
            <a:r>
              <a:rPr lang="en-US" sz="1400" b="1" dirty="0" smtClean="0">
                <a:solidFill>
                  <a:srgbClr val="FF0000"/>
                </a:solidFill>
                <a:latin typeface="Consolas" pitchFamily="49" charset="0"/>
                <a:cs typeface="Consolas" pitchFamily="49" charset="0"/>
              </a:rPr>
              <a:t>ball-unselected</a:t>
            </a:r>
            <a:r>
              <a:rPr lang="en-US" sz="1400" b="1" dirty="0" smtClean="0">
                <a:latin typeface="Consolas" pitchFamily="49" charset="0"/>
                <a:cs typeface="Consolas" pitchFamily="49" charset="0"/>
              </a:rPr>
              <a:t> point-outside-x point-outside-y "</a:t>
            </a:r>
            <a:r>
              <a:rPr lang="en-US" sz="1400" b="1" dirty="0">
                <a:latin typeface="Consolas" pitchFamily="49" charset="0"/>
                <a:cs typeface="Consolas" pitchFamily="49" charset="0"/>
              </a:rPr>
              <a:t>button-down")</a:t>
            </a:r>
          </a:p>
          <a:p>
            <a:pPr marL="0" indent="0">
              <a:spcBef>
                <a:spcPts val="0"/>
              </a:spcBef>
              <a:buNone/>
            </a:pPr>
            <a:r>
              <a:rPr lang="en-US" sz="1400" b="1" dirty="0">
                <a:latin typeface="Consolas" pitchFamily="49" charset="0"/>
                <a:cs typeface="Consolas" pitchFamily="49" charset="0"/>
              </a:rPr>
              <a:t>  </a:t>
            </a:r>
            <a:r>
              <a:rPr lang="en-US" sz="1400" b="1" dirty="0" smtClean="0">
                <a:solidFill>
                  <a:srgbClr val="FF0000"/>
                </a:solidFill>
                <a:latin typeface="Consolas" pitchFamily="49" charset="0"/>
                <a:cs typeface="Consolas" pitchFamily="49" charset="0"/>
              </a:rPr>
              <a:t>ball-unselected</a:t>
            </a:r>
          </a:p>
          <a:p>
            <a:pPr marL="0" indent="0">
              <a:spcBef>
                <a:spcPts val="0"/>
              </a:spcBef>
              <a:buNone/>
            </a:pPr>
            <a:r>
              <a:rPr lang="en-US" sz="1400" b="1" dirty="0">
                <a:solidFill>
                  <a:srgbClr val="FF0000"/>
                </a:solidFill>
                <a:latin typeface="Consolas" pitchFamily="49" charset="0"/>
                <a:cs typeface="Consolas" pitchFamily="49" charset="0"/>
              </a:rPr>
              <a:t> </a:t>
            </a:r>
            <a:r>
              <a:rPr lang="en-US" sz="1400" b="1" dirty="0" smtClean="0">
                <a:solidFill>
                  <a:srgbClr val="FF0000"/>
                </a:solidFill>
                <a:latin typeface="Consolas" pitchFamily="49" charset="0"/>
                <a:cs typeface="Consolas" pitchFamily="49" charset="0"/>
              </a:rPr>
              <a:t> </a:t>
            </a:r>
            <a:r>
              <a:rPr lang="en-US" sz="1400" b="1" dirty="0" smtClean="0">
                <a:latin typeface="Consolas" pitchFamily="49" charset="0"/>
                <a:cs typeface="Consolas" pitchFamily="49" charset="0"/>
              </a:rPr>
              <a:t>"button-down outside the ball did not leave it unchanged")</a:t>
            </a:r>
            <a:endParaRPr lang="en-US" sz="1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Box 4"/>
          <p:cNvSpPr txBox="1"/>
          <p:nvPr/>
        </p:nvSpPr>
        <p:spPr>
          <a:xfrm>
            <a:off x="685800" y="3810000"/>
            <a:ext cx="7543800" cy="1477328"/>
          </a:xfrm>
          <a:prstGeom prst="rect">
            <a:avLst/>
          </a:prstGeom>
          <a:noFill/>
        </p:spPr>
        <p:txBody>
          <a:bodyPr wrap="square" rtlCol="0">
            <a:spAutoFit/>
          </a:bodyPr>
          <a:lstStyle/>
          <a:p>
            <a:pPr marL="285750" indent="-285750">
              <a:buFont typeface="Arial" pitchFamily="34" charset="0"/>
              <a:buChar char="•"/>
            </a:pPr>
            <a:r>
              <a:rPr lang="en-US" dirty="0"/>
              <a:t>check-equal? takes 3 arguments:  the expression to be tested, the value we believe is the correct answer, and an optional string that is printed if the test fails</a:t>
            </a:r>
            <a:r>
              <a:rPr lang="en-US" dirty="0" smtClean="0"/>
              <a:t>.</a:t>
            </a:r>
          </a:p>
          <a:p>
            <a:pPr marL="285750" indent="-285750">
              <a:buFont typeface="Arial" pitchFamily="34" charset="0"/>
              <a:buChar char="•"/>
            </a:pPr>
            <a:r>
              <a:rPr lang="en-US" dirty="0" smtClean="0"/>
              <a:t>Supply an informative error message if you can.  An uninformative error message, like “wrong answer” is worse than no message at all.</a:t>
            </a:r>
            <a:endParaRPr lang="en-US" dirty="0"/>
          </a:p>
        </p:txBody>
      </p:sp>
    </p:spTree>
    <p:extLst>
      <p:ext uri="{BB962C8B-B14F-4D97-AF65-F5344CB8AC3E}">
        <p14:creationId xmlns:p14="http://schemas.microsoft.com/office/powerpoint/2010/main" val="1580228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This lesson covers testing in more detail</a:t>
            </a:r>
          </a:p>
          <a:p>
            <a:r>
              <a:rPr lang="en-US" dirty="0" smtClean="0"/>
              <a:t>We will learn about</a:t>
            </a:r>
          </a:p>
          <a:p>
            <a:pPr lvl="1"/>
            <a:r>
              <a:rPr lang="en-US" dirty="0" smtClean="0"/>
              <a:t>different kinds of testing</a:t>
            </a:r>
          </a:p>
          <a:p>
            <a:pPr lvl="1"/>
            <a:r>
              <a:rPr lang="en-US" dirty="0" smtClean="0"/>
              <a:t>the </a:t>
            </a:r>
            <a:r>
              <a:rPr lang="en-US" dirty="0" err="1" smtClean="0"/>
              <a:t>rackunit</a:t>
            </a:r>
            <a:r>
              <a:rPr lang="en-US" dirty="0" smtClean="0"/>
              <a:t> test framework that we will use in this course</a:t>
            </a:r>
          </a:p>
          <a:p>
            <a:pPr lvl="1"/>
            <a:r>
              <a:rPr lang="en-US" dirty="0" smtClean="0"/>
              <a:t>how to use testing to help in debugging.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57177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Pitfalls</a:t>
            </a:r>
            <a:endParaRPr lang="en-US" dirty="0"/>
          </a:p>
        </p:txBody>
      </p:sp>
      <p:sp>
        <p:nvSpPr>
          <p:cNvPr id="3" name="Content Placeholder 2"/>
          <p:cNvSpPr>
            <a:spLocks noGrp="1"/>
          </p:cNvSpPr>
          <p:nvPr>
            <p:ph idx="1"/>
          </p:nvPr>
        </p:nvSpPr>
        <p:spPr/>
        <p:txBody>
          <a:bodyPr/>
          <a:lstStyle/>
          <a:p>
            <a:r>
              <a:rPr lang="en-US" dirty="0" smtClean="0"/>
              <a:t>DON’T just paste in the actual results of your function.  </a:t>
            </a:r>
          </a:p>
          <a:p>
            <a:r>
              <a:rPr lang="en-US" dirty="0" smtClean="0"/>
              <a:t>Some functions may have more than one correct answer; </a:t>
            </a:r>
          </a:p>
          <a:p>
            <a:pPr lvl="1"/>
            <a:r>
              <a:rPr lang="en-US" dirty="0" smtClean="0"/>
              <a:t>your tests should accept </a:t>
            </a:r>
            <a:r>
              <a:rPr lang="en-US" i="1" dirty="0" smtClean="0"/>
              <a:t>any</a:t>
            </a:r>
            <a:r>
              <a:rPr lang="en-US" dirty="0" smtClean="0"/>
              <a:t> correct answer, not just the one your solution happens to produce</a:t>
            </a:r>
          </a:p>
          <a:p>
            <a:pPr lvl="1"/>
            <a:r>
              <a:rPr lang="en-US" dirty="0" smtClean="0"/>
              <a:t>will see how to do this later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477481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Pitfalls (2)</a:t>
            </a:r>
            <a:endParaRPr lang="en-US" dirty="0"/>
          </a:p>
        </p:txBody>
      </p:sp>
      <p:sp>
        <p:nvSpPr>
          <p:cNvPr id="3" name="Content Placeholder 2"/>
          <p:cNvSpPr>
            <a:spLocks noGrp="1"/>
          </p:cNvSpPr>
          <p:nvPr>
            <p:ph idx="1"/>
          </p:nvPr>
        </p:nvSpPr>
        <p:spPr/>
        <p:txBody>
          <a:bodyPr>
            <a:normAutofit lnSpcReduction="10000"/>
          </a:bodyPr>
          <a:lstStyle/>
          <a:p>
            <a:r>
              <a:rPr lang="en-US" dirty="0"/>
              <a:t>Avoid coincidences in your </a:t>
            </a:r>
            <a:r>
              <a:rPr lang="en-US" dirty="0" smtClean="0"/>
              <a:t>tests, just as you did in your examples</a:t>
            </a:r>
            <a:endParaRPr lang="en-US" dirty="0"/>
          </a:p>
          <a:p>
            <a:r>
              <a:rPr lang="en-US" dirty="0" smtClean="0"/>
              <a:t>Bad:</a:t>
            </a:r>
          </a:p>
          <a:p>
            <a:pPr marL="400050" lvl="1" indent="0">
              <a:buNone/>
            </a:pPr>
            <a:r>
              <a:rPr lang="en-US" sz="1800" b="1" dirty="0" smtClean="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(book-profit-margin </a:t>
            </a:r>
            <a:endParaRPr lang="en-US" sz="1800" b="1" dirty="0">
              <a:latin typeface="Consolas" pitchFamily="49" charset="0"/>
              <a:cs typeface="Consolas" pitchFamily="49" charset="0"/>
            </a:endParaRPr>
          </a:p>
          <a:p>
            <a:pPr marL="400050" lvl="1" indent="0">
              <a:buNone/>
            </a:pPr>
            <a:r>
              <a:rPr lang="en-US" sz="1800" b="1" dirty="0" smtClean="0">
                <a:latin typeface="Consolas" pitchFamily="49" charset="0"/>
                <a:cs typeface="Consolas" pitchFamily="49" charset="0"/>
              </a:rPr>
              <a:t>  (</a:t>
            </a:r>
            <a:r>
              <a:rPr lang="en-US" sz="1800" b="1" dirty="0">
                <a:latin typeface="Consolas" pitchFamily="49" charset="0"/>
                <a:cs typeface="Consolas" pitchFamily="49" charset="0"/>
              </a:rPr>
              <a:t>make-book "Little Lisper" "Friedman" 2.00 </a:t>
            </a:r>
            <a:r>
              <a:rPr lang="en-US" sz="1800" b="1" dirty="0" smtClean="0">
                <a:latin typeface="Consolas" pitchFamily="49" charset="0"/>
                <a:cs typeface="Consolas" pitchFamily="49" charset="0"/>
              </a:rPr>
              <a:t>4.00</a:t>
            </a:r>
            <a:r>
              <a:rPr lang="en-US" sz="1800" b="1" dirty="0">
                <a:latin typeface="Consolas" pitchFamily="49" charset="0"/>
                <a:cs typeface="Consolas" pitchFamily="49" charset="0"/>
              </a:rPr>
              <a:t>)) </a:t>
            </a:r>
          </a:p>
          <a:p>
            <a:pPr marL="400050" lvl="1" indent="0">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2.00)</a:t>
            </a:r>
            <a:endParaRPr lang="en-US" sz="1800" b="1" dirty="0">
              <a:latin typeface="Consolas" pitchFamily="49" charset="0"/>
              <a:cs typeface="Consolas" pitchFamily="49" charset="0"/>
            </a:endParaRPr>
          </a:p>
          <a:p>
            <a:r>
              <a:rPr lang="en-US" dirty="0" smtClean="0"/>
              <a:t>Better:</a:t>
            </a:r>
          </a:p>
          <a:p>
            <a:pPr marL="400050" lvl="1" indent="0">
              <a:buNone/>
            </a:pPr>
            <a:r>
              <a:rPr lang="en-US" sz="1800" b="1" dirty="0" smtClean="0">
                <a:latin typeface="Consolas" pitchFamily="49" charset="0"/>
                <a:cs typeface="Consolas" pitchFamily="49" charset="0"/>
              </a:rPr>
              <a:t>(check-equal?</a:t>
            </a:r>
          </a:p>
          <a:p>
            <a:pPr marL="400050" lvl="1" indent="0">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(book-profit-margin </a:t>
            </a:r>
          </a:p>
          <a:p>
            <a:pPr marL="400050" lvl="1" indent="0">
              <a:buNone/>
            </a:pPr>
            <a:r>
              <a:rPr lang="en-US" sz="1800" b="1" dirty="0" smtClean="0">
                <a:latin typeface="Consolas" pitchFamily="49" charset="0"/>
                <a:cs typeface="Consolas" pitchFamily="49" charset="0"/>
              </a:rPr>
              <a:t>  (make-book "Little Lisper" "Friedman" 2.00 5.00)) </a:t>
            </a:r>
          </a:p>
          <a:p>
            <a:pPr marL="400050" lvl="1" indent="0">
              <a:buNone/>
            </a:pPr>
            <a:r>
              <a:rPr lang="en-US" sz="1800" b="1" dirty="0" smtClean="0">
                <a:latin typeface="Consolas" pitchFamily="49" charset="0"/>
                <a:cs typeface="Consolas" pitchFamily="49" charset="0"/>
              </a:rPr>
              <a:t> 3.00)</a:t>
            </a:r>
            <a:endParaRPr lang="en-US" sz="1800" b="1" dirty="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501328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ball-after-mouse-with-tests </a:t>
            </a:r>
            <a:endParaRPr lang="en-US" dirty="0"/>
          </a:p>
        </p:txBody>
      </p:sp>
      <p:pic>
        <p:nvPicPr>
          <p:cNvPr id="5" name="Sm_RchgWAu0"/>
          <p:cNvPicPr>
            <a:picLocks noGrp="1" noRot="1" noChangeAspect="1"/>
          </p:cNvPicPr>
          <p:nvPr>
            <p:ph idx="1"/>
            <a:videoFile r:link="rId1"/>
          </p:nvPr>
        </p:nvPicPr>
        <p:blipFill>
          <a:blip r:embed="rId3"/>
          <a:stretch>
            <a:fillRect/>
          </a:stretch>
        </p:blipFill>
        <p:spPr>
          <a:xfrm>
            <a:off x="1524000" y="1981200"/>
            <a:ext cx="6096000" cy="34290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6" name="TextBox 5"/>
          <p:cNvSpPr txBox="1"/>
          <p:nvPr/>
        </p:nvSpPr>
        <p:spPr>
          <a:xfrm>
            <a:off x="685800" y="6019800"/>
            <a:ext cx="6705600" cy="646331"/>
          </a:xfrm>
          <a:prstGeom prst="rect">
            <a:avLst/>
          </a:prstGeom>
          <a:noFill/>
          <a:ln>
            <a:solidFill>
              <a:schemeClr val="tx1"/>
            </a:solidFill>
          </a:ln>
        </p:spPr>
        <p:txBody>
          <a:bodyPr wrap="square" rtlCol="0">
            <a:spAutoFit/>
          </a:bodyPr>
          <a:lstStyle/>
          <a:p>
            <a:r>
              <a:rPr lang="en-US" dirty="0" smtClean="0"/>
              <a:t>Note:  this video uses an older version of our testing technology.  The details are a little different, but the principles are the same.</a:t>
            </a:r>
            <a:endParaRPr lang="en-US" dirty="0"/>
          </a:p>
        </p:txBody>
      </p:sp>
      <p:sp>
        <p:nvSpPr>
          <p:cNvPr id="7" name="TextBox 6"/>
          <p:cNvSpPr txBox="1"/>
          <p:nvPr/>
        </p:nvSpPr>
        <p:spPr>
          <a:xfrm>
            <a:off x="457200" y="5604430"/>
            <a:ext cx="1364989" cy="369332"/>
          </a:xfrm>
          <a:prstGeom prst="rect">
            <a:avLst/>
          </a:prstGeom>
          <a:noFill/>
        </p:spPr>
        <p:txBody>
          <a:bodyPr wrap="none" rtlCol="0">
            <a:spAutoFit/>
          </a:bodyPr>
          <a:lstStyle/>
          <a:p>
            <a:r>
              <a:rPr lang="en-US" dirty="0" smtClean="0">
                <a:hlinkClick r:id="rId4"/>
              </a:rPr>
              <a:t>YouTube link</a:t>
            </a:r>
            <a:endParaRPr lang="en-US" dirty="0"/>
          </a:p>
        </p:txBody>
      </p:sp>
    </p:spTree>
    <p:extLst>
      <p:ext uri="{BB962C8B-B14F-4D97-AF65-F5344CB8AC3E}">
        <p14:creationId xmlns:p14="http://schemas.microsoft.com/office/powerpoint/2010/main" val="3543068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Using Tests</a:t>
            </a:r>
            <a:endParaRPr lang="en-US" dirty="0"/>
          </a:p>
        </p:txBody>
      </p:sp>
      <p:sp>
        <p:nvSpPr>
          <p:cNvPr id="3" name="Content Placeholder 2"/>
          <p:cNvSpPr>
            <a:spLocks noGrp="1"/>
          </p:cNvSpPr>
          <p:nvPr>
            <p:ph idx="1"/>
          </p:nvPr>
        </p:nvSpPr>
        <p:spPr/>
        <p:txBody>
          <a:bodyPr>
            <a:normAutofit lnSpcReduction="10000"/>
          </a:bodyPr>
          <a:lstStyle/>
          <a:p>
            <a:r>
              <a:rPr lang="en-US" dirty="0" smtClean="0"/>
              <a:t>Run your program with its tests</a:t>
            </a:r>
          </a:p>
          <a:p>
            <a:r>
              <a:rPr lang="en-US" dirty="0" smtClean="0"/>
              <a:t>Debug so that all your tests pass</a:t>
            </a:r>
          </a:p>
          <a:p>
            <a:r>
              <a:rPr lang="en-US" dirty="0" smtClean="0"/>
              <a:t>If you didn't achieve 100% expression coverage, go back and add more tests.</a:t>
            </a:r>
          </a:p>
          <a:p>
            <a:pPr lvl="1"/>
            <a:r>
              <a:rPr lang="en-US" dirty="0"/>
              <a:t>Just because your tests pass with 100% coverage doesn’t mean your program is right!</a:t>
            </a:r>
          </a:p>
          <a:p>
            <a:pPr lvl="1"/>
            <a:r>
              <a:rPr lang="en-US" dirty="0" smtClean="0"/>
              <a:t>But 100% expression coverage is our standard for this course.</a:t>
            </a:r>
          </a:p>
          <a:p>
            <a:pPr lvl="1"/>
            <a:r>
              <a:rPr lang="en-US" dirty="0" smtClean="0"/>
              <a:t>Your workplace may have different standards. </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086573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Written?</a:t>
            </a:r>
            <a:endParaRPr lang="en-US" dirty="0"/>
          </a:p>
        </p:txBody>
      </p:sp>
      <p:sp>
        <p:nvSpPr>
          <p:cNvPr id="3" name="Content Placeholder 2"/>
          <p:cNvSpPr>
            <a:spLocks noGrp="1"/>
          </p:cNvSpPr>
          <p:nvPr>
            <p:ph idx="1"/>
          </p:nvPr>
        </p:nvSpPr>
        <p:spPr/>
        <p:txBody>
          <a:bodyPr/>
          <a:lstStyle/>
          <a:p>
            <a:r>
              <a:rPr lang="en-US" dirty="0" smtClean="0"/>
              <a:t>Once you’ve written the deliverables for the 6 steps of the design recipe, it’s time to run the program.</a:t>
            </a:r>
          </a:p>
          <a:p>
            <a:r>
              <a:rPr lang="en-US" dirty="0" smtClean="0"/>
              <a:t>What could possibly go wrong?</a:t>
            </a:r>
          </a:p>
          <a:p>
            <a:r>
              <a:rPr lang="en-US" dirty="0" smtClean="0"/>
              <a:t>Let’s make a short list...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37643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could go wrong?</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 fails to load</a:t>
            </a:r>
          </a:p>
          <a:p>
            <a:pPr lvl="1"/>
            <a:r>
              <a:rPr lang="en-US" dirty="0" smtClean="0"/>
              <a:t>unbalanced </a:t>
            </a:r>
            <a:r>
              <a:rPr lang="en-US" dirty="0" err="1" smtClean="0"/>
              <a:t>parens</a:t>
            </a:r>
            <a:r>
              <a:rPr lang="en-US" dirty="0" smtClean="0"/>
              <a:t>?  The unmatched </a:t>
            </a:r>
            <a:r>
              <a:rPr lang="en-US" dirty="0" err="1" smtClean="0"/>
              <a:t>paren</a:t>
            </a:r>
            <a:r>
              <a:rPr lang="en-US" dirty="0" smtClean="0"/>
              <a:t> is highlighted in the interaction window.</a:t>
            </a:r>
          </a:p>
          <a:p>
            <a:pPr lvl="1"/>
            <a:r>
              <a:rPr lang="en-US" dirty="0" smtClean="0"/>
              <a:t>missing function?</a:t>
            </a:r>
          </a:p>
          <a:p>
            <a:pPr lvl="2"/>
            <a:r>
              <a:rPr lang="en-US" dirty="0" smtClean="0"/>
              <a:t>forgot to write definition</a:t>
            </a:r>
          </a:p>
          <a:p>
            <a:pPr lvl="2"/>
            <a:r>
              <a:rPr lang="en-US" dirty="0" smtClean="0"/>
              <a:t>misspelled function name</a:t>
            </a:r>
          </a:p>
          <a:p>
            <a:pPr lvl="2"/>
            <a:r>
              <a:rPr lang="en-US" dirty="0" smtClean="0"/>
              <a:t>forgot to </a:t>
            </a:r>
            <a:r>
              <a:rPr lang="en-US" b="1" dirty="0" smtClean="0">
                <a:latin typeface="Consolas" pitchFamily="49" charset="0"/>
                <a:cs typeface="Consolas" pitchFamily="49" charset="0"/>
              </a:rPr>
              <a:t>require</a:t>
            </a:r>
            <a:r>
              <a:rPr lang="en-US" dirty="0" smtClean="0"/>
              <a:t> the library module</a:t>
            </a:r>
          </a:p>
          <a:p>
            <a:pPr lvl="2"/>
            <a:r>
              <a:rPr lang="en-US" dirty="0" smtClean="0"/>
              <a:t>misspelled library name</a:t>
            </a:r>
          </a:p>
          <a:p>
            <a:pPr lvl="3"/>
            <a:r>
              <a:rPr lang="en-US" i="1" dirty="0" smtClean="0"/>
              <a:t>the </a:t>
            </a:r>
            <a:r>
              <a:rPr lang="en-US" i="1" dirty="0"/>
              <a:t>error message Racket gives you in this case is especially scary. But don't be </a:t>
            </a:r>
            <a:r>
              <a:rPr lang="en-US" i="1" dirty="0" smtClean="0"/>
              <a:t>frightened.  It </a:t>
            </a:r>
            <a:r>
              <a:rPr lang="en-US" i="1" dirty="0"/>
              <a:t>just </a:t>
            </a:r>
            <a:r>
              <a:rPr lang="en-US" i="1" dirty="0" smtClean="0"/>
              <a:t>means that </a:t>
            </a:r>
            <a:r>
              <a:rPr lang="en-US" i="1" dirty="0"/>
              <a:t>it couldn't find the library you told it to look for.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088084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could go wrong? (2)</a:t>
            </a:r>
            <a:endParaRPr lang="en-US" dirty="0"/>
          </a:p>
        </p:txBody>
      </p:sp>
      <p:sp>
        <p:nvSpPr>
          <p:cNvPr id="3" name="Content Placeholder 2"/>
          <p:cNvSpPr>
            <a:spLocks noGrp="1"/>
          </p:cNvSpPr>
          <p:nvPr>
            <p:ph idx="1"/>
          </p:nvPr>
        </p:nvSpPr>
        <p:spPr/>
        <p:txBody>
          <a:bodyPr/>
          <a:lstStyle/>
          <a:p>
            <a:r>
              <a:rPr lang="en-US" dirty="0"/>
              <a:t>You could </a:t>
            </a:r>
            <a:r>
              <a:rPr lang="en-US" dirty="0" smtClean="0"/>
              <a:t>get an </a:t>
            </a:r>
            <a:r>
              <a:rPr lang="en-US" dirty="0"/>
              <a:t>error </a:t>
            </a:r>
            <a:r>
              <a:rPr lang="en-US" dirty="0" smtClean="0"/>
              <a:t>calling a Racket primitive.</a:t>
            </a:r>
            <a:endParaRPr lang="en-US" dirty="0"/>
          </a:p>
          <a:p>
            <a:pPr lvl="1"/>
            <a:r>
              <a:rPr lang="en-US" dirty="0" err="1"/>
              <a:t>eg</a:t>
            </a:r>
            <a:r>
              <a:rPr lang="en-US" dirty="0"/>
              <a:t>: "can't apply string=? to </a:t>
            </a:r>
            <a:r>
              <a:rPr lang="en-US" dirty="0" smtClean="0"/>
              <a:t>1"</a:t>
            </a:r>
          </a:p>
          <a:p>
            <a:pPr lvl="1"/>
            <a:r>
              <a:rPr lang="en-US" dirty="0" smtClean="0"/>
              <a:t>this may be something simple, like the wrong test,</a:t>
            </a:r>
          </a:p>
          <a:p>
            <a:pPr lvl="1"/>
            <a:r>
              <a:rPr lang="en-US" dirty="0" smtClean="0"/>
              <a:t>or it may be more subtle--  "how did I manage to pass a 1 to string=?"</a:t>
            </a:r>
            <a:endParaRPr lang="en-US" dirty="0"/>
          </a:p>
          <a:p>
            <a:pPr lvl="1"/>
            <a:r>
              <a:rPr lang="en-US" dirty="0" smtClean="0"/>
              <a:t>Write more tests to see how you got to this.</a:t>
            </a:r>
          </a:p>
          <a:p>
            <a:pPr lvl="2"/>
            <a:r>
              <a:rPr lang="en-US" dirty="0" smtClean="0"/>
              <a:t>We’ll see how to do this in a minute.</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598836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could go wrong</a:t>
            </a:r>
            <a:r>
              <a:rPr lang="en-US" dirty="0"/>
              <a:t> </a:t>
            </a:r>
            <a:r>
              <a:rPr lang="en-US" dirty="0" smtClean="0"/>
              <a:t>(3)</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test fails</a:t>
            </a:r>
          </a:p>
          <a:p>
            <a:pPr marL="971550" lvl="1" indent="-514350">
              <a:buFont typeface="+mj-lt"/>
              <a:buAutoNum type="arabicPeriod"/>
            </a:pPr>
            <a:r>
              <a:rPr lang="en-US" dirty="0" smtClean="0"/>
              <a:t>Identify the test that failed</a:t>
            </a:r>
          </a:p>
          <a:p>
            <a:pPr marL="1200150" lvl="2" indent="-342900"/>
            <a:r>
              <a:rPr lang="en-US" dirty="0" smtClean="0"/>
              <a:t>Racket will highlight the test that failed.  Having an informative error message will also help you identify the test</a:t>
            </a:r>
          </a:p>
          <a:p>
            <a:pPr marL="971550" lvl="1" indent="-514350">
              <a:buFont typeface="+mj-lt"/>
              <a:buAutoNum type="arabicPeriod"/>
            </a:pPr>
            <a:r>
              <a:rPr lang="en-US" dirty="0" smtClean="0"/>
              <a:t>Check the test: is the answer that it asked for really the right one?</a:t>
            </a:r>
          </a:p>
          <a:p>
            <a:pPr lvl="2"/>
            <a:r>
              <a:rPr lang="en-US" dirty="0" smtClean="0"/>
              <a:t>If not, fix the test</a:t>
            </a:r>
          </a:p>
          <a:p>
            <a:pPr lvl="2"/>
            <a:r>
              <a:rPr lang="en-US" dirty="0"/>
              <a:t>DON’T just paste in the actual results of your function.  </a:t>
            </a:r>
          </a:p>
          <a:p>
            <a:pPr marL="971550" lvl="1" indent="-514350">
              <a:buFont typeface="+mj-lt"/>
              <a:buAutoNum type="arabicPeriod"/>
            </a:pPr>
            <a:r>
              <a:rPr lang="en-US" dirty="0" smtClean="0"/>
              <a:t>If the test is right, play detective by adding new tests. </a:t>
            </a:r>
          </a:p>
          <a:p>
            <a:pPr lvl="2"/>
            <a:r>
              <a:rPr lang="en-US" dirty="0" smtClean="0"/>
              <a:t>Did your function call the right helper?</a:t>
            </a:r>
          </a:p>
          <a:p>
            <a:pPr lvl="3"/>
            <a:r>
              <a:rPr lang="en-US" dirty="0" smtClean="0"/>
              <a:t>yes: test the helper</a:t>
            </a:r>
          </a:p>
          <a:p>
            <a:pPr lvl="3"/>
            <a:r>
              <a:rPr lang="en-US" dirty="0" smtClean="0"/>
              <a:t>no: test the predicate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076432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Debugging by Testing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smtClean="0">
                <a:latin typeface="+mj-lt"/>
                <a:cs typeface="Consolas" pitchFamily="49" charset="0"/>
              </a:rPr>
              <a:t>Code:</a:t>
            </a:r>
            <a:endParaRPr lang="en-US" sz="1800" b="1" dirty="0" smtClean="0">
              <a:latin typeface="Consolas" pitchFamily="49" charset="0"/>
              <a:cs typeface="Consolas" pitchFamily="49" charset="0"/>
            </a:endParaRPr>
          </a:p>
          <a:p>
            <a:pPr marL="0" indent="0">
              <a:buNone/>
            </a:pPr>
            <a:r>
              <a:rPr lang="en-US" sz="1800" b="1" dirty="0" smtClean="0">
                <a:latin typeface="Consolas" pitchFamily="49" charset="0"/>
                <a:cs typeface="Consolas" pitchFamily="49" charset="0"/>
              </a:rPr>
              <a:t>(</a:t>
            </a:r>
            <a:r>
              <a:rPr lang="en-US" sz="1800" b="1" dirty="0">
                <a:latin typeface="Consolas" pitchFamily="49" charset="0"/>
                <a:cs typeface="Consolas" pitchFamily="49" charset="0"/>
              </a:rPr>
              <a:t>define (ball-after-mouse b mx my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a:t>
            </a:r>
          </a:p>
          <a:p>
            <a:pPr marL="0" indent="0">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cond</a:t>
            </a:r>
            <a:endParaRPr lang="en-US" sz="1800" b="1" dirty="0">
              <a:latin typeface="Consolas" pitchFamily="49" charset="0"/>
              <a:cs typeface="Consolas" pitchFamily="49" charset="0"/>
            </a:endParaRP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"button-down") </a:t>
            </a:r>
            <a:endParaRPr lang="en-US" sz="1800" b="1" dirty="0" smtClean="0">
              <a:latin typeface="Consolas" pitchFamily="49" charset="0"/>
              <a:cs typeface="Consolas" pitchFamily="49" charset="0"/>
            </a:endParaRPr>
          </a:p>
          <a:p>
            <a:pPr marL="0" indent="0">
              <a:buNone/>
            </a:pPr>
            <a:r>
              <a:rPr lang="en-US" sz="1800" b="1" dirty="0">
                <a:latin typeface="Consolas" pitchFamily="49" charset="0"/>
                <a:cs typeface="Consolas" pitchFamily="49" charset="0"/>
              </a:rPr>
              <a:t> </a:t>
            </a:r>
            <a:r>
              <a:rPr lang="en-US" sz="1800" b="1" dirty="0" smtClean="0">
                <a:latin typeface="Consolas" pitchFamily="49" charset="0"/>
                <a:cs typeface="Consolas" pitchFamily="49" charset="0"/>
              </a:rPr>
              <a:t>    (</a:t>
            </a:r>
            <a:r>
              <a:rPr lang="en-US" sz="1800" b="1" dirty="0">
                <a:latin typeface="Consolas" pitchFamily="49" charset="0"/>
                <a:cs typeface="Consolas" pitchFamily="49" charset="0"/>
              </a:rPr>
              <a:t>ball-after-button-down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"drag") (ball-after-drag b mx my)]</a:t>
            </a:r>
          </a:p>
          <a:p>
            <a:pPr marL="0" indent="0">
              <a:buNone/>
            </a:pPr>
            <a:r>
              <a:rPr lang="en-US" sz="1800" b="1" dirty="0">
                <a:latin typeface="Consolas" pitchFamily="49" charset="0"/>
                <a:cs typeface="Consolas" pitchFamily="49" charset="0"/>
              </a:rPr>
              <a:t>    [(mouse=? </a:t>
            </a:r>
            <a:r>
              <a:rPr lang="en-US" sz="1800" b="1" dirty="0" err="1">
                <a:latin typeface="Consolas" pitchFamily="49" charset="0"/>
                <a:cs typeface="Consolas" pitchFamily="49" charset="0"/>
              </a:rPr>
              <a:t>mev</a:t>
            </a:r>
            <a:r>
              <a:rPr lang="en-US" sz="1800" b="1" dirty="0">
                <a:latin typeface="Consolas" pitchFamily="49" charset="0"/>
                <a:cs typeface="Consolas" pitchFamily="49" charset="0"/>
              </a:rPr>
              <a:t> "button-up") (ball-after-button-up b mx my)]</a:t>
            </a:r>
          </a:p>
          <a:p>
            <a:pPr marL="0" indent="0">
              <a:buNone/>
            </a:pPr>
            <a:r>
              <a:rPr lang="en-US" sz="1800" b="1" dirty="0">
                <a:latin typeface="Consolas" pitchFamily="49" charset="0"/>
                <a:cs typeface="Consolas" pitchFamily="49" charset="0"/>
              </a:rPr>
              <a:t>    [else b</a:t>
            </a:r>
            <a:r>
              <a:rPr lang="en-US" sz="1800" b="1" dirty="0" smtClean="0">
                <a:latin typeface="Consolas" pitchFamily="49" charset="0"/>
                <a:cs typeface="Consolas" pitchFamily="49" charset="0"/>
              </a:rPr>
              <a:t>]))</a:t>
            </a:r>
          </a:p>
          <a:p>
            <a:pPr marL="0" indent="0">
              <a:buNone/>
            </a:pPr>
            <a:endParaRPr lang="en-US" sz="1800" b="1" dirty="0" smtClean="0">
              <a:latin typeface="Consolas" pitchFamily="49" charset="0"/>
              <a:cs typeface="Consolas" pitchFamily="49" charset="0"/>
            </a:endParaRPr>
          </a:p>
          <a:p>
            <a:pPr marL="0" indent="0">
              <a:buNone/>
            </a:pPr>
            <a:r>
              <a:rPr lang="en-US" sz="1800" dirty="0">
                <a:cs typeface="Consolas" pitchFamily="49" charset="0"/>
              </a:rPr>
              <a:t>Failing Test: </a:t>
            </a:r>
          </a:p>
          <a:p>
            <a:pPr marL="0" indent="0">
              <a:buNone/>
            </a:pPr>
            <a:r>
              <a:rPr lang="en-US" sz="1800" b="1" dirty="0">
                <a:latin typeface="Consolas" pitchFamily="49" charset="0"/>
                <a:cs typeface="Consolas" pitchFamily="49" charset="0"/>
              </a:rPr>
              <a:t> (check-equal?</a:t>
            </a:r>
          </a:p>
          <a:p>
            <a:pPr marL="0" indent="0">
              <a:buNone/>
            </a:pPr>
            <a:r>
              <a:rPr lang="en-US" sz="1800" b="1" dirty="0">
                <a:latin typeface="Consolas" pitchFamily="49" charset="0"/>
                <a:cs typeface="Consolas" pitchFamily="49" charset="0"/>
              </a:rPr>
              <a:t>    (ball-after-mouse </a:t>
            </a:r>
          </a:p>
          <a:p>
            <a:pPr marL="0" indent="0">
              <a:buNone/>
            </a:pPr>
            <a:r>
              <a:rPr lang="en-US" sz="1800" b="1" dirty="0">
                <a:latin typeface="Consolas" pitchFamily="49" charset="0"/>
                <a:cs typeface="Consolas" pitchFamily="49" charset="0"/>
              </a:rPr>
              <a:t>      ball-unselected point-inside-x point-inside-y</a:t>
            </a:r>
          </a:p>
          <a:p>
            <a:pPr marL="0" indent="0">
              <a:buNone/>
            </a:pPr>
            <a:r>
              <a:rPr lang="en-US" sz="1800" b="1" dirty="0">
                <a:latin typeface="Consolas" pitchFamily="49" charset="0"/>
                <a:cs typeface="Consolas" pitchFamily="49" charset="0"/>
              </a:rPr>
              <a:t>      "button-down")</a:t>
            </a:r>
          </a:p>
          <a:p>
            <a:pPr marL="0" indent="0">
              <a:buNone/>
            </a:pPr>
            <a:r>
              <a:rPr lang="en-US" sz="1800" b="1" dirty="0">
                <a:latin typeface="Consolas" pitchFamily="49" charset="0"/>
                <a:cs typeface="Consolas" pitchFamily="49" charset="0"/>
              </a:rPr>
              <a:t>    ball-selected)</a:t>
            </a:r>
          </a:p>
          <a:p>
            <a:pPr marL="0" indent="0">
              <a:buNone/>
            </a:pPr>
            <a:endParaRPr lang="en-US" sz="1800" b="1" dirty="0">
              <a:latin typeface="Consolas" pitchFamily="49" charset="0"/>
              <a:cs typeface="Consolas" pitchFamily="49" charset="0"/>
            </a:endParaRPr>
          </a:p>
          <a:p>
            <a:pPr marL="0" indent="0">
              <a:buNone/>
            </a:pPr>
            <a:endParaRPr lang="en-US" sz="1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4" name="TextBox 3"/>
          <p:cNvSpPr txBox="1"/>
          <p:nvPr/>
        </p:nvSpPr>
        <p:spPr>
          <a:xfrm>
            <a:off x="5638800" y="1371600"/>
            <a:ext cx="3048000" cy="646331"/>
          </a:xfrm>
          <a:prstGeom prst="rect">
            <a:avLst/>
          </a:prstGeom>
          <a:solidFill>
            <a:schemeClr val="accent3">
              <a:lumMod val="40000"/>
              <a:lumOff val="60000"/>
            </a:schemeClr>
          </a:solidFill>
          <a:ln>
            <a:solidFill>
              <a:schemeClr val="tx1"/>
            </a:solidFill>
          </a:ln>
        </p:spPr>
        <p:txBody>
          <a:bodyPr wrap="square" rtlCol="0">
            <a:spAutoFit/>
          </a:bodyPr>
          <a:lstStyle/>
          <a:p>
            <a:r>
              <a:rPr lang="en-US" dirty="0" smtClean="0"/>
              <a:t>Imagine we have this function definition and this failing test.</a:t>
            </a:r>
            <a:endParaRPr lang="en-US" dirty="0"/>
          </a:p>
        </p:txBody>
      </p:sp>
      <p:sp>
        <p:nvSpPr>
          <p:cNvPr id="6" name="Rectangle 5"/>
          <p:cNvSpPr/>
          <p:nvPr/>
        </p:nvSpPr>
        <p:spPr>
          <a:xfrm>
            <a:off x="4343400" y="5410200"/>
            <a:ext cx="35052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This test checks the </a:t>
            </a:r>
            <a:r>
              <a:rPr lang="en-US" i="1" dirty="0" smtClean="0">
                <a:solidFill>
                  <a:schemeClr val="tx1"/>
                </a:solidFill>
              </a:rPr>
              <a:t>combination</a:t>
            </a:r>
            <a:r>
              <a:rPr lang="en-US" dirty="0" smtClean="0">
                <a:solidFill>
                  <a:schemeClr val="tx1"/>
                </a:solidFill>
              </a:rPr>
              <a:t> of </a:t>
            </a:r>
            <a:r>
              <a:rPr lang="en-US" b="1" dirty="0" smtClean="0">
                <a:solidFill>
                  <a:schemeClr val="tx1"/>
                </a:solidFill>
              </a:rPr>
              <a:t>ball-after-mouse</a:t>
            </a:r>
            <a:r>
              <a:rPr lang="en-US" dirty="0" smtClean="0">
                <a:solidFill>
                  <a:schemeClr val="tx1"/>
                </a:solidFill>
              </a:rPr>
              <a:t> and </a:t>
            </a:r>
            <a:r>
              <a:rPr lang="en-US" b="1" dirty="0" smtClean="0">
                <a:solidFill>
                  <a:schemeClr val="tx1"/>
                </a:solidFill>
              </a:rPr>
              <a:t>ball-after-button-down</a:t>
            </a:r>
            <a:r>
              <a:rPr lang="en-US" dirty="0" smtClean="0">
                <a:solidFill>
                  <a:schemeClr val="tx1"/>
                </a:solidFill>
              </a:rPr>
              <a:t>.  If it fails, either procedure might be at fault. </a:t>
            </a:r>
            <a:endParaRPr lang="en-US" dirty="0">
              <a:solidFill>
                <a:schemeClr val="tx1"/>
              </a:solidFill>
            </a:endParaRPr>
          </a:p>
        </p:txBody>
      </p:sp>
    </p:spTree>
    <p:extLst>
      <p:ext uri="{BB962C8B-B14F-4D97-AF65-F5344CB8AC3E}">
        <p14:creationId xmlns:p14="http://schemas.microsoft.com/office/powerpoint/2010/main" val="3403252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Debugging by Testing (2)</a:t>
            </a:r>
            <a:endParaRPr lang="en-US" dirty="0"/>
          </a:p>
        </p:txBody>
      </p:sp>
      <p:sp>
        <p:nvSpPr>
          <p:cNvPr id="3" name="Content Placeholder 2"/>
          <p:cNvSpPr>
            <a:spLocks noGrp="1"/>
          </p:cNvSpPr>
          <p:nvPr>
            <p:ph idx="1"/>
          </p:nvPr>
        </p:nvSpPr>
        <p:spPr>
          <a:xfrm>
            <a:off x="457200" y="1600200"/>
            <a:ext cx="6172200" cy="4525963"/>
          </a:xfrm>
        </p:spPr>
        <p:txBody>
          <a:bodyPr>
            <a:normAutofit fontScale="92500" lnSpcReduction="10000"/>
          </a:bodyPr>
          <a:lstStyle/>
          <a:p>
            <a:pPr marL="0" indent="0">
              <a:buNone/>
            </a:pPr>
            <a:r>
              <a:rPr lang="en-US" sz="2000" b="1" dirty="0">
                <a:latin typeface="Consolas" pitchFamily="49" charset="0"/>
                <a:cs typeface="Consolas" pitchFamily="49" charset="0"/>
              </a:rPr>
              <a:t>(check-equal?</a:t>
            </a:r>
          </a:p>
          <a:p>
            <a:pPr marL="0" indent="0">
              <a:buNone/>
            </a:pPr>
            <a:r>
              <a:rPr lang="en-US" sz="2000" b="1" dirty="0">
                <a:latin typeface="Consolas" pitchFamily="49" charset="0"/>
                <a:cs typeface="Consolas" pitchFamily="49" charset="0"/>
              </a:rPr>
              <a:t>  (ball-after-mouse </a:t>
            </a:r>
          </a:p>
          <a:p>
            <a:pPr marL="0" indent="0">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ball-unselected </a:t>
            </a:r>
          </a:p>
          <a:p>
            <a:pPr marL="0" indent="0">
              <a:buNone/>
            </a:pPr>
            <a:r>
              <a:rPr lang="en-US" sz="2000" b="1" dirty="0">
                <a:latin typeface="Consolas" pitchFamily="49" charset="0"/>
                <a:cs typeface="Consolas" pitchFamily="49" charset="0"/>
              </a:rPr>
              <a:t>     point-inside-x point-inside-y</a:t>
            </a:r>
          </a:p>
          <a:p>
            <a:pPr marL="0" indent="0">
              <a:buNone/>
            </a:pPr>
            <a:r>
              <a:rPr lang="en-US" sz="2000" b="1" dirty="0">
                <a:latin typeface="Consolas" pitchFamily="49" charset="0"/>
                <a:cs typeface="Consolas" pitchFamily="49" charset="0"/>
              </a:rPr>
              <a:t>    "button-down")</a:t>
            </a:r>
          </a:p>
          <a:p>
            <a:pPr marL="0" indent="0">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ball-after-button-down</a:t>
            </a:r>
          </a:p>
          <a:p>
            <a:pPr marL="0" indent="0">
              <a:buNone/>
            </a:pPr>
            <a:r>
              <a:rPr lang="en-US" sz="2000" b="1" dirty="0" smtClean="0">
                <a:solidFill>
                  <a:srgbClr val="FF0000"/>
                </a:solidFill>
                <a:latin typeface="Consolas" pitchFamily="49" charset="0"/>
                <a:cs typeface="Consolas" pitchFamily="49" charset="0"/>
              </a:rPr>
              <a:t>    ball-unselected </a:t>
            </a:r>
            <a:endParaRPr lang="en-US" sz="2000" b="1" dirty="0">
              <a:solidFill>
                <a:srgbClr val="FF0000"/>
              </a:solidFill>
              <a:latin typeface="Consolas" pitchFamily="49" charset="0"/>
              <a:cs typeface="Consolas" pitchFamily="49" charset="0"/>
            </a:endParaRPr>
          </a:p>
          <a:p>
            <a:pPr marL="0" indent="0">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point-inside-x point-inside-y))</a:t>
            </a:r>
          </a:p>
          <a:p>
            <a:pPr marL="0" indent="0">
              <a:buNone/>
            </a:pPr>
            <a:endParaRPr lang="en-US" sz="2000" b="1" dirty="0">
              <a:latin typeface="Consolas" pitchFamily="49" charset="0"/>
              <a:cs typeface="Consolas" pitchFamily="49" charset="0"/>
            </a:endParaRPr>
          </a:p>
          <a:p>
            <a:pPr marL="0" indent="0">
              <a:buNone/>
            </a:pPr>
            <a:r>
              <a:rPr lang="en-US" sz="2800" dirty="0">
                <a:cs typeface="Consolas" pitchFamily="49" charset="0"/>
              </a:rPr>
              <a:t>Test </a:t>
            </a:r>
            <a:r>
              <a:rPr lang="en-US" sz="2800" dirty="0" smtClean="0">
                <a:cs typeface="Consolas" pitchFamily="49" charset="0"/>
              </a:rPr>
              <a:t>fails: </a:t>
            </a:r>
            <a:r>
              <a:rPr lang="en-US" sz="2800" dirty="0">
                <a:cs typeface="Consolas" pitchFamily="49" charset="0"/>
              </a:rPr>
              <a:t>problem is in </a:t>
            </a:r>
            <a:r>
              <a:rPr lang="en-US" sz="2800" b="1" dirty="0" smtClean="0">
                <a:latin typeface="Consolas" pitchFamily="49" charset="0"/>
                <a:cs typeface="Consolas" pitchFamily="49" charset="0"/>
              </a:rPr>
              <a:t>ball-after-mouse</a:t>
            </a:r>
            <a:endParaRPr lang="en-US" sz="2800" b="1" dirty="0">
              <a:latin typeface="Consolas" pitchFamily="49" charset="0"/>
              <a:cs typeface="Consolas" pitchFamily="49" charset="0"/>
            </a:endParaRPr>
          </a:p>
          <a:p>
            <a:pPr marL="0" indent="0">
              <a:buNone/>
            </a:pPr>
            <a:r>
              <a:rPr lang="en-US" sz="2800" dirty="0">
                <a:cs typeface="Consolas" pitchFamily="49" charset="0"/>
              </a:rPr>
              <a:t>Test </a:t>
            </a:r>
            <a:r>
              <a:rPr lang="en-US" sz="2800" dirty="0" smtClean="0">
                <a:cs typeface="Consolas" pitchFamily="49" charset="0"/>
              </a:rPr>
              <a:t>succeeds: </a:t>
            </a:r>
            <a:r>
              <a:rPr lang="en-US" sz="2800" dirty="0">
                <a:cs typeface="Consolas" pitchFamily="49" charset="0"/>
              </a:rPr>
              <a:t>problem is in </a:t>
            </a:r>
            <a:r>
              <a:rPr lang="en-US" sz="2800" b="1" dirty="0" smtClean="0">
                <a:latin typeface="Consolas" pitchFamily="49" charset="0"/>
                <a:cs typeface="Consolas" pitchFamily="49" charset="0"/>
              </a:rPr>
              <a:t>ball-after-button-down</a:t>
            </a:r>
            <a:endParaRPr lang="en-US" sz="2800" b="1" dirty="0">
              <a:latin typeface="Consolas" pitchFamily="49" charset="0"/>
              <a:cs typeface="Consolas" pitchFamily="49" charset="0"/>
            </a:endParaRPr>
          </a:p>
          <a:p>
            <a:pPr marL="0" indent="0">
              <a:buNone/>
            </a:pP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4" name="TextBox 3"/>
          <p:cNvSpPr txBox="1"/>
          <p:nvPr/>
        </p:nvSpPr>
        <p:spPr>
          <a:xfrm>
            <a:off x="4953000" y="1295400"/>
            <a:ext cx="3733800" cy="1200329"/>
          </a:xfrm>
          <a:prstGeom prst="rect">
            <a:avLst/>
          </a:prstGeom>
          <a:solidFill>
            <a:schemeClr val="accent3">
              <a:lumMod val="40000"/>
              <a:lumOff val="60000"/>
            </a:schemeClr>
          </a:solidFill>
          <a:ln>
            <a:solidFill>
              <a:schemeClr val="tx1"/>
            </a:solidFill>
          </a:ln>
        </p:spPr>
        <p:txBody>
          <a:bodyPr wrap="square" rtlCol="0">
            <a:spAutoFit/>
          </a:bodyPr>
          <a:lstStyle/>
          <a:p>
            <a:r>
              <a:rPr lang="en-US" dirty="0" smtClean="0"/>
              <a:t>On a button-down, we were supposed to call </a:t>
            </a:r>
            <a:r>
              <a:rPr lang="en-US" b="1" dirty="0" smtClean="0"/>
              <a:t>ball-after-button-down</a:t>
            </a:r>
            <a:r>
              <a:rPr lang="en-US" dirty="0" smtClean="0"/>
              <a:t>.  So let’s create a test to see if that happened.</a:t>
            </a:r>
            <a:endParaRPr lang="en-US" dirty="0"/>
          </a:p>
        </p:txBody>
      </p:sp>
      <p:sp>
        <p:nvSpPr>
          <p:cNvPr id="6" name="TextBox 5"/>
          <p:cNvSpPr txBox="1"/>
          <p:nvPr/>
        </p:nvSpPr>
        <p:spPr>
          <a:xfrm>
            <a:off x="5715000" y="2971800"/>
            <a:ext cx="3276600" cy="2308324"/>
          </a:xfrm>
          <a:prstGeom prst="rect">
            <a:avLst/>
          </a:prstGeom>
          <a:solidFill>
            <a:schemeClr val="accent3">
              <a:lumMod val="40000"/>
              <a:lumOff val="60000"/>
            </a:schemeClr>
          </a:solidFill>
          <a:ln>
            <a:solidFill>
              <a:schemeClr val="tx1"/>
            </a:solidFill>
          </a:ln>
        </p:spPr>
        <p:txBody>
          <a:bodyPr wrap="square" rtlCol="0">
            <a:spAutoFit/>
          </a:bodyPr>
          <a:lstStyle>
            <a:defPPr>
              <a:defRPr lang="en-US"/>
            </a:defPPr>
          </a:lstStyle>
          <a:p>
            <a:r>
              <a:rPr lang="en-US" sz="1400" dirty="0" smtClean="0"/>
              <a:t>We know that </a:t>
            </a:r>
            <a:r>
              <a:rPr lang="en-US" sz="1400" b="1" dirty="0" smtClean="0"/>
              <a:t>ball-after-button-down</a:t>
            </a:r>
            <a:r>
              <a:rPr lang="en-US" sz="1400" dirty="0" smtClean="0"/>
              <a:t> was supposed to be called, so these two expressions should return the same thing, even if it's the wrong thing.  So if this test fails, we know that </a:t>
            </a:r>
            <a:r>
              <a:rPr lang="en-US" sz="1400" b="1" dirty="0" smtClean="0"/>
              <a:t>ball-after-mouse</a:t>
            </a:r>
            <a:r>
              <a:rPr lang="en-US" sz="1400" dirty="0" smtClean="0"/>
              <a:t> didn't call ball-after-button-down correctly.  If the test succeeds, we know that </a:t>
            </a:r>
            <a:r>
              <a:rPr lang="en-US" sz="1400" b="1" dirty="0" smtClean="0"/>
              <a:t>ball-after-button-down</a:t>
            </a:r>
            <a:r>
              <a:rPr lang="en-US" sz="1400" dirty="0" smtClean="0"/>
              <a:t> was called, but it is returning the wrong thing, because the test on the previous slide is still failing</a:t>
            </a:r>
            <a:r>
              <a:rPr lang="en-US" dirty="0" smtClean="0"/>
              <a:t>.  </a:t>
            </a:r>
            <a:endParaRPr lang="en-US" dirty="0"/>
          </a:p>
        </p:txBody>
      </p:sp>
    </p:spTree>
    <p:extLst>
      <p:ext uri="{BB962C8B-B14F-4D97-AF65-F5344CB8AC3E}">
        <p14:creationId xmlns:p14="http://schemas.microsoft.com/office/powerpoint/2010/main" val="1698207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the student should be able to:</a:t>
            </a:r>
          </a:p>
          <a:p>
            <a:pPr lvl="1"/>
            <a:r>
              <a:rPr lang="en-US" dirty="0" smtClean="0"/>
              <a:t>list and explain four different testing goals and two different kinds of testing.</a:t>
            </a:r>
          </a:p>
          <a:p>
            <a:pPr lvl="1"/>
            <a:r>
              <a:rPr lang="en-US" dirty="0" smtClean="0"/>
              <a:t>use the </a:t>
            </a:r>
            <a:r>
              <a:rPr lang="en-US" dirty="0" err="1" smtClean="0"/>
              <a:t>rackunit</a:t>
            </a:r>
            <a:r>
              <a:rPr lang="en-US" dirty="0" smtClean="0"/>
              <a:t> framework to write test suites for simple programming problems</a:t>
            </a:r>
          </a:p>
          <a:p>
            <a:pPr lvl="1"/>
            <a:r>
              <a:rPr lang="en-US" dirty="0" smtClean="0"/>
              <a:t>use the </a:t>
            </a:r>
            <a:r>
              <a:rPr lang="en-US" dirty="0" err="1" smtClean="0"/>
              <a:t>rackunit</a:t>
            </a:r>
            <a:r>
              <a:rPr lang="en-US" dirty="0" smtClean="0"/>
              <a:t> framework to help in debugging simple programs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767321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down your bug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b="1" dirty="0">
                <a:latin typeface="Consolas" pitchFamily="49" charset="0"/>
                <a:cs typeface="Consolas" pitchFamily="49" charset="0"/>
              </a:rPr>
              <a:t>(define (ball-after-button-down b mx my)</a:t>
            </a:r>
          </a:p>
          <a:p>
            <a:pPr marL="0" indent="0">
              <a:buNone/>
            </a:pPr>
            <a:r>
              <a:rPr lang="en-US" sz="1800" b="1" dirty="0">
                <a:latin typeface="Consolas" pitchFamily="49" charset="0"/>
                <a:cs typeface="Consolas" pitchFamily="49" charset="0"/>
              </a:rPr>
              <a:t>  (if (inside-ball? mx my b)</a:t>
            </a:r>
          </a:p>
          <a:p>
            <a:pPr marL="0" indent="0">
              <a:buNone/>
            </a:pPr>
            <a:r>
              <a:rPr lang="en-US" sz="1800" b="1" dirty="0">
                <a:latin typeface="Consolas" pitchFamily="49" charset="0"/>
                <a:cs typeface="Consolas" pitchFamily="49" charset="0"/>
              </a:rPr>
              <a:t>    (ball-make-selected b)</a:t>
            </a:r>
          </a:p>
          <a:p>
            <a:pPr marL="0" indent="0">
              <a:buNone/>
            </a:pPr>
            <a:r>
              <a:rPr lang="en-US" sz="1800" b="1" dirty="0">
                <a:latin typeface="Consolas" pitchFamily="49" charset="0"/>
                <a:cs typeface="Consolas" pitchFamily="49" charset="0"/>
              </a:rPr>
              <a:t>    b</a:t>
            </a:r>
            <a:r>
              <a:rPr lang="en-US" sz="1800" b="1" dirty="0" smtClean="0">
                <a:latin typeface="Consolas" pitchFamily="49" charset="0"/>
                <a:cs typeface="Consolas" pitchFamily="49" charset="0"/>
              </a:rPr>
              <a:t>))</a:t>
            </a:r>
          </a:p>
          <a:p>
            <a:pPr marL="0" indent="0">
              <a:buNone/>
            </a:pPr>
            <a:endParaRPr lang="en-US" sz="1800" b="1" dirty="0" smtClean="0">
              <a:latin typeface="Consolas" pitchFamily="49" charset="0"/>
              <a:cs typeface="Consolas" pitchFamily="49" charset="0"/>
            </a:endParaRPr>
          </a:p>
          <a:p>
            <a:pPr marL="0" indent="0">
              <a:buNone/>
            </a:pPr>
            <a:r>
              <a:rPr lang="en-US" sz="1800" b="1" dirty="0">
                <a:latin typeface="Consolas" pitchFamily="49" charset="0"/>
                <a:cs typeface="Consolas" pitchFamily="49" charset="0"/>
              </a:rPr>
              <a:t>(check-equal?</a:t>
            </a:r>
          </a:p>
          <a:p>
            <a:pPr marL="0" indent="0">
              <a:buNone/>
            </a:pPr>
            <a:r>
              <a:rPr lang="en-US" sz="1800" b="1" dirty="0">
                <a:latin typeface="Consolas" pitchFamily="49" charset="0"/>
                <a:cs typeface="Consolas" pitchFamily="49" charset="0"/>
              </a:rPr>
              <a:t>  (ball-after-button-down</a:t>
            </a:r>
          </a:p>
          <a:p>
            <a:pPr marL="0" indent="0">
              <a:buNone/>
            </a:pPr>
            <a:r>
              <a:rPr lang="en-US" sz="1800" b="1" dirty="0">
                <a:latin typeface="Consolas" pitchFamily="49" charset="0"/>
                <a:cs typeface="Consolas" pitchFamily="49" charset="0"/>
              </a:rPr>
              <a:t>    ball-unselected </a:t>
            </a:r>
          </a:p>
          <a:p>
            <a:pPr marL="0" indent="0">
              <a:buNone/>
            </a:pPr>
            <a:r>
              <a:rPr lang="en-US" sz="1800" b="1" dirty="0">
                <a:latin typeface="Consolas" pitchFamily="49" charset="0"/>
                <a:cs typeface="Consolas" pitchFamily="49" charset="0"/>
              </a:rPr>
              <a:t>    point-inside-x point-inside-y)</a:t>
            </a:r>
          </a:p>
          <a:p>
            <a:pPr marL="0" indent="0">
              <a:buNone/>
            </a:pPr>
            <a:r>
              <a:rPr lang="en-US" sz="1800" b="1" dirty="0">
                <a:latin typeface="Consolas" pitchFamily="49" charset="0"/>
                <a:cs typeface="Consolas" pitchFamily="49" charset="0"/>
              </a:rPr>
              <a:t>  (ball-make-selected </a:t>
            </a:r>
            <a:r>
              <a:rPr lang="en-US" sz="1800" b="1" dirty="0" smtClean="0">
                <a:latin typeface="Consolas" pitchFamily="49" charset="0"/>
                <a:cs typeface="Consolas" pitchFamily="49" charset="0"/>
              </a:rPr>
              <a:t>ball-unselected))</a:t>
            </a:r>
          </a:p>
          <a:p>
            <a:pPr marL="0" indent="0">
              <a:buNone/>
            </a:pPr>
            <a:endParaRPr lang="en-US" sz="1800" b="1" dirty="0">
              <a:latin typeface="Consolas" pitchFamily="49" charset="0"/>
              <a:cs typeface="Consolas" pitchFamily="49" charset="0"/>
            </a:endParaRPr>
          </a:p>
          <a:p>
            <a:pPr marL="0" indent="0">
              <a:buNone/>
            </a:pPr>
            <a:r>
              <a:rPr lang="en-US" sz="2800" dirty="0" smtClean="0">
                <a:cs typeface="Consolas" pitchFamily="49" charset="0"/>
              </a:rPr>
              <a:t>Test succeeds: problem is in </a:t>
            </a:r>
            <a:r>
              <a:rPr lang="en-US" sz="2800" b="1" dirty="0" smtClean="0">
                <a:latin typeface="Consolas" pitchFamily="49" charset="0"/>
                <a:cs typeface="Consolas" pitchFamily="49" charset="0"/>
              </a:rPr>
              <a:t>ball-make-selected</a:t>
            </a:r>
          </a:p>
          <a:p>
            <a:pPr marL="0" indent="0">
              <a:buNone/>
            </a:pPr>
            <a:r>
              <a:rPr lang="en-US" sz="2800" dirty="0" smtClean="0">
                <a:cs typeface="Consolas" pitchFamily="49" charset="0"/>
              </a:rPr>
              <a:t>Test fails: problem is in </a:t>
            </a:r>
            <a:r>
              <a:rPr lang="en-US" sz="2800" b="1" dirty="0" smtClean="0">
                <a:latin typeface="Consolas" pitchFamily="49" charset="0"/>
                <a:cs typeface="Consolas" pitchFamily="49" charset="0"/>
              </a:rPr>
              <a:t>inside-ball?</a:t>
            </a:r>
            <a:endParaRPr lang="en-US" sz="28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4" name="TextBox 3"/>
          <p:cNvSpPr txBox="1"/>
          <p:nvPr/>
        </p:nvSpPr>
        <p:spPr>
          <a:xfrm>
            <a:off x="4561764" y="2138149"/>
            <a:ext cx="4429836" cy="1477328"/>
          </a:xfrm>
          <a:prstGeom prst="rect">
            <a:avLst/>
          </a:prstGeom>
          <a:solidFill>
            <a:schemeClr val="accent3">
              <a:lumMod val="40000"/>
              <a:lumOff val="60000"/>
            </a:schemeClr>
          </a:solidFill>
          <a:ln>
            <a:solidFill>
              <a:schemeClr val="tx1"/>
            </a:solidFill>
          </a:ln>
        </p:spPr>
        <p:txBody>
          <a:bodyPr wrap="square" rtlCol="0">
            <a:spAutoFit/>
          </a:bodyPr>
          <a:lstStyle/>
          <a:p>
            <a:r>
              <a:rPr lang="en-US" dirty="0" smtClean="0"/>
              <a:t>Let’s imagine we’ve identified </a:t>
            </a:r>
            <a:r>
              <a:rPr lang="en-US" b="1" dirty="0" smtClean="0"/>
              <a:t>ball-after-button-down</a:t>
            </a:r>
            <a:r>
              <a:rPr lang="en-US" dirty="0" smtClean="0"/>
              <a:t> as the likely culprit.  We could write another test to see whether </a:t>
            </a:r>
            <a:r>
              <a:rPr lang="en-US" b="1" dirty="0" smtClean="0"/>
              <a:t>ball-after-button-down</a:t>
            </a:r>
            <a:r>
              <a:rPr lang="en-US" dirty="0" smtClean="0"/>
              <a:t> is calling </a:t>
            </a:r>
            <a:r>
              <a:rPr lang="en-US" b="1" dirty="0" smtClean="0"/>
              <a:t>ball-make-selected</a:t>
            </a:r>
            <a:r>
              <a:rPr lang="en-US" dirty="0" smtClean="0"/>
              <a:t> correctly.</a:t>
            </a:r>
            <a:endParaRPr lang="en-US" dirty="0"/>
          </a:p>
        </p:txBody>
      </p:sp>
    </p:spTree>
    <p:extLst>
      <p:ext uri="{BB962C8B-B14F-4D97-AF65-F5344CB8AC3E}">
        <p14:creationId xmlns:p14="http://schemas.microsoft.com/office/powerpoint/2010/main" val="28632256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could have gone wrong?</a:t>
            </a:r>
            <a:endParaRPr lang="en-US" dirty="0"/>
          </a:p>
        </p:txBody>
      </p:sp>
      <p:sp>
        <p:nvSpPr>
          <p:cNvPr id="3" name="Content Placeholder 2"/>
          <p:cNvSpPr>
            <a:spLocks noGrp="1"/>
          </p:cNvSpPr>
          <p:nvPr>
            <p:ph idx="1"/>
          </p:nvPr>
        </p:nvSpPr>
        <p:spPr/>
        <p:txBody>
          <a:bodyPr>
            <a:normAutofit/>
          </a:bodyPr>
          <a:lstStyle/>
          <a:p>
            <a:r>
              <a:rPr lang="en-US" dirty="0" smtClean="0"/>
              <a:t>You could have called your help function with the wrong arguments.</a:t>
            </a:r>
          </a:p>
          <a:p>
            <a:r>
              <a:rPr lang="en-US" dirty="0" smtClean="0"/>
              <a:t>You can use the same techniques to identify this.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609706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Keep your bug from re-appearing</a:t>
            </a:r>
            <a:endParaRPr lang="en-US" dirty="0"/>
          </a:p>
        </p:txBody>
      </p:sp>
      <p:sp>
        <p:nvSpPr>
          <p:cNvPr id="3" name="Content Placeholder 2"/>
          <p:cNvSpPr>
            <a:spLocks noGrp="1"/>
          </p:cNvSpPr>
          <p:nvPr>
            <p:ph idx="1"/>
          </p:nvPr>
        </p:nvSpPr>
        <p:spPr/>
        <p:txBody>
          <a:bodyPr/>
          <a:lstStyle/>
          <a:p>
            <a:r>
              <a:rPr lang="en-US" dirty="0" smtClean="0"/>
              <a:t>Leave the extra tests in your file</a:t>
            </a:r>
          </a:p>
          <a:p>
            <a:r>
              <a:rPr lang="en-US" dirty="0" smtClean="0"/>
              <a:t>That </a:t>
            </a:r>
            <a:r>
              <a:rPr lang="en-US" dirty="0" smtClean="0"/>
              <a:t>way if your bug reappears you will have the detective work all set up.</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582737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rmAutofit lnSpcReduction="10000"/>
          </a:bodyPr>
          <a:lstStyle/>
          <a:p>
            <a:r>
              <a:rPr lang="en-US" dirty="0" smtClean="0"/>
              <a:t>Our presentation has been specific </a:t>
            </a:r>
            <a:r>
              <a:rPr lang="en-US" dirty="0"/>
              <a:t>to Racket and to this </a:t>
            </a:r>
            <a:r>
              <a:rPr lang="en-US" dirty="0" smtClean="0"/>
              <a:t>course, but the ideas and techniques are adaptable to other settings and other languages.</a:t>
            </a:r>
          </a:p>
          <a:p>
            <a:r>
              <a:rPr lang="en-US" dirty="0" smtClean="0"/>
              <a:t>Your </a:t>
            </a:r>
            <a:r>
              <a:rPr lang="en-US" dirty="0"/>
              <a:t>employer may have different conventions for managing tests.  </a:t>
            </a:r>
            <a:endParaRPr lang="en-US" dirty="0" smtClean="0"/>
          </a:p>
          <a:p>
            <a:r>
              <a:rPr lang="en-US" dirty="0" smtClean="0"/>
              <a:t>If </a:t>
            </a:r>
            <a:r>
              <a:rPr lang="en-US" dirty="0"/>
              <a:t>your employer does not have conventions for systematic testing, you should urge him (or her) to introduce one.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885062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smtClean="0"/>
              <a:t>Study 02-6-ball-after-mouse-with-tests.rkt </a:t>
            </a:r>
            <a:r>
              <a:rPr lang="en-US" dirty="0" smtClean="0"/>
              <a:t>.</a:t>
            </a:r>
          </a:p>
          <a:p>
            <a:r>
              <a:rPr lang="en-US" dirty="0" smtClean="0"/>
              <a:t>If </a:t>
            </a:r>
            <a:r>
              <a:rPr lang="en-US" dirty="0"/>
              <a:t>you have questions or comments about this lesson, post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356086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Testing</a:t>
            </a:r>
            <a:endParaRPr lang="en-US" dirty="0"/>
          </a:p>
        </p:txBody>
      </p:sp>
      <p:sp>
        <p:nvSpPr>
          <p:cNvPr id="3" name="Content Placeholder 2"/>
          <p:cNvSpPr>
            <a:spLocks noGrp="1"/>
          </p:cNvSpPr>
          <p:nvPr>
            <p:ph idx="1"/>
          </p:nvPr>
        </p:nvSpPr>
        <p:spPr/>
        <p:txBody>
          <a:bodyPr>
            <a:normAutofit fontScale="85000" lnSpcReduction="20000"/>
          </a:bodyPr>
          <a:lstStyle/>
          <a:p>
            <a:r>
              <a:rPr lang="en-US" i="1" dirty="0" smtClean="0">
                <a:solidFill>
                  <a:srgbClr val="FF0000"/>
                </a:solidFill>
              </a:rPr>
              <a:t>Qualification Testing: </a:t>
            </a:r>
            <a:r>
              <a:rPr lang="en-US" dirty="0" smtClean="0"/>
              <a:t>Make sure program is ready for more serious testing</a:t>
            </a:r>
            <a:endParaRPr lang="en-US" i="1" dirty="0" smtClean="0">
              <a:solidFill>
                <a:srgbClr val="FF0000"/>
              </a:solidFill>
            </a:endParaRPr>
          </a:p>
          <a:p>
            <a:r>
              <a:rPr lang="en-US" i="1" dirty="0" smtClean="0">
                <a:solidFill>
                  <a:srgbClr val="FF0000"/>
                </a:solidFill>
              </a:rPr>
              <a:t>Acceptance Testing: </a:t>
            </a:r>
            <a:r>
              <a:rPr lang="en-US" dirty="0" smtClean="0"/>
              <a:t>Make sure program works on the given examples or use cases</a:t>
            </a:r>
            <a:endParaRPr lang="en-US" i="1" dirty="0" smtClean="0">
              <a:solidFill>
                <a:srgbClr val="FF0000"/>
              </a:solidFill>
            </a:endParaRPr>
          </a:p>
          <a:p>
            <a:r>
              <a:rPr lang="en-US" i="1" dirty="0" smtClean="0">
                <a:solidFill>
                  <a:srgbClr val="FF0000"/>
                </a:solidFill>
              </a:rPr>
              <a:t>Requirements Testing</a:t>
            </a:r>
            <a:r>
              <a:rPr lang="en-US" dirty="0" smtClean="0"/>
              <a:t>: Make sure program works as intended on other examples</a:t>
            </a:r>
          </a:p>
          <a:p>
            <a:r>
              <a:rPr lang="en-US" i="1" dirty="0" smtClean="0">
                <a:solidFill>
                  <a:srgbClr val="FF0000"/>
                </a:solidFill>
              </a:rPr>
              <a:t>Regression Testing</a:t>
            </a:r>
            <a:r>
              <a:rPr lang="en-US" dirty="0" smtClean="0"/>
              <a:t>: Make sure that a change hasn’t broken anything.</a:t>
            </a:r>
          </a:p>
          <a:p>
            <a:r>
              <a:rPr lang="en-US" i="1" dirty="0" smtClean="0">
                <a:solidFill>
                  <a:srgbClr val="FF0000"/>
                </a:solidFill>
              </a:rPr>
              <a:t>Stress Testing</a:t>
            </a:r>
            <a:r>
              <a:rPr lang="en-US" dirty="0" smtClean="0"/>
              <a:t>: How does the program perform for large inputs, heavy loads, etc.?</a:t>
            </a:r>
          </a:p>
          <a:p>
            <a:r>
              <a:rPr lang="en-US" i="1" dirty="0" smtClean="0">
                <a:solidFill>
                  <a:srgbClr val="FF0000"/>
                </a:solidFill>
              </a:rPr>
              <a:t>Usability Testing</a:t>
            </a:r>
            <a:r>
              <a:rPr lang="en-US" dirty="0" smtClean="0"/>
              <a:t>: Is the program usable by its intended audience?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590780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Qualification Testing</a:t>
            </a:r>
            <a:endParaRPr lang="en-US" dirty="0"/>
          </a:p>
        </p:txBody>
      </p:sp>
      <p:sp>
        <p:nvSpPr>
          <p:cNvPr id="3" name="Content Placeholder 2"/>
          <p:cNvSpPr>
            <a:spLocks noGrp="1"/>
          </p:cNvSpPr>
          <p:nvPr>
            <p:ph idx="1"/>
          </p:nvPr>
        </p:nvSpPr>
        <p:spPr/>
        <p:txBody>
          <a:bodyPr/>
          <a:lstStyle/>
          <a:p>
            <a:r>
              <a:rPr lang="en-US" dirty="0" smtClean="0"/>
              <a:t>Does the program provide the functions that are specified in the problem?</a:t>
            </a:r>
          </a:p>
          <a:p>
            <a:r>
              <a:rPr lang="en-US" dirty="0" smtClean="0"/>
              <a:t>Do they take the right number and type of arguments?  Do they return the right type of result?</a:t>
            </a:r>
          </a:p>
          <a:p>
            <a:pPr marL="457200" lvl="1" indent="0">
              <a:buNone/>
            </a:pPr>
            <a:r>
              <a:rPr lang="en-US" i="1" dirty="0" smtClean="0"/>
              <a:t>If they don’t, then the program is not ready for further testing...</a:t>
            </a:r>
            <a:endParaRPr lang="en-US"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12019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idx="1"/>
          </p:nvPr>
        </p:nvSpPr>
        <p:spPr/>
        <p:txBody>
          <a:bodyPr/>
          <a:lstStyle/>
          <a:p>
            <a:r>
              <a:rPr lang="en-US" dirty="0" smtClean="0"/>
              <a:t>The requirements probably give some examples.  Be sure to test them!</a:t>
            </a:r>
          </a:p>
          <a:p>
            <a:r>
              <a:rPr lang="en-US" dirty="0" smtClean="0"/>
              <a:t>Sometimes the requirements are more complicated, so you'll have to make up examples to check the requirements.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92231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classification: Kinds of Testing</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solidFill>
                  <a:srgbClr val="FF0000"/>
                </a:solidFill>
              </a:rPr>
              <a:t>Black-box testing</a:t>
            </a:r>
            <a:r>
              <a:rPr lang="en-US" dirty="0" smtClean="0"/>
              <a:t>: Tests where we don’t know anything about the internals of the program</a:t>
            </a:r>
          </a:p>
          <a:p>
            <a:r>
              <a:rPr lang="en-US" i="1" dirty="0" smtClean="0">
                <a:solidFill>
                  <a:srgbClr val="FF0000"/>
                </a:solidFill>
              </a:rPr>
              <a:t>White-box testing</a:t>
            </a:r>
            <a:r>
              <a:rPr lang="en-US" dirty="0" smtClean="0"/>
              <a:t>: Tests where we take advantage of what we know about the program or the requirements</a:t>
            </a:r>
          </a:p>
          <a:p>
            <a:pPr lvl="1"/>
            <a:r>
              <a:rPr lang="en-US" dirty="0" smtClean="0"/>
              <a:t>Example: our tests for f2c took advantage of the fact that f2c was a linear relationship: if the program worked for two values, we can be confident that it will work for others </a:t>
            </a:r>
          </a:p>
          <a:p>
            <a:pPr lvl="2"/>
            <a:r>
              <a:rPr lang="en-US" dirty="0" smtClean="0"/>
              <a:t>Except for overflow, etc. </a:t>
            </a:r>
            <a:r>
              <a:rPr lang="en-US" dirty="0" smtClean="0">
                <a:sym typeface="Wingdings" pitchFamily="2" charset="2"/>
              </a:rPr>
              <a:t></a:t>
            </a:r>
          </a:p>
          <a:p>
            <a:r>
              <a:rPr lang="en-US" dirty="0" smtClean="0">
                <a:sym typeface="Wingdings" pitchFamily="2" charset="2"/>
              </a:rPr>
              <a:t>We will do mostly white-box testing.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880916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Still another classification: unit testing vs. integration testing</a:t>
            </a:r>
            <a:endParaRPr lang="en-US" dirty="0"/>
          </a:p>
        </p:txBody>
      </p:sp>
      <p:sp>
        <p:nvSpPr>
          <p:cNvPr id="3" name="Content Placeholder 2"/>
          <p:cNvSpPr>
            <a:spLocks noGrp="1"/>
          </p:cNvSpPr>
          <p:nvPr>
            <p:ph idx="1"/>
          </p:nvPr>
        </p:nvSpPr>
        <p:spPr/>
        <p:txBody>
          <a:bodyPr>
            <a:normAutofit fontScale="92500"/>
          </a:bodyPr>
          <a:lstStyle/>
          <a:p>
            <a:r>
              <a:rPr lang="en-US" i="1" dirty="0" smtClean="0">
                <a:solidFill>
                  <a:srgbClr val="FF0000"/>
                </a:solidFill>
              </a:rPr>
              <a:t>Unit testing </a:t>
            </a:r>
            <a:r>
              <a:rPr lang="en-US" dirty="0" smtClean="0"/>
              <a:t>is about testing single functions or small groups of functions.</a:t>
            </a:r>
          </a:p>
          <a:p>
            <a:r>
              <a:rPr lang="en-US" i="1" dirty="0" smtClean="0">
                <a:solidFill>
                  <a:srgbClr val="FF0000"/>
                </a:solidFill>
              </a:rPr>
              <a:t>Integration testing </a:t>
            </a:r>
            <a:r>
              <a:rPr lang="en-US" dirty="0" smtClean="0"/>
              <a:t>is about checking to see that larger pieces of the system fit together.</a:t>
            </a:r>
          </a:p>
          <a:p>
            <a:r>
              <a:rPr lang="en-US" dirty="0" smtClean="0"/>
              <a:t>We will do mostly unit testing.  For us, a unit is either a single function or a small group of functions.</a:t>
            </a:r>
          </a:p>
          <a:p>
            <a:r>
              <a:rPr lang="en-US" dirty="0" smtClean="0"/>
              <a:t>It’s important to understand just what function(s) your test is testing.  More on this shortly.</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175896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Coverage</a:t>
            </a:r>
            <a:endParaRPr lang="en-US" dirty="0"/>
          </a:p>
        </p:txBody>
      </p:sp>
      <p:sp>
        <p:nvSpPr>
          <p:cNvPr id="3" name="Content Placeholder 2"/>
          <p:cNvSpPr>
            <a:spLocks noGrp="1"/>
          </p:cNvSpPr>
          <p:nvPr>
            <p:ph idx="1"/>
          </p:nvPr>
        </p:nvSpPr>
        <p:spPr/>
        <p:txBody>
          <a:bodyPr>
            <a:normAutofit lnSpcReduction="10000"/>
          </a:bodyPr>
          <a:lstStyle/>
          <a:p>
            <a:r>
              <a:rPr lang="en-US" dirty="0" smtClean="0"/>
              <a:t>How much of the possible behaviors have we tested?</a:t>
            </a:r>
          </a:p>
          <a:p>
            <a:r>
              <a:rPr lang="en-US" dirty="0" smtClean="0"/>
              <a:t>Want every line in the program exercised.  This is called </a:t>
            </a:r>
            <a:r>
              <a:rPr lang="en-US" i="1" dirty="0" smtClean="0">
                <a:solidFill>
                  <a:srgbClr val="FF0000"/>
                </a:solidFill>
              </a:rPr>
              <a:t>100% expression coverage</a:t>
            </a:r>
            <a:r>
              <a:rPr lang="en-US" dirty="0" smtClean="0"/>
              <a:t>.</a:t>
            </a:r>
          </a:p>
          <a:p>
            <a:r>
              <a:rPr lang="en-US" dirty="0" smtClean="0"/>
              <a:t>This is our </a:t>
            </a:r>
            <a:r>
              <a:rPr lang="en-US" b="1" dirty="0" smtClean="0"/>
              <a:t>minimum</a:t>
            </a:r>
            <a:r>
              <a:rPr lang="en-US" dirty="0" smtClean="0"/>
              <a:t> testing requirement.</a:t>
            </a:r>
          </a:p>
          <a:p>
            <a:r>
              <a:rPr lang="en-US" dirty="0" smtClean="0"/>
              <a:t>But this doesn’t necessarily test all the desired behaviors of our program.</a:t>
            </a:r>
          </a:p>
          <a:p>
            <a:r>
              <a:rPr lang="en-US" dirty="0" smtClean="0"/>
              <a:t>To get a better handle on this, we introduce the idea of </a:t>
            </a:r>
            <a:r>
              <a:rPr lang="en-US" i="1" dirty="0" smtClean="0">
                <a:solidFill>
                  <a:srgbClr val="FF0000"/>
                </a:solidFill>
              </a:rPr>
              <a:t>equivalence partitioning</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2991383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e8c40d9f79140d97d33cce55c4b4684883d98ad"/>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6187</TotalTime>
  <Words>2392</Words>
  <Application>Microsoft Office PowerPoint</Application>
  <PresentationFormat>On-screen Show (4:3)</PresentationFormat>
  <Paragraphs>290</Paragraphs>
  <Slides>34</Slides>
  <Notes>7</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Helvetica Neue</vt:lpstr>
      <vt:lpstr>Wingdings</vt:lpstr>
      <vt:lpstr>1_Office Theme</vt:lpstr>
      <vt:lpstr>Testing and Debugging</vt:lpstr>
      <vt:lpstr>Outline</vt:lpstr>
      <vt:lpstr>Learning Objectives</vt:lpstr>
      <vt:lpstr>Goals of Testing</vt:lpstr>
      <vt:lpstr>Qualification Testing</vt:lpstr>
      <vt:lpstr>Acceptance Testing</vt:lpstr>
      <vt:lpstr>Another classification: Kinds of Testing</vt:lpstr>
      <vt:lpstr>Still another classification: unit testing vs. integration testing</vt:lpstr>
      <vt:lpstr>Test Coverage</vt:lpstr>
      <vt:lpstr>Equivalence Partitioning</vt:lpstr>
      <vt:lpstr>Equivalence Partitioning</vt:lpstr>
      <vt:lpstr>Boundary Testing</vt:lpstr>
      <vt:lpstr>Boundary Testing</vt:lpstr>
      <vt:lpstr>Mechanics of Testing</vt:lpstr>
      <vt:lpstr>Choosing test cases</vt:lpstr>
      <vt:lpstr>Testing ball-after-mouse</vt:lpstr>
      <vt:lpstr>Example (1)</vt:lpstr>
      <vt:lpstr>Example (2)</vt:lpstr>
      <vt:lpstr>Example</vt:lpstr>
      <vt:lpstr>Testing Pitfalls</vt:lpstr>
      <vt:lpstr>Testing Pitfalls (2)</vt:lpstr>
      <vt:lpstr>Video: ball-after-mouse-with-tests </vt:lpstr>
      <vt:lpstr>Using Tests</vt:lpstr>
      <vt:lpstr>Tests Written?</vt:lpstr>
      <vt:lpstr>What could go wrong?</vt:lpstr>
      <vt:lpstr>What could go wrong? (2)</vt:lpstr>
      <vt:lpstr>What could go wrong (3)</vt:lpstr>
      <vt:lpstr>Example: Debugging by Testing</vt:lpstr>
      <vt:lpstr>Debugging by Testing (2)</vt:lpstr>
      <vt:lpstr>Tracking down your bug</vt:lpstr>
      <vt:lpstr>What else could have gone wrong?</vt:lpstr>
      <vt:lpstr>Keep your bug from re-appearing</vt:lpstr>
      <vt:lpstr>Disclaimer</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68</cp:revision>
  <dcterms:created xsi:type="dcterms:W3CDTF">2006-08-16T00:00:00Z</dcterms:created>
  <dcterms:modified xsi:type="dcterms:W3CDTF">2015-08-05T20:38:43Z</dcterms:modified>
</cp:coreProperties>
</file>