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85" r:id="rId3"/>
    <p:sldId id="286" r:id="rId4"/>
    <p:sldId id="290" r:id="rId5"/>
    <p:sldId id="291" r:id="rId6"/>
    <p:sldId id="292" r:id="rId7"/>
    <p:sldId id="284" r:id="rId8"/>
    <p:sldId id="266" r:id="rId9"/>
    <p:sldId id="270" r:id="rId10"/>
    <p:sldId id="288" r:id="rId11"/>
    <p:sldId id="283" r:id="rId12"/>
    <p:sldId id="274" r:id="rId13"/>
    <p:sldId id="275" r:id="rId14"/>
    <p:sldId id="279" r:id="rId15"/>
    <p:sldId id="277" r:id="rId16"/>
    <p:sldId id="278" r:id="rId17"/>
    <p:sldId id="280" r:id="rId18"/>
    <p:sldId id="269" r:id="rId19"/>
    <p:sldId id="264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72672" autoAdjust="0"/>
  </p:normalViewPr>
  <p:slideViewPr>
    <p:cSldViewPr>
      <p:cViewPr varScale="1">
        <p:scale>
          <a:sx n="66" d="100"/>
          <a:sy n="66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5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8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{Answer:</a:t>
            </a:r>
            <a:r>
              <a:rPr lang="en-US" baseline="0" dirty="0" smtClean="0"/>
              <a:t>  "drop" is not a key event}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{Answer:</a:t>
            </a:r>
            <a:r>
              <a:rPr lang="en-US" baseline="0" dirty="0" smtClean="0"/>
              <a:t>  "drop" is not a key event}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DF32-C57F-4EA4-9518-EB5F320F182D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e.plt-scheme.org/docs/html/htdp-langs/con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Reviewing Templates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4.0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data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one of the following: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 "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pause the animation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"n"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create a new cat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"k"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kill the selected cat if there is one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any other one-character key event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display a "?" on the screen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"left"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move the selected cat left if there is one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"right"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move the selected cat right if there is one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down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drop the selected cat to the bottom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any other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KeyEvent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cake-fn 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???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(cake-fn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 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"n")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"k")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[(= (string-length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1)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"left")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"right")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down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4114800"/>
            <a:ext cx="21336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 correct </a:t>
            </a:r>
            <a:r>
              <a:rPr lang="en-US" dirty="0" err="1"/>
              <a:t>KeyEvent</a:t>
            </a:r>
            <a:r>
              <a:rPr lang="en-US" dirty="0"/>
              <a:t> is “down”, not “drop”.  (see the Help Desk for details)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1600200" y="3124200"/>
            <a:ext cx="2895600" cy="1714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3200400" y="4838700"/>
            <a:ext cx="1295400" cy="571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Template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first four steps of the design recipe first!!!!!!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template and uncomment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additional arguments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Plug in the name of the function you are defining.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in the blanks in the template.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83512" y="5328683"/>
            <a:ext cx="8160488" cy="1376917"/>
            <a:chOff x="983512" y="5328683"/>
            <a:chExt cx="8160488" cy="1376917"/>
          </a:xfrm>
        </p:grpSpPr>
        <p:sp>
          <p:nvSpPr>
            <p:cNvPr id="4" name="Rectangle 3"/>
            <p:cNvSpPr/>
            <p:nvPr/>
          </p:nvSpPr>
          <p:spPr>
            <a:xfrm>
              <a:off x="5943600" y="5715000"/>
              <a:ext cx="3200400" cy="990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rgbClr val="FF0000"/>
                  </a:solidFill>
                </a:rPr>
                <a:t>Don't do anything else!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983512" y="5328683"/>
              <a:ext cx="4938823" cy="1006550"/>
            </a:xfrm>
            <a:custGeom>
              <a:avLst/>
              <a:gdLst>
                <a:gd name="connsiteX0" fmla="*/ 4938823 w 4938823"/>
                <a:gd name="connsiteY0" fmla="*/ 880731 h 1006550"/>
                <a:gd name="connsiteX1" fmla="*/ 590107 w 4938823"/>
                <a:gd name="connsiteY1" fmla="*/ 880731 h 1006550"/>
                <a:gd name="connsiteX2" fmla="*/ 1398181 w 4938823"/>
                <a:gd name="connsiteY2" fmla="*/ 125819 h 1006550"/>
                <a:gd name="connsiteX3" fmla="*/ 1419446 w 4938823"/>
                <a:gd name="connsiteY3" fmla="*/ 125819 h 100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8823" h="1006550">
                  <a:moveTo>
                    <a:pt x="4938823" y="880731"/>
                  </a:moveTo>
                  <a:cubicBezTo>
                    <a:pt x="3059518" y="943640"/>
                    <a:pt x="1180214" y="1006550"/>
                    <a:pt x="590107" y="880731"/>
                  </a:cubicBezTo>
                  <a:cubicBezTo>
                    <a:pt x="0" y="754912"/>
                    <a:pt x="1398181" y="125819"/>
                    <a:pt x="1398181" y="125819"/>
                  </a:cubicBezTo>
                  <a:cubicBezTo>
                    <a:pt x="1536404" y="0"/>
                    <a:pt x="1419446" y="125819"/>
                    <a:pt x="1419446" y="125819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611257" y="4407026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Remember the recipe for using a template.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the template means filling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;;; cake-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(cake-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 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"n")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"k")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[(= (string-length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1)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"left")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"right")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down") 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4876800"/>
            <a:ext cx="2133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Let’s look at an example.</a:t>
            </a:r>
          </a:p>
        </p:txBody>
      </p:sp>
    </p:spTree>
    <p:extLst>
      <p:ext uri="{BB962C8B-B14F-4D97-AF65-F5344CB8AC3E}">
        <p14:creationId xmlns:p14="http://schemas.microsoft.com/office/powerpoint/2010/main" val="1550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First, we fill in the function name, contract, arguments, and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: Cat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truct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Decomp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on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cat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 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"n")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"k")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[(= (string-length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1)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"left")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"right")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down") ...]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...]))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fill in the other blanks with functional compositions of the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: Cat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Decomp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cat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 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(cat-after-space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"n")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"k")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[(= (string-length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1)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"left")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(cat-moved-left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"right")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(cat-moved-right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down")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(cat-dropped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191000" y="2971800"/>
            <a:ext cx="4724400" cy="914400"/>
            <a:chOff x="4191000" y="2971800"/>
            <a:chExt cx="4724400" cy="914400"/>
          </a:xfrm>
        </p:grpSpPr>
        <p:sp>
          <p:nvSpPr>
            <p:cNvPr id="5" name="Rectangle 4"/>
            <p:cNvSpPr/>
            <p:nvPr/>
          </p:nvSpPr>
          <p:spPr>
            <a:xfrm>
              <a:off x="7162800" y="2971800"/>
              <a:ext cx="17526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Predicates in a different order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191000" y="3429000"/>
              <a:ext cx="29718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code doesn’t follow the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: Cat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Decomp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on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             [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cat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"n")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"k")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 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(cat-after-space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[(= (string-length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1)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"left")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(cat-moved-left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"right")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(cat-moved-right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down")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(cat-dropped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&quot;No&quot; Symbol 3"/>
          <p:cNvSpPr/>
          <p:nvPr/>
        </p:nvSpPr>
        <p:spPr>
          <a:xfrm>
            <a:off x="2743200" y="1752600"/>
            <a:ext cx="4191000" cy="4191000"/>
          </a:xfrm>
          <a:prstGeom prst="noSmoking">
            <a:avLst/>
          </a:prstGeom>
          <a:solidFill>
            <a:srgbClr val="FF0000">
              <a:alpha val="4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Neither does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</a:t>
            </a:r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: Cat </a:t>
            </a:r>
            <a:r>
              <a:rPr lang="en-US" sz="2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Decomp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on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             [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cat </a:t>
            </a:r>
            <a:r>
              <a:rPr lang="en-US" sz="2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" ") </a:t>
            </a:r>
            <a:r>
              <a:rPr lang="en-US" sz="2200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(cat-after-space cat)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[(key=?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"left") </a:t>
            </a:r>
            <a:r>
              <a:rPr lang="en-US" sz="2200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(cat-moved-left cat)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"right") </a:t>
            </a:r>
            <a:r>
              <a:rPr lang="en-US" sz="2200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(cat-moved-right cat)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down") </a:t>
            </a:r>
            <a:r>
              <a:rPr lang="en-US" sz="2200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(cat-dropped cat)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200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]))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&quot;No&quot; Symbol 3"/>
          <p:cNvSpPr/>
          <p:nvPr/>
        </p:nvSpPr>
        <p:spPr>
          <a:xfrm>
            <a:off x="2743200" y="1752600"/>
            <a:ext cx="4191000" cy="4191000"/>
          </a:xfrm>
          <a:prstGeom prst="noSmoking">
            <a:avLst/>
          </a:prstGeom>
          <a:solidFill>
            <a:srgbClr val="FF0000">
              <a:alpha val="4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2500" y="3805767"/>
            <a:ext cx="1752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Combined the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5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Neither Does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: Cat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Decomp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on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cat-after-key-event cat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 ")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(cat-after-space (cat-x cat) (cat-y cat))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"n")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"k")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[(= (string-length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1)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"left")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(cat-moved-left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"right")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(cat-moved-right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down")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(cat-dropped cat)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2743200" y="1752600"/>
            <a:ext cx="4191000" cy="4191000"/>
          </a:xfrm>
          <a:prstGeom prst="noSmoking">
            <a:avLst/>
          </a:prstGeom>
          <a:solidFill>
            <a:srgbClr val="FF0000">
              <a:alpha val="4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127500" y="1778000"/>
            <a:ext cx="2667000" cy="1447800"/>
          </a:xfrm>
          <a:custGeom>
            <a:avLst/>
            <a:gdLst>
              <a:gd name="connsiteX0" fmla="*/ 2794000 w 2794000"/>
              <a:gd name="connsiteY0" fmla="*/ 0 h 1447800"/>
              <a:gd name="connsiteX1" fmla="*/ 0 w 2794000"/>
              <a:gd name="connsiteY1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0" h="1447800">
                <a:moveTo>
                  <a:pt x="2794000" y="0"/>
                </a:moveTo>
                <a:lnTo>
                  <a:pt x="0" y="144780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410200" y="1778001"/>
            <a:ext cx="1384300" cy="1447800"/>
          </a:xfrm>
          <a:custGeom>
            <a:avLst/>
            <a:gdLst>
              <a:gd name="connsiteX0" fmla="*/ 1573192 w 1573192"/>
              <a:gd name="connsiteY0" fmla="*/ 0 h 1555189"/>
              <a:gd name="connsiteX1" fmla="*/ 138092 w 1573192"/>
              <a:gd name="connsiteY1" fmla="*/ 1422400 h 1555189"/>
              <a:gd name="connsiteX2" fmla="*/ 138092 w 1573192"/>
              <a:gd name="connsiteY2" fmla="*/ 1409700 h 1555189"/>
              <a:gd name="connsiteX0" fmla="*/ 1435100 w 1435100"/>
              <a:gd name="connsiteY0" fmla="*/ 0 h 1422400"/>
              <a:gd name="connsiteX1" fmla="*/ 0 w 1435100"/>
              <a:gd name="connsiteY1" fmla="*/ 1422400 h 1422400"/>
              <a:gd name="connsiteX0" fmla="*/ 1511300 w 1511300"/>
              <a:gd name="connsiteY0" fmla="*/ 0 h 1503363"/>
              <a:gd name="connsiteX1" fmla="*/ 0 w 1511300"/>
              <a:gd name="connsiteY1" fmla="*/ 1503363 h 150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1300" h="1503363">
                <a:moveTo>
                  <a:pt x="1511300" y="0"/>
                </a:moveTo>
                <a:lnTo>
                  <a:pt x="0" y="1503363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4500" y="1066800"/>
            <a:ext cx="2349500" cy="95410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No opening up the cat!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07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Remember: From Template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first four steps of the design recipe first!!!!!!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template and uncomment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additional arguments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Plug in the name of the function you are defining.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in the blanks in the template.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5715000"/>
            <a:ext cx="3200400" cy="990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Don't do anything else!</a:t>
            </a:r>
          </a:p>
        </p:txBody>
      </p:sp>
      <p:sp>
        <p:nvSpPr>
          <p:cNvPr id="5" name="Freeform 4"/>
          <p:cNvSpPr/>
          <p:nvPr/>
        </p:nvSpPr>
        <p:spPr>
          <a:xfrm>
            <a:off x="983512" y="5328683"/>
            <a:ext cx="4938823" cy="1006550"/>
          </a:xfrm>
          <a:custGeom>
            <a:avLst/>
            <a:gdLst>
              <a:gd name="connsiteX0" fmla="*/ 4938823 w 4938823"/>
              <a:gd name="connsiteY0" fmla="*/ 880731 h 1006550"/>
              <a:gd name="connsiteX1" fmla="*/ 590107 w 4938823"/>
              <a:gd name="connsiteY1" fmla="*/ 880731 h 1006550"/>
              <a:gd name="connsiteX2" fmla="*/ 1398181 w 4938823"/>
              <a:gd name="connsiteY2" fmla="*/ 125819 h 1006550"/>
              <a:gd name="connsiteX3" fmla="*/ 1419446 w 4938823"/>
              <a:gd name="connsiteY3" fmla="*/ 125819 h 10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8823" h="1006550">
                <a:moveTo>
                  <a:pt x="4938823" y="880731"/>
                </a:moveTo>
                <a:cubicBezTo>
                  <a:pt x="3059518" y="943640"/>
                  <a:pt x="1180214" y="1006550"/>
                  <a:pt x="590107" y="880731"/>
                </a:cubicBezTo>
                <a:cubicBezTo>
                  <a:pt x="0" y="754912"/>
                  <a:pt x="1398181" y="125819"/>
                  <a:pt x="1398181" y="125819"/>
                </a:cubicBezTo>
                <a:cubicBezTo>
                  <a:pt x="1536404" y="0"/>
                  <a:pt x="1419446" y="125819"/>
                  <a:pt x="1419446" y="125819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template as part of </a:t>
            </a:r>
            <a:r>
              <a:rPr lang="en-US" smtClean="0"/>
              <a:t>your data definition</a:t>
            </a:r>
            <a:r>
              <a:rPr lang="en-US" dirty="0" smtClean="0"/>
              <a:t>, before you code!</a:t>
            </a:r>
          </a:p>
          <a:p>
            <a:r>
              <a:rPr lang="en-US" dirty="0" smtClean="0"/>
              <a:t>If you get the template right, writing the code is just a matter of filling in the blanks.</a:t>
            </a:r>
          </a:p>
          <a:p>
            <a:r>
              <a:rPr lang="en-US" dirty="0" smtClean="0"/>
              <a:t>Getting the template right is 75% of the job.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review templates: how they fit into the Design Recipe, how to write them, and how to use them</a:t>
            </a:r>
          </a:p>
          <a:p>
            <a:r>
              <a:rPr lang="en-US" dirty="0" smtClean="0"/>
              <a:t>We will learn how to represent sequences of information as 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module, students should be able to:</a:t>
            </a:r>
          </a:p>
          <a:p>
            <a:pPr lvl="1"/>
            <a:r>
              <a:rPr lang="en-US" dirty="0" smtClean="0"/>
              <a:t>recognize information that can be represented as a list</a:t>
            </a:r>
          </a:p>
          <a:p>
            <a:pPr lvl="1"/>
            <a:r>
              <a:rPr lang="en-US" dirty="0" smtClean="0"/>
              <a:t>write down data definitions for list data, including the template</a:t>
            </a:r>
          </a:p>
          <a:p>
            <a:pPr lvl="1"/>
            <a:r>
              <a:rPr lang="en-US" dirty="0" smtClean="0"/>
              <a:t>use the structural decomposition strategy to write simple functions on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04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657600" y="2780196"/>
            <a:ext cx="1828800" cy="506845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39553" y="3384430"/>
            <a:ext cx="1828800" cy="506845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Introduction/Learning Objectives for this lesson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course, your programs will be graded on whether or not they follow the template.</a:t>
            </a:r>
          </a:p>
          <a:p>
            <a:r>
              <a:rPr lang="en-US" dirty="0" smtClean="0"/>
              <a:t>In this lesson, you will review what it means to follow the template</a:t>
            </a:r>
          </a:p>
          <a:p>
            <a:r>
              <a:rPr lang="en-US" dirty="0" smtClean="0"/>
              <a:t>By the end of the lesson, you will be better able to judge whether your function definitions follow their templates.</a:t>
            </a:r>
            <a:endParaRPr lang="en-US" dirty="0"/>
          </a:p>
        </p:txBody>
      </p:sp>
      <p:sp>
        <p:nvSpPr>
          <p:cNvPr id="2" name="Flowchart: Punched Tape 1"/>
          <p:cNvSpPr/>
          <p:nvPr/>
        </p:nvSpPr>
        <p:spPr>
          <a:xfrm>
            <a:off x="3581400" y="3048000"/>
            <a:ext cx="4572000" cy="2971800"/>
          </a:xfrm>
          <a:prstGeom prst="flowChartPunchedTape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Hmm,  this slide deck apparently has not be updated for Fall 14.  It contains quite a few things that need to be changed.  </a:t>
            </a:r>
            <a:r>
              <a:rPr lang="en-US" smtClean="0">
                <a:solidFill>
                  <a:schemeClr val="tx1"/>
                </a:solidFill>
              </a:rPr>
              <a:t>Read with care.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we'll review how templates fit into the Function Design Recipe</a:t>
            </a:r>
          </a:p>
          <a:p>
            <a:r>
              <a:rPr lang="en-US" dirty="0" smtClean="0"/>
              <a:t>Then we'll look at some examples of function definitions that do or do not follow the template.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Template is part of the Data Definition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34000" y="1865531"/>
            <a:ext cx="20574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 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4000" y="4983665"/>
            <a:ext cx="20574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 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4000" y="3424598"/>
            <a:ext cx="20574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 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5821802"/>
            <a:ext cx="26670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All the functions that use this kind of data use the same template.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11181" y="5311696"/>
            <a:ext cx="2133599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This is different from the book, where the template goes with the function definition.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57250" y="2196531"/>
            <a:ext cx="3127368" cy="2787134"/>
            <a:chOff x="857250" y="2196531"/>
            <a:chExt cx="3127368" cy="2787134"/>
          </a:xfrm>
        </p:grpSpPr>
        <p:sp>
          <p:nvSpPr>
            <p:cNvPr id="3" name="Rectangle 2"/>
            <p:cNvSpPr/>
            <p:nvPr/>
          </p:nvSpPr>
          <p:spPr>
            <a:xfrm>
              <a:off x="857250" y="2658196"/>
              <a:ext cx="3127368" cy="23254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50" y="2196531"/>
              <a:ext cx="206845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 Definition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9391" y="2773865"/>
              <a:ext cx="2773195" cy="4616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Structure Definitions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9391" y="3537992"/>
              <a:ext cx="1938992" cy="4616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Interpretation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9391" y="4302119"/>
              <a:ext cx="1337289" cy="4616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Template</a:t>
              </a:r>
              <a:endParaRPr lang="en-US" sz="2400" dirty="0"/>
            </a:p>
          </p:txBody>
        </p:sp>
      </p:grpSp>
      <p:cxnSp>
        <p:nvCxnSpPr>
          <p:cNvPr id="8" name="Straight Arrow Connector 7"/>
          <p:cNvCxnSpPr>
            <a:stCxn id="19" idx="3"/>
            <a:endCxn id="13" idx="2"/>
          </p:cNvCxnSpPr>
          <p:nvPr/>
        </p:nvCxnSpPr>
        <p:spPr>
          <a:xfrm flipV="1">
            <a:off x="2316680" y="2398931"/>
            <a:ext cx="3017320" cy="21340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15" idx="2"/>
          </p:cNvCxnSpPr>
          <p:nvPr/>
        </p:nvCxnSpPr>
        <p:spPr>
          <a:xfrm flipV="1">
            <a:off x="2316680" y="3957998"/>
            <a:ext cx="3017320" cy="5749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14" idx="2"/>
          </p:cNvCxnSpPr>
          <p:nvPr/>
        </p:nvCxnSpPr>
        <p:spPr>
          <a:xfrm>
            <a:off x="2316680" y="4532952"/>
            <a:ext cx="3017320" cy="9841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Templates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202430"/>
              </p:ext>
            </p:extLst>
          </p:nvPr>
        </p:nvGraphicFramePr>
        <p:xfrm>
          <a:off x="457200" y="1600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3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Formulate "natural recursions'' for the template to represent the self-references of the data definition.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38800" y="5486400"/>
            <a:ext cx="2286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Remember the template recipe.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619875" y="877669"/>
            <a:ext cx="2380773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Exhaustive: covers all possibilities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data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one of the following: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 "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pause the animation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"n"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create a new cat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"k"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kill the selected cat if there is one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any other one-character key event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display a "?" on the screen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"left"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move the selected cat left if there is one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"right"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move the selected cat right if there is one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"drop"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interp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drop the selected cat to the bottom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any other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KeyEvent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;;; cake-fn 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CatAnimationKeyEvent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???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(cake-fn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 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"n")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"k")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[(= (string-length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1)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"left")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"right")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[(key=?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kev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"drop")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865" y="5721350"/>
            <a:ext cx="3884397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What's wrong with this data definition?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1116" y="3429000"/>
            <a:ext cx="2135393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1-1 correspondence!</a:t>
            </a:r>
          </a:p>
          <a:p>
            <a:r>
              <a:rPr lang="en-US" dirty="0" smtClean="0"/>
              <a:t>Same order!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332226" y="1765300"/>
            <a:ext cx="278890" cy="1663700"/>
          </a:xfrm>
          <a:prstGeom prst="rightBrace">
            <a:avLst>
              <a:gd name="adj1" fmla="val 32988"/>
              <a:gd name="adj2" fmla="val 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692900" y="2654300"/>
            <a:ext cx="927100" cy="774700"/>
          </a:xfrm>
          <a:custGeom>
            <a:avLst/>
            <a:gdLst>
              <a:gd name="connsiteX0" fmla="*/ 927100 w 927100"/>
              <a:gd name="connsiteY0" fmla="*/ 774700 h 774700"/>
              <a:gd name="connsiteX1" fmla="*/ 0 w 927100"/>
              <a:gd name="connsiteY1" fmla="*/ 0 h 774700"/>
              <a:gd name="connsiteX2" fmla="*/ 0 w 927100"/>
              <a:gd name="connsiteY2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774700">
                <a:moveTo>
                  <a:pt x="927100" y="77470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65900" y="4089400"/>
            <a:ext cx="1079500" cy="800100"/>
          </a:xfrm>
          <a:custGeom>
            <a:avLst/>
            <a:gdLst>
              <a:gd name="connsiteX0" fmla="*/ 1079500 w 1079500"/>
              <a:gd name="connsiteY0" fmla="*/ 0 h 800100"/>
              <a:gd name="connsiteX1" fmla="*/ 0 w 1079500"/>
              <a:gd name="connsiteY1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00" h="800100">
                <a:moveTo>
                  <a:pt x="1079500" y="0"/>
                </a:moveTo>
                <a:lnTo>
                  <a:pt x="0" y="80010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6267465" y="4057650"/>
            <a:ext cx="278890" cy="1663700"/>
          </a:xfrm>
          <a:prstGeom prst="rightBrace">
            <a:avLst>
              <a:gd name="adj1" fmla="val 32988"/>
              <a:gd name="adj2" fmla="val 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2" idx="2"/>
          </p:cNvCxnSpPr>
          <p:nvPr/>
        </p:nvCxnSpPr>
        <p:spPr>
          <a:xfrm flipH="1">
            <a:off x="6692900" y="1524000"/>
            <a:ext cx="1117362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5864" y="6238546"/>
            <a:ext cx="3266535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Answer: “drop” is not a </a:t>
            </a:r>
            <a:r>
              <a:rPr lang="en-US" dirty="0" err="1" smtClean="0"/>
              <a:t>KeyEvent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D@UGODJKMQ871XYL11" val="4244"/>
  <p:tag name="FIRSTWAND@KUHGIMVWVVWZY5H8" val="4404"/>
  <p:tag name="DEFAULTDISPLAYSOURCE" val="\documentclass{article}\pagestyle{empty}&#10;\begin{document}&#10;&#10;\end{document}&#10;"/>
  <p:tag name="EMBEDFONTS" val="1"/>
  <p:tag name="ISPRING_RESOURCE_PATHS_HASH_PRESENTER" val="f53a4ccdf1eb898cca39baf7222c1fc7c6c1fe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6359</TotalTime>
  <Words>1724</Words>
  <Application>Microsoft Office PowerPoint</Application>
  <PresentationFormat>On-screen Show (4:3)</PresentationFormat>
  <Paragraphs>232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Reviewing Templates </vt:lpstr>
      <vt:lpstr>Module Outline</vt:lpstr>
      <vt:lpstr>Learning Objectives</vt:lpstr>
      <vt:lpstr>PowerPoint Presentation</vt:lpstr>
      <vt:lpstr>Introduction/Learning Objectives for this lesson</vt:lpstr>
      <vt:lpstr>Lesson Outline</vt:lpstr>
      <vt:lpstr>The Template is part of the Data Definition</vt:lpstr>
      <vt:lpstr>Recipe for Templates</vt:lpstr>
      <vt:lpstr>Example of a data definition</vt:lpstr>
      <vt:lpstr>Corrected data definition</vt:lpstr>
      <vt:lpstr>From Template to Code</vt:lpstr>
      <vt:lpstr>Following the template means filling in the blanks</vt:lpstr>
      <vt:lpstr>First, we fill in the function name, contract, arguments, and strategy</vt:lpstr>
      <vt:lpstr>Now fill in the other blanks with functional compositions of the arguments</vt:lpstr>
      <vt:lpstr>This code doesn’t follow the template</vt:lpstr>
      <vt:lpstr>Neither does this</vt:lpstr>
      <vt:lpstr>And Neither Does This</vt:lpstr>
      <vt:lpstr>Remember: From Template to Code</vt:lpstr>
      <vt:lpstr>Summary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109</cp:revision>
  <dcterms:created xsi:type="dcterms:W3CDTF">2010-06-24T16:22:15Z</dcterms:created>
  <dcterms:modified xsi:type="dcterms:W3CDTF">2014-09-22T20:27:15Z</dcterms:modified>
</cp:coreProperties>
</file>