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sldIdLst>
    <p:sldId id="256" r:id="rId2"/>
    <p:sldId id="267" r:id="rId3"/>
    <p:sldId id="372" r:id="rId4"/>
    <p:sldId id="329" r:id="rId5"/>
    <p:sldId id="345" r:id="rId6"/>
    <p:sldId id="373" r:id="rId7"/>
    <p:sldId id="291" r:id="rId8"/>
    <p:sldId id="346" r:id="rId9"/>
    <p:sldId id="335" r:id="rId10"/>
    <p:sldId id="374" r:id="rId11"/>
    <p:sldId id="292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64" r:id="rId20"/>
    <p:sldId id="362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AD1104-110A-4510-A093-53706C33269C}">
          <p14:sldIdLst>
            <p14:sldId id="256"/>
            <p14:sldId id="267"/>
            <p14:sldId id="372"/>
            <p14:sldId id="329"/>
            <p14:sldId id="345"/>
            <p14:sldId id="373"/>
            <p14:sldId id="291"/>
            <p14:sldId id="346"/>
            <p14:sldId id="335"/>
            <p14:sldId id="374"/>
            <p14:sldId id="292"/>
            <p14:sldId id="365"/>
            <p14:sldId id="366"/>
            <p14:sldId id="367"/>
            <p14:sldId id="368"/>
            <p14:sldId id="369"/>
            <p14:sldId id="370"/>
            <p14:sldId id="371"/>
            <p14:sldId id="364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86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7" autoAdjust="0"/>
    <p:restoredTop sz="78440" autoAdjust="0"/>
  </p:normalViewPr>
  <p:slideViewPr>
    <p:cSldViewPr snapToGrid="0" snapToObjects="1">
      <p:cViewPr varScale="1">
        <p:scale>
          <a:sx n="80" d="100"/>
          <a:sy n="80" d="100"/>
        </p:scale>
        <p:origin x="1152" y="84"/>
      </p:cViewPr>
      <p:guideLst>
        <p:guide orient="horz" pos="3786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FEEE6-EB00-444A-90BB-AB2BFCBD0EA2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AA844-C922-4E05-8F38-DCF65F91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93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2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7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56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31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39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31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00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2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09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69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960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86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7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1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7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3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6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Basics of Inheritance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"</a:t>
            </a:r>
            <a:r>
              <a:rPr lang="en-US" dirty="0" err="1"/>
              <a:t>Bootcamp</a:t>
            </a:r>
            <a:r>
              <a:rPr lang="en-US" dirty="0"/>
              <a:t>"</a:t>
            </a:r>
          </a:p>
          <a:p>
            <a:r>
              <a:rPr lang="en-US" dirty="0"/>
              <a:t>Lesson </a:t>
            </a:r>
            <a:r>
              <a:rPr lang="en-US" dirty="0" smtClean="0"/>
              <a:t>12.1 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inheritance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object searches its inheritance chain for a suitable method.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FlashingBall</a:t>
            </a:r>
            <a:r>
              <a:rPr lang="en-US" dirty="0" smtClean="0"/>
              <a:t>% we have</a:t>
            </a:r>
          </a:p>
          <a:p>
            <a:pPr lvl="1"/>
            <a:r>
              <a:rPr lang="en-US" dirty="0" err="1" smtClean="0"/>
              <a:t>FlashingBall</a:t>
            </a:r>
            <a:r>
              <a:rPr lang="en-US" dirty="0" smtClean="0"/>
              <a:t>% inherits from</a:t>
            </a:r>
          </a:p>
          <a:p>
            <a:pPr lvl="1"/>
            <a:r>
              <a:rPr lang="en-US" dirty="0" smtClean="0"/>
              <a:t>Ball%, which inherits from</a:t>
            </a:r>
          </a:p>
          <a:p>
            <a:pPr lvl="1"/>
            <a:r>
              <a:rPr lang="en-US" dirty="0" smtClean="0"/>
              <a:t>object%</a:t>
            </a:r>
          </a:p>
          <a:p>
            <a:r>
              <a:rPr lang="en-US" dirty="0" smtClean="0"/>
              <a:t>but the chain could be as long as you want.</a:t>
            </a:r>
          </a:p>
          <a:p>
            <a:r>
              <a:rPr lang="en-US" dirty="0" smtClean="0"/>
              <a:t>Here’s an example (be sure to watch the animation):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0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4282" y="664029"/>
            <a:ext cx="3961254" cy="18626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Ball%</a:t>
            </a:r>
            <a:r>
              <a:rPr lang="en-US" dirty="0" smtClean="0">
                <a:solidFill>
                  <a:schemeClr val="tx1"/>
                </a:solidFill>
              </a:rPr>
              <a:t> = (class* object% ()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(field x y radius selected?)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(define/public (on-tick) ...)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(define/public (on-mouse ...) ...)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(define/public (add-to-scene s) ...) 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4282" y="3416967"/>
            <a:ext cx="3961254" cy="314024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FlashingBall</a:t>
            </a:r>
            <a:r>
              <a:rPr lang="en-US" b="1" dirty="0" smtClean="0">
                <a:solidFill>
                  <a:schemeClr val="tx1"/>
                </a:solidFill>
              </a:rPr>
              <a:t>%</a:t>
            </a:r>
            <a:r>
              <a:rPr lang="en-US" dirty="0" smtClean="0">
                <a:solidFill>
                  <a:schemeClr val="tx1"/>
                </a:solidFill>
              </a:rPr>
              <a:t> = (class* Ball% ()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smtClean="0">
                <a:solidFill>
                  <a:srgbClr val="FF0000"/>
                </a:solidFill>
              </a:rPr>
              <a:t>inherit-field</a:t>
            </a:r>
            <a:r>
              <a:rPr lang="en-US" dirty="0" smtClean="0">
                <a:solidFill>
                  <a:schemeClr val="tx1"/>
                </a:solidFill>
              </a:rPr>
              <a:t> x y radius selected?)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(field time-left ...)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 (define/public (on-tick) ...)</a:t>
            </a:r>
          </a:p>
          <a:p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 (define/public (on-mouse ...)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(define/override (add-to-scene s)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(if (zero? time-left) ...)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(place-image ... x y s))     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424863" y="2550695"/>
            <a:ext cx="252663" cy="986589"/>
          </a:xfrm>
          <a:custGeom>
            <a:avLst/>
            <a:gdLst>
              <a:gd name="connsiteX0" fmla="*/ 252663 w 252663"/>
              <a:gd name="connsiteY0" fmla="*/ 986589 h 986589"/>
              <a:gd name="connsiteX1" fmla="*/ 0 w 252663"/>
              <a:gd name="connsiteY1" fmla="*/ 0 h 986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663" h="986589">
                <a:moveTo>
                  <a:pt x="252663" y="986589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7358" y="1010653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(define b1 (new </a:t>
            </a:r>
            <a:r>
              <a:rPr lang="en-US" dirty="0" err="1" smtClean="0"/>
              <a:t>FlashingBall</a:t>
            </a:r>
            <a:r>
              <a:rPr lang="en-US" dirty="0" smtClean="0"/>
              <a:t>% ...))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7358" y="1636295"/>
            <a:ext cx="249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(send b1 add-to-scene 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7358" y="2261937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(send b1 on-tick)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7358" y="2887579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(send b1 launch-missiles)</a:t>
            </a:r>
            <a:endParaRPr lang="en-US" dirty="0"/>
          </a:p>
        </p:txBody>
      </p:sp>
      <p:sp>
        <p:nvSpPr>
          <p:cNvPr id="19" name="5-Point Star 18"/>
          <p:cNvSpPr/>
          <p:nvPr/>
        </p:nvSpPr>
        <p:spPr>
          <a:xfrm>
            <a:off x="3061644" y="1636295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" name="5-Point Star 19"/>
          <p:cNvSpPr/>
          <p:nvPr/>
        </p:nvSpPr>
        <p:spPr>
          <a:xfrm>
            <a:off x="2282585" y="2283995"/>
            <a:ext cx="228599" cy="266700"/>
          </a:xfrm>
          <a:prstGeom prst="star5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" name="5-Point Star 20"/>
          <p:cNvSpPr/>
          <p:nvPr/>
        </p:nvSpPr>
        <p:spPr>
          <a:xfrm>
            <a:off x="3061644" y="2887579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2685" y="0"/>
            <a:ext cx="5118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 object searches its inheritance chain for a suitable method</a:t>
            </a:r>
            <a:endParaRPr lang="en-US" sz="28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517358" y="4066674"/>
            <a:ext cx="3726924" cy="2117558"/>
            <a:chOff x="517358" y="4066674"/>
            <a:chExt cx="3726924" cy="2117558"/>
          </a:xfrm>
        </p:grpSpPr>
        <p:sp>
          <p:nvSpPr>
            <p:cNvPr id="10" name="Oval 9"/>
            <p:cNvSpPr/>
            <p:nvPr/>
          </p:nvSpPr>
          <p:spPr>
            <a:xfrm>
              <a:off x="1227221" y="4066674"/>
              <a:ext cx="2105526" cy="211755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x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y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radius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selected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time-left = ...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7358" y="4184073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b1</a:t>
              </a:r>
              <a:endParaRPr lang="en-US" dirty="0"/>
            </a:p>
          </p:txBody>
        </p:sp>
        <p:cxnSp>
          <p:nvCxnSpPr>
            <p:cNvPr id="3" name="Straight Arrow Connector 2"/>
            <p:cNvCxnSpPr>
              <a:stCxn id="16" idx="3"/>
            </p:cNvCxnSpPr>
            <p:nvPr/>
          </p:nvCxnSpPr>
          <p:spPr>
            <a:xfrm>
              <a:off x="940872" y="4368739"/>
              <a:ext cx="459099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0" idx="6"/>
              <a:endCxn id="6" idx="1"/>
            </p:cNvCxnSpPr>
            <p:nvPr/>
          </p:nvCxnSpPr>
          <p:spPr>
            <a:xfrm flipV="1">
              <a:off x="3332747" y="4987089"/>
              <a:ext cx="911535" cy="1383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5-Point Star 23"/>
          <p:cNvSpPr/>
          <p:nvPr/>
        </p:nvSpPr>
        <p:spPr>
          <a:xfrm>
            <a:off x="2947344" y="4789571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5" name="5-Point Star 24"/>
          <p:cNvSpPr/>
          <p:nvPr/>
        </p:nvSpPr>
        <p:spPr>
          <a:xfrm>
            <a:off x="4265449" y="5739846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6" name="5-Point Star 25"/>
          <p:cNvSpPr/>
          <p:nvPr/>
        </p:nvSpPr>
        <p:spPr>
          <a:xfrm>
            <a:off x="7534886" y="4553405"/>
            <a:ext cx="228599" cy="266700"/>
          </a:xfrm>
          <a:prstGeom prst="star5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7" name="5-Point Star 26"/>
          <p:cNvSpPr/>
          <p:nvPr/>
        </p:nvSpPr>
        <p:spPr>
          <a:xfrm>
            <a:off x="6829447" y="1502945"/>
            <a:ext cx="228599" cy="266700"/>
          </a:xfrm>
          <a:prstGeom prst="star5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8" name="5-Point Star 27"/>
          <p:cNvSpPr/>
          <p:nvPr/>
        </p:nvSpPr>
        <p:spPr>
          <a:xfrm>
            <a:off x="2897010" y="4552342"/>
            <a:ext cx="228599" cy="266700"/>
          </a:xfrm>
          <a:prstGeom prst="star5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" name="5-Point Star 29"/>
          <p:cNvSpPr/>
          <p:nvPr/>
        </p:nvSpPr>
        <p:spPr>
          <a:xfrm>
            <a:off x="2971677" y="5121949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1" name="5-Point Star 30"/>
          <p:cNvSpPr/>
          <p:nvPr/>
        </p:nvSpPr>
        <p:spPr>
          <a:xfrm>
            <a:off x="7689144" y="4235389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2" name="5-Point Star 31"/>
          <p:cNvSpPr/>
          <p:nvPr/>
        </p:nvSpPr>
        <p:spPr>
          <a:xfrm>
            <a:off x="7460545" y="1061969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1" decel="4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6" grpId="0" animBg="1"/>
      <p:bldP spid="26" grpId="1" animBg="1"/>
      <p:bldP spid="27" grpId="0" animBg="1"/>
      <p:bldP spid="28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and </a:t>
            </a:r>
            <a:r>
              <a:rPr lang="en-US" b="1" dirty="0" smtClean="0"/>
              <a:t>this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method in the superclass refers to </a:t>
            </a:r>
            <a:r>
              <a:rPr lang="en-US" b="1" dirty="0" smtClean="0"/>
              <a:t>this</a:t>
            </a:r>
            <a:r>
              <a:rPr lang="en-US" dirty="0" smtClean="0"/>
              <a:t>, where do you look for the method?</a:t>
            </a:r>
          </a:p>
          <a:p>
            <a:r>
              <a:rPr lang="en-US" dirty="0" smtClean="0"/>
              <a:t>Answer: in the original object.</a:t>
            </a:r>
          </a:p>
          <a:p>
            <a:r>
              <a:rPr lang="en-US" dirty="0" smtClean="0"/>
              <a:t>Consider the following class hierarchy: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9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4282" y="664029"/>
            <a:ext cx="3961254" cy="18626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Ball%</a:t>
            </a:r>
            <a:r>
              <a:rPr lang="en-US" dirty="0" smtClean="0">
                <a:solidFill>
                  <a:schemeClr val="tx1"/>
                </a:solidFill>
              </a:rPr>
              <a:t> = (class* object% ()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(field x y radius selected?)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(define/public (m1 x) (send this m2 x))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(define/public (m2 x) “wrong”)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)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4282" y="3416967"/>
            <a:ext cx="3961254" cy="314024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FlashingBall</a:t>
            </a:r>
            <a:r>
              <a:rPr lang="en-US" b="1" dirty="0" smtClean="0">
                <a:solidFill>
                  <a:schemeClr val="tx1"/>
                </a:solidFill>
              </a:rPr>
              <a:t>%</a:t>
            </a:r>
            <a:r>
              <a:rPr lang="en-US" dirty="0" smtClean="0">
                <a:solidFill>
                  <a:schemeClr val="tx1"/>
                </a:solidFill>
              </a:rPr>
              <a:t> = (class* Ball% ()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(define/override (m2 x) “right”)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424863" y="2550695"/>
            <a:ext cx="252663" cy="986589"/>
          </a:xfrm>
          <a:custGeom>
            <a:avLst/>
            <a:gdLst>
              <a:gd name="connsiteX0" fmla="*/ 252663 w 252663"/>
              <a:gd name="connsiteY0" fmla="*/ 986589 h 986589"/>
              <a:gd name="connsiteX1" fmla="*/ 0 w 252663"/>
              <a:gd name="connsiteY1" fmla="*/ 0 h 986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663" h="986589">
                <a:moveTo>
                  <a:pt x="252663" y="986589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7358" y="1010653"/>
            <a:ext cx="3358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(define b1 (new </a:t>
            </a:r>
            <a:r>
              <a:rPr lang="en-US" dirty="0" err="1" smtClean="0"/>
              <a:t>FlashingBall</a:t>
            </a:r>
            <a:r>
              <a:rPr lang="en-US" dirty="0" smtClean="0"/>
              <a:t>% ...))</a:t>
            </a:r>
          </a:p>
          <a:p>
            <a:r>
              <a:rPr lang="en-US" dirty="0" smtClean="0"/>
              <a:t>(send b1 m1 33)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2685" y="0"/>
            <a:ext cx="5118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Searching for a method of </a:t>
            </a:r>
            <a:r>
              <a:rPr lang="en-US" sz="2800" b="1" dirty="0" smtClean="0"/>
              <a:t>this</a:t>
            </a:r>
            <a:endParaRPr lang="en-US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517358" y="4452778"/>
            <a:ext cx="3726924" cy="2117558"/>
            <a:chOff x="517358" y="4066674"/>
            <a:chExt cx="3726924" cy="2117558"/>
          </a:xfrm>
        </p:grpSpPr>
        <p:sp>
          <p:nvSpPr>
            <p:cNvPr id="10" name="Oval 9"/>
            <p:cNvSpPr/>
            <p:nvPr/>
          </p:nvSpPr>
          <p:spPr>
            <a:xfrm>
              <a:off x="1227221" y="4066674"/>
              <a:ext cx="2105526" cy="211755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x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y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radius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selected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time-left = ...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7358" y="4184073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b1</a:t>
              </a:r>
              <a:endParaRPr lang="en-US" dirty="0"/>
            </a:p>
          </p:txBody>
        </p:sp>
        <p:cxnSp>
          <p:nvCxnSpPr>
            <p:cNvPr id="3" name="Straight Arrow Connector 2"/>
            <p:cNvCxnSpPr>
              <a:stCxn id="16" idx="3"/>
            </p:cNvCxnSpPr>
            <p:nvPr/>
          </p:nvCxnSpPr>
          <p:spPr>
            <a:xfrm>
              <a:off x="940872" y="4368739"/>
              <a:ext cx="459099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0" idx="6"/>
              <a:endCxn id="6" idx="1"/>
            </p:cNvCxnSpPr>
            <p:nvPr/>
          </p:nvCxnSpPr>
          <p:spPr>
            <a:xfrm flipV="1">
              <a:off x="3332747" y="4987089"/>
              <a:ext cx="911535" cy="1383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4464" y="1682323"/>
            <a:ext cx="3491506" cy="24622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When we send </a:t>
            </a:r>
            <a:r>
              <a:rPr lang="en-US" sz="1400" b="1" dirty="0" smtClean="0"/>
              <a:t>b1</a:t>
            </a:r>
            <a:r>
              <a:rPr lang="en-US" sz="1400" dirty="0" smtClean="0"/>
              <a:t> an </a:t>
            </a:r>
            <a:r>
              <a:rPr lang="en-US" sz="1400" b="1" dirty="0" smtClean="0"/>
              <a:t>m1</a:t>
            </a:r>
            <a:r>
              <a:rPr lang="en-US" sz="1400" dirty="0" smtClean="0"/>
              <a:t> message, what happens?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It searches its own methods for an </a:t>
            </a:r>
            <a:r>
              <a:rPr lang="en-US" sz="1400" b="1" dirty="0" smtClean="0"/>
              <a:t>m1</a:t>
            </a:r>
            <a:r>
              <a:rPr lang="en-US" sz="1400" dirty="0" smtClean="0"/>
              <a:t> method, and finds none.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It searches it superclass for an </a:t>
            </a:r>
            <a:r>
              <a:rPr lang="en-US" sz="1400" b="1" dirty="0" smtClean="0"/>
              <a:t>m1</a:t>
            </a:r>
            <a:r>
              <a:rPr lang="en-US" sz="1400" dirty="0" smtClean="0"/>
              <a:t> method.  This time it finds one, which says to send </a:t>
            </a:r>
            <a:r>
              <a:rPr lang="en-US" sz="1400" b="1" dirty="0" smtClean="0"/>
              <a:t>this</a:t>
            </a:r>
            <a:r>
              <a:rPr lang="en-US" sz="1400" dirty="0" smtClean="0"/>
              <a:t> an </a:t>
            </a:r>
            <a:r>
              <a:rPr lang="en-US" sz="1400" b="1" dirty="0" smtClean="0"/>
              <a:t>m2</a:t>
            </a:r>
            <a:r>
              <a:rPr lang="en-US" sz="1400" dirty="0" smtClean="0"/>
              <a:t> message.</a:t>
            </a:r>
          </a:p>
          <a:p>
            <a:pPr marL="342900" indent="-342900">
              <a:buAutoNum type="arabicParenR"/>
            </a:pPr>
            <a:r>
              <a:rPr lang="en-US" sz="1400" b="1" dirty="0" smtClean="0"/>
              <a:t>this</a:t>
            </a:r>
            <a:r>
              <a:rPr lang="en-US" sz="1400" dirty="0" smtClean="0"/>
              <a:t> still refers to </a:t>
            </a:r>
            <a:r>
              <a:rPr lang="en-US" sz="1400" b="1" dirty="0" smtClean="0"/>
              <a:t>b1</a:t>
            </a:r>
            <a:r>
              <a:rPr lang="en-US" sz="1400" dirty="0" smtClean="0"/>
              <a:t>. So </a:t>
            </a:r>
            <a:r>
              <a:rPr lang="en-US" sz="1400" b="1" dirty="0" smtClean="0"/>
              <a:t>b1</a:t>
            </a:r>
            <a:r>
              <a:rPr lang="en-US" sz="1400" dirty="0" smtClean="0"/>
              <a:t> starts searching  for an </a:t>
            </a:r>
            <a:r>
              <a:rPr lang="en-US" sz="1400" b="1" dirty="0" smtClean="0"/>
              <a:t>m2</a:t>
            </a:r>
            <a:r>
              <a:rPr lang="en-US" sz="1400" dirty="0" smtClean="0"/>
              <a:t> method.  </a:t>
            </a:r>
            <a:endParaRPr lang="en-US" sz="1400" dirty="0"/>
          </a:p>
          <a:p>
            <a:pPr marL="342900" indent="-342900">
              <a:buAutoNum type="arabicParenR"/>
            </a:pPr>
            <a:r>
              <a:rPr lang="en-US" sz="1400" dirty="0" smtClean="0"/>
              <a:t>It finds the m2 method in  its local table, and returns the string “right”.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4833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super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the subclass doesn’t need to change the behavior of the superclass’s method; instead it just needs to add behavior to the existing method.</a:t>
            </a:r>
          </a:p>
          <a:p>
            <a:r>
              <a:rPr lang="en-US" b="1" dirty="0" smtClean="0"/>
              <a:t>(super </a:t>
            </a:r>
            <a:r>
              <a:rPr lang="en-US" i="1" dirty="0" smtClean="0"/>
              <a:t>method</a:t>
            </a:r>
            <a:r>
              <a:rPr lang="en-US" b="1" dirty="0" smtClean="0"/>
              <a:t> </a:t>
            </a:r>
            <a:r>
              <a:rPr lang="en-US" i="1" dirty="0" err="1" smtClean="0"/>
              <a:t>args</a:t>
            </a:r>
            <a:r>
              <a:rPr lang="en-US" b="1" dirty="0" smtClean="0"/>
              <a:t> </a:t>
            </a:r>
            <a:r>
              <a:rPr lang="en-US" dirty="0" smtClean="0"/>
              <a:t>…</a:t>
            </a:r>
            <a:r>
              <a:rPr lang="en-US" b="1" dirty="0" smtClean="0"/>
              <a:t>) </a:t>
            </a:r>
            <a:r>
              <a:rPr lang="en-US" dirty="0" smtClean="0"/>
              <a:t>calls the method named method in the superclass of the class in which the method is defined.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for </a:t>
            </a:r>
            <a:r>
              <a:rPr lang="en-US" b="1" dirty="0" smtClean="0"/>
              <a:t>super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0936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(define the-superclass%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(class* object% ()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(define/public (m1 x)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(... big-hairy function of x ...))))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/>
              <a:t>(define the-subclass%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(class* the-superclass% ()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(define/public (m1 x)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 (... Same big hairy function,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      but now of x+1 ...))))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05445" y="5527964"/>
            <a:ext cx="4062846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We don’t want to have to write out the big hairy function again.  Can we avoid this repeated code?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867891" y="3158836"/>
            <a:ext cx="187036" cy="7377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58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for </a:t>
            </a:r>
            <a:r>
              <a:rPr lang="en-US" b="1" dirty="0" smtClean="0"/>
              <a:t>super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0936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(define the-superclass%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(class* object% ()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(define/public (m1 x)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(... big-hairy function of x ...))))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/>
              <a:t>(define the-subclass%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(class* the-superclass% ()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(define/public (m1 x)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 (super m1 (+ x 1)))))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5671" y="6031888"/>
            <a:ext cx="3075710" cy="4156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 smtClean="0"/>
              <a:t>This calls m1 in the superclass.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867891" y="3158836"/>
            <a:ext cx="187036" cy="73775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0"/>
          </p:cNvCxnSpPr>
          <p:nvPr/>
        </p:nvCxnSpPr>
        <p:spPr>
          <a:xfrm flipH="1" flipV="1">
            <a:off x="2608118" y="4914937"/>
            <a:ext cx="675408" cy="1116951"/>
          </a:xfrm>
          <a:prstGeom prst="straightConnector1">
            <a:avLst/>
          </a:prstGeom>
          <a:solidFill>
            <a:schemeClr val="accent3">
              <a:lumMod val="40000"/>
              <a:lumOff val="60000"/>
            </a:schemeClr>
          </a:solidFill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4707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can call any method in the </a:t>
            </a:r>
            <a:r>
              <a:rPr lang="en-US" b="1" dirty="0" smtClean="0"/>
              <a:t>super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0936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(define the-superclass%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(class* object% ()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(define/public (m1 x)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(... big-hairy function of x ...))))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/>
              <a:t>(define the-subclass%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(class* the-superclass% ()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(define/public (m2 x)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 (super m1 (+ x 1)))))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867891" y="3158836"/>
            <a:ext cx="187036" cy="73775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58791" y="4062846"/>
            <a:ext cx="2722418" cy="9975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Here method </a:t>
            </a:r>
            <a:r>
              <a:rPr lang="en-US" b="1" dirty="0" smtClean="0"/>
              <a:t>m2</a:t>
            </a:r>
            <a:r>
              <a:rPr lang="en-US" dirty="0" smtClean="0"/>
              <a:t> in the subclass calls method </a:t>
            </a:r>
            <a:r>
              <a:rPr lang="en-US" b="1" dirty="0" smtClean="0"/>
              <a:t>m1</a:t>
            </a:r>
            <a:r>
              <a:rPr lang="en-US" dirty="0" smtClean="0"/>
              <a:t> in the superclass.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this</a:t>
            </a:r>
            <a:r>
              <a:rPr lang="en-US" dirty="0" smtClean="0"/>
              <a:t> and </a:t>
            </a:r>
            <a:r>
              <a:rPr lang="en-US" b="1" dirty="0" smtClean="0"/>
              <a:t>super</a:t>
            </a:r>
            <a:r>
              <a:rPr lang="en-US" dirty="0" smtClean="0"/>
              <a:t>, summarized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rules for this and super can be summarized as:</a:t>
            </a:r>
          </a:p>
          <a:p>
            <a:pPr marL="0" indent="0" algn="ctr">
              <a:buNone/>
            </a:pPr>
            <a:r>
              <a:rPr lang="en-US" b="1" dirty="0" smtClean="0"/>
              <a:t>this</a:t>
            </a:r>
            <a:r>
              <a:rPr lang="en-US" dirty="0" smtClean="0"/>
              <a:t> is dynamic, </a:t>
            </a:r>
            <a:r>
              <a:rPr lang="en-US" b="1" dirty="0" smtClean="0"/>
              <a:t>super</a:t>
            </a:r>
            <a:r>
              <a:rPr lang="en-US" dirty="0" smtClean="0"/>
              <a:t> is static </a:t>
            </a:r>
            <a:endParaRPr lang="en-US" dirty="0"/>
          </a:p>
          <a:p>
            <a:r>
              <a:rPr lang="en-US" dirty="0" smtClean="0"/>
              <a:t>This simple rule can lead to interesting behavior</a:t>
            </a:r>
          </a:p>
          <a:p>
            <a:pPr lvl="1"/>
            <a:r>
              <a:rPr lang="en-US" dirty="0" smtClean="0"/>
              <a:t>Do GP 12.1 and 12.2 to learn more about this.</a:t>
            </a:r>
          </a:p>
          <a:p>
            <a:r>
              <a:rPr lang="en-US" dirty="0" smtClean="0"/>
              <a:t>We will take great advantage of the dynamic nature of </a:t>
            </a:r>
            <a:r>
              <a:rPr lang="en-US" b="1" dirty="0" smtClean="0"/>
              <a:t>this</a:t>
            </a:r>
            <a:r>
              <a:rPr lang="en-US" dirty="0" smtClean="0"/>
              <a:t> in the next lesson.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6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Lesson 11.1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seen how to define </a:t>
            </a:r>
            <a:r>
              <a:rPr lang="en-US" dirty="0" err="1"/>
              <a:t>superclasses</a:t>
            </a:r>
            <a:r>
              <a:rPr lang="en-US" dirty="0"/>
              <a:t> and subclasses in Racket, including </a:t>
            </a:r>
            <a:r>
              <a:rPr lang="en-US" b="1" dirty="0"/>
              <a:t>inherit-field</a:t>
            </a:r>
            <a:r>
              <a:rPr lang="en-US" dirty="0"/>
              <a:t> and </a:t>
            </a:r>
            <a:r>
              <a:rPr lang="en-US" b="1" dirty="0"/>
              <a:t>define/override</a:t>
            </a:r>
            <a:r>
              <a:rPr lang="en-US" dirty="0"/>
              <a:t>.</a:t>
            </a:r>
          </a:p>
          <a:p>
            <a:r>
              <a:rPr lang="en-US" dirty="0" smtClean="0"/>
              <a:t>We’ve seen the overriding-defaults pattern, in which a subclass overrides some methods of a complete superclass</a:t>
            </a:r>
          </a:p>
          <a:p>
            <a:r>
              <a:rPr lang="en-US" dirty="0" smtClean="0"/>
              <a:t>We  learned how </a:t>
            </a:r>
            <a:r>
              <a:rPr lang="en-US" b="1" dirty="0" smtClean="0"/>
              <a:t>this </a:t>
            </a:r>
            <a:r>
              <a:rPr lang="en-US" dirty="0"/>
              <a:t>works with inheritance</a:t>
            </a:r>
            <a:r>
              <a:rPr lang="en-US" dirty="0" smtClean="0"/>
              <a:t>,  and what </a:t>
            </a:r>
            <a:r>
              <a:rPr lang="en-US" b="1" dirty="0" smtClean="0"/>
              <a:t>super</a:t>
            </a:r>
            <a:r>
              <a:rPr lang="en-US" dirty="0" smtClean="0"/>
              <a:t> does.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3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Key Points for this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 is a technique for generalizing over common parts of class implementations.</a:t>
            </a:r>
          </a:p>
          <a:p>
            <a:r>
              <a:rPr lang="en-US" dirty="0" smtClean="0"/>
              <a:t>When we create such a generalization, we specialize by </a:t>
            </a:r>
            <a:r>
              <a:rPr lang="en-US" dirty="0" err="1" smtClean="0"/>
              <a:t>subclassing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Languages with inheritance have many new design choices.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11-1-flashing-balls.rkt in the Examples folder.</a:t>
            </a:r>
          </a:p>
          <a:p>
            <a:r>
              <a:rPr lang="en-US" dirty="0" smtClean="0"/>
              <a:t>If you have questions about this lesson, ask them on the Discussion Board.</a:t>
            </a:r>
          </a:p>
          <a:p>
            <a:r>
              <a:rPr lang="en-US" dirty="0" smtClean="0"/>
              <a:t>Do the Guided Practices 11.1 and 11.2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2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smtClean="0"/>
              <a:t>Module 11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398" y="2024487"/>
            <a:ext cx="914402" cy="24104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657598" y="941479"/>
            <a:ext cx="1832811" cy="5373496"/>
            <a:chOff x="3657598" y="941479"/>
            <a:chExt cx="1832811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3657599" y="941479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657599" y="1748162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Combine simpler functions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660004" y="255484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 a template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661609" y="3361528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Divide into Cases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657598" y="4168211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 a more general function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657599" y="5781575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Communicate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4571999" y="2281562"/>
              <a:ext cx="24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4574404" y="3088245"/>
              <a:ext cx="16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 flipH="1">
              <a:off x="4571998" y="3894928"/>
              <a:ext cx="4011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3" idx="0"/>
            </p:cNvCxnSpPr>
            <p:nvPr/>
          </p:nvCxnSpPr>
          <p:spPr>
            <a:xfrm>
              <a:off x="4571998" y="4701611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3657598" y="4974894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 on </a:t>
              </a:r>
              <a:r>
                <a:rPr lang="en-US" dirty="0" err="1" smtClean="0"/>
                <a:t>subproblem</a:t>
              </a:r>
              <a:endParaRPr lang="en-US" dirty="0"/>
            </a:p>
          </p:txBody>
        </p:sp>
      </p:grpSp>
      <p:cxnSp>
        <p:nvCxnSpPr>
          <p:cNvPr id="51" name="Straight Arrow Connector 50"/>
          <p:cNvCxnSpPr>
            <a:stCxn id="43" idx="2"/>
            <a:endCxn id="48" idx="0"/>
          </p:cNvCxnSpPr>
          <p:nvPr/>
        </p:nvCxnSpPr>
        <p:spPr>
          <a:xfrm>
            <a:off x="4571998" y="5508294"/>
            <a:ext cx="1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90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Key Points for Lesson 11.1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end of this lesson you should be able to explain how objects find methods by searching up the inheritance chain.</a:t>
            </a:r>
          </a:p>
          <a:p>
            <a:r>
              <a:rPr lang="en-US" dirty="0" smtClean="0"/>
              <a:t>Use the overriding-defaults pattern to introduce small variations of a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11-1-flashing-balls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want to define a new class that is just a small variation of an old class.  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we might want to make a ball that flashes different colors.  </a:t>
            </a:r>
            <a:endParaRPr lang="en-US" dirty="0" smtClean="0"/>
          </a:p>
          <a:p>
            <a:r>
              <a:rPr lang="en-US" dirty="0" smtClean="0"/>
              <a:t>To do this, create a subclass that inherits from the old class (the "superclass").</a:t>
            </a:r>
            <a:endParaRPr lang="en-US" dirty="0"/>
          </a:p>
          <a:p>
            <a:r>
              <a:rPr lang="en-US" dirty="0"/>
              <a:t>We call this the "overriding defaults" pattern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Let's look at some code.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5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FlashingBall</a:t>
            </a:r>
            <a:r>
              <a:rPr lang="en-US" b="1" dirty="0" smtClean="0"/>
              <a:t>%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FlashingBall</a:t>
            </a:r>
            <a:r>
              <a:rPr lang="en-US" dirty="0"/>
              <a:t>% is like a Ball%, but it </a:t>
            </a:r>
            <a:r>
              <a:rPr lang="en-US" dirty="0" smtClean="0"/>
              <a:t>displays</a:t>
            </a:r>
          </a:p>
          <a:p>
            <a:r>
              <a:rPr lang="en-US" dirty="0" smtClean="0"/>
              <a:t>;; </a:t>
            </a:r>
            <a:r>
              <a:rPr lang="en-US" dirty="0"/>
              <a:t>differently: </a:t>
            </a:r>
            <a:r>
              <a:rPr lang="en-US" dirty="0" smtClean="0"/>
              <a:t>it </a:t>
            </a:r>
            <a:r>
              <a:rPr lang="en-US" dirty="0"/>
              <a:t>changes color on every fourth tick</a:t>
            </a:r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dirty="0"/>
              <a:t>define </a:t>
            </a:r>
            <a:r>
              <a:rPr lang="en-US" dirty="0" err="1"/>
              <a:t>FlashingBall</a:t>
            </a:r>
            <a:r>
              <a:rPr lang="en-US" dirty="0"/>
              <a:t>%</a:t>
            </a:r>
          </a:p>
          <a:p>
            <a:r>
              <a:rPr lang="en-US" dirty="0"/>
              <a:t>  (class* </a:t>
            </a:r>
            <a:r>
              <a:rPr lang="en-US" dirty="0" smtClean="0">
                <a:solidFill>
                  <a:srgbClr val="FF0000"/>
                </a:solidFill>
              </a:rPr>
              <a:t>Ball</a:t>
            </a:r>
            <a:r>
              <a:rPr lang="en-US" dirty="0">
                <a:solidFill>
                  <a:srgbClr val="FF0000"/>
                </a:solidFill>
              </a:rPr>
              <a:t>%  </a:t>
            </a:r>
            <a:r>
              <a:rPr lang="en-US" dirty="0" smtClean="0"/>
              <a:t>; </a:t>
            </a:r>
            <a:r>
              <a:rPr lang="en-US" dirty="0"/>
              <a:t>inherits from Ball%</a:t>
            </a:r>
          </a:p>
          <a:p>
            <a:r>
              <a:rPr lang="en-US" dirty="0"/>
              <a:t>    (</a:t>
            </a:r>
            <a:r>
              <a:rPr lang="en-US" dirty="0" err="1"/>
              <a:t>SBall</a:t>
            </a:r>
            <a:r>
              <a:rPr lang="en-US" dirty="0"/>
              <a:t>&lt;%&gt;)   </a:t>
            </a:r>
            <a:r>
              <a:rPr lang="en-US" dirty="0" smtClean="0"/>
              <a:t>; implements same interface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;; number of ticks between color changes</a:t>
            </a:r>
          </a:p>
          <a:p>
            <a:r>
              <a:rPr lang="en-US" dirty="0"/>
              <a:t> </a:t>
            </a:r>
            <a:r>
              <a:rPr lang="en-US" dirty="0" smtClean="0"/>
              <a:t>   (</a:t>
            </a:r>
            <a:r>
              <a:rPr lang="en-US" dirty="0"/>
              <a:t>field [color-change-interval 4</a:t>
            </a:r>
            <a:r>
              <a:rPr lang="en-US" dirty="0" smtClean="0"/>
              <a:t>])</a:t>
            </a:r>
            <a:endParaRPr lang="en-US" dirty="0"/>
          </a:p>
          <a:p>
            <a:r>
              <a:rPr lang="en-US" dirty="0"/>
              <a:t>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time left </a:t>
            </a:r>
            <a:r>
              <a:rPr lang="en-US" dirty="0" err="1" smtClean="0"/>
              <a:t>til</a:t>
            </a:r>
            <a:r>
              <a:rPr lang="en-US" dirty="0" smtClean="0"/>
              <a:t> next color change</a:t>
            </a:r>
          </a:p>
          <a:p>
            <a:r>
              <a:rPr lang="en-US" dirty="0" smtClean="0"/>
              <a:t>    (</a:t>
            </a:r>
            <a:r>
              <a:rPr lang="en-US" dirty="0"/>
              <a:t>field [time-left color-change-interval</a:t>
            </a:r>
            <a:r>
              <a:rPr lang="en-US" dirty="0" smtClean="0"/>
              <a:t>])</a:t>
            </a:r>
          </a:p>
          <a:p>
            <a:endParaRPr lang="en-US" dirty="0"/>
          </a:p>
          <a:p>
            <a:r>
              <a:rPr lang="en-US" dirty="0" smtClean="0"/>
              <a:t>    ;; </a:t>
            </a:r>
            <a:r>
              <a:rPr lang="en-US" dirty="0"/>
              <a:t>the list of </a:t>
            </a:r>
            <a:r>
              <a:rPr lang="en-US" dirty="0" smtClean="0"/>
              <a:t>possible </a:t>
            </a:r>
            <a:r>
              <a:rPr lang="en-US" dirty="0"/>
              <a:t>colors, first </a:t>
            </a:r>
            <a:r>
              <a:rPr lang="en-US" dirty="0" err="1"/>
              <a:t>elt</a:t>
            </a:r>
            <a:r>
              <a:rPr lang="en-US" dirty="0"/>
              <a:t> </a:t>
            </a:r>
            <a:r>
              <a:rPr lang="en-US" dirty="0" smtClean="0"/>
              <a:t>is</a:t>
            </a:r>
          </a:p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/>
              <a:t>current </a:t>
            </a:r>
            <a:r>
              <a:rPr lang="en-US" dirty="0" smtClean="0"/>
              <a:t>color</a:t>
            </a:r>
          </a:p>
          <a:p>
            <a:r>
              <a:rPr lang="en-US" dirty="0" smtClean="0"/>
              <a:t>    </a:t>
            </a:r>
            <a:r>
              <a:rPr lang="en-US" dirty="0"/>
              <a:t>(field [colors (list "red" "green</a:t>
            </a:r>
            <a:r>
              <a:rPr lang="en-US" dirty="0" smtClean="0"/>
              <a:t>")])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    ;; here are fields of the superclass that we need.</a:t>
            </a:r>
          </a:p>
          <a:p>
            <a:r>
              <a:rPr lang="en-US" dirty="0" smtClean="0"/>
              <a:t>   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inherit-field</a:t>
            </a:r>
            <a:r>
              <a:rPr lang="en-US" dirty="0"/>
              <a:t> radius x y selected?) </a:t>
            </a:r>
          </a:p>
          <a:p>
            <a:endParaRPr lang="en-US" dirty="0"/>
          </a:p>
          <a:p>
            <a:r>
              <a:rPr lang="en-US" dirty="0" smtClean="0"/>
              <a:t>    </a:t>
            </a:r>
            <a:r>
              <a:rPr lang="en-US" dirty="0"/>
              <a:t>;; the </a:t>
            </a:r>
            <a:r>
              <a:rPr lang="en-US" dirty="0" err="1" smtClean="0"/>
              <a:t>init</a:t>
            </a:r>
            <a:r>
              <a:rPr lang="en-US" dirty="0" smtClean="0"/>
              <a:t>-field w isn’t declared here, </a:t>
            </a:r>
          </a:p>
          <a:p>
            <a:r>
              <a:rPr lang="en-US" dirty="0"/>
              <a:t> </a:t>
            </a:r>
            <a:r>
              <a:rPr lang="en-US" dirty="0" smtClean="0"/>
              <a:t>   ;; so it is </a:t>
            </a:r>
            <a:r>
              <a:rPr lang="en-US" dirty="0"/>
              <a:t>sent to the superclass.</a:t>
            </a:r>
          </a:p>
          <a:p>
            <a:r>
              <a:rPr lang="en-US" dirty="0"/>
              <a:t>    (super-new)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12920" cy="4525963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/>
              <a:t>Scene -&gt; Scene</a:t>
            </a:r>
          </a:p>
          <a:p>
            <a:r>
              <a:rPr lang="en-US" dirty="0"/>
              <a:t>    ;; RETURNS: a scene like the given one, but with </a:t>
            </a:r>
            <a:r>
              <a:rPr lang="en-US" dirty="0" smtClean="0"/>
              <a:t>the</a:t>
            </a:r>
          </a:p>
          <a:p>
            <a:r>
              <a:rPr lang="en-US" dirty="0"/>
              <a:t> </a:t>
            </a:r>
            <a:r>
              <a:rPr lang="en-US" dirty="0" smtClean="0"/>
              <a:t>   ;;  flashing ball </a:t>
            </a:r>
            <a:r>
              <a:rPr lang="en-US" dirty="0"/>
              <a:t>painted on it.</a:t>
            </a:r>
          </a:p>
          <a:p>
            <a:r>
              <a:rPr lang="en-US" dirty="0"/>
              <a:t>    ;; EFFECT: decrements time-left and changes colors </a:t>
            </a:r>
            <a:r>
              <a:rPr lang="en-US" dirty="0" smtClean="0"/>
              <a:t>if</a:t>
            </a:r>
          </a:p>
          <a:p>
            <a:r>
              <a:rPr lang="en-US" dirty="0"/>
              <a:t> </a:t>
            </a:r>
            <a:r>
              <a:rPr lang="en-US" dirty="0" smtClean="0"/>
              <a:t>   ;;  necessary</a:t>
            </a:r>
            <a:endParaRPr lang="en-US" dirty="0"/>
          </a:p>
          <a:p>
            <a:r>
              <a:rPr lang="en-US" dirty="0"/>
              <a:t>    (</a:t>
            </a:r>
            <a:r>
              <a:rPr lang="en-US" dirty="0">
                <a:solidFill>
                  <a:srgbClr val="FF0000"/>
                </a:solidFill>
              </a:rPr>
              <a:t>define/override</a:t>
            </a:r>
            <a:r>
              <a:rPr lang="en-US" dirty="0"/>
              <a:t> (add-to-scene s)</a:t>
            </a:r>
          </a:p>
          <a:p>
            <a:r>
              <a:rPr lang="en-US" dirty="0"/>
              <a:t>      (begin</a:t>
            </a:r>
          </a:p>
          <a:p>
            <a:r>
              <a:rPr lang="en-US" dirty="0"/>
              <a:t>        ;; is it time to change colors?</a:t>
            </a:r>
          </a:p>
          <a:p>
            <a:r>
              <a:rPr lang="en-US" dirty="0"/>
              <a:t>        (if (zero? time-left)</a:t>
            </a:r>
          </a:p>
          <a:p>
            <a:r>
              <a:rPr lang="en-US" dirty="0"/>
              <a:t>          (change-colors)</a:t>
            </a:r>
          </a:p>
          <a:p>
            <a:r>
              <a:rPr lang="en-US" dirty="0"/>
              <a:t>          (set! time-left (- time-left 1)))</a:t>
            </a:r>
          </a:p>
          <a:p>
            <a:r>
              <a:rPr lang="en-US" dirty="0"/>
              <a:t>        ;; now paint </a:t>
            </a:r>
            <a:r>
              <a:rPr lang="en-US" dirty="0" smtClean="0"/>
              <a:t>this ball </a:t>
            </a:r>
            <a:r>
              <a:rPr lang="en-US" dirty="0"/>
              <a:t>on the scene</a:t>
            </a:r>
          </a:p>
          <a:p>
            <a:r>
              <a:rPr lang="en-US" dirty="0"/>
              <a:t>        (place-image</a:t>
            </a:r>
          </a:p>
          <a:p>
            <a:r>
              <a:rPr lang="en-US" dirty="0"/>
              <a:t>          (circle radius</a:t>
            </a:r>
          </a:p>
          <a:p>
            <a:r>
              <a:rPr lang="en-US" dirty="0"/>
              <a:t>            (if selected? "solid" "outline")</a:t>
            </a:r>
          </a:p>
          <a:p>
            <a:r>
              <a:rPr lang="en-US" dirty="0"/>
              <a:t>            (first colors))</a:t>
            </a:r>
          </a:p>
          <a:p>
            <a:r>
              <a:rPr lang="en-US" dirty="0"/>
              <a:t>          x y s)))</a:t>
            </a:r>
          </a:p>
          <a:p>
            <a:endParaRPr lang="en-US" dirty="0"/>
          </a:p>
          <a:p>
            <a:r>
              <a:rPr lang="en-US" dirty="0" smtClean="0"/>
              <a:t>    </a:t>
            </a:r>
            <a:endParaRPr lang="en-US" dirty="0"/>
          </a:p>
          <a:p>
            <a:r>
              <a:rPr lang="en-US" dirty="0"/>
              <a:t>    ;; -&gt; Void</a:t>
            </a:r>
          </a:p>
          <a:p>
            <a:r>
              <a:rPr lang="en-US" dirty="0"/>
              <a:t>    ;; EFFECT: rotate the list of colors,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 and </a:t>
            </a:r>
            <a:r>
              <a:rPr lang="en-US" dirty="0"/>
              <a:t>reset time-left</a:t>
            </a:r>
          </a:p>
          <a:p>
            <a:r>
              <a:rPr lang="en-US" dirty="0"/>
              <a:t>    (define (change-colors)</a:t>
            </a:r>
          </a:p>
          <a:p>
            <a:r>
              <a:rPr lang="en-US" dirty="0"/>
              <a:t>      (set! colors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(</a:t>
            </a:r>
            <a:r>
              <a:rPr lang="en-US" dirty="0"/>
              <a:t>append (rest colors) (list (first colors))))</a:t>
            </a:r>
          </a:p>
          <a:p>
            <a:r>
              <a:rPr lang="en-US" dirty="0"/>
              <a:t>      (set! time-left color-change-interval))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31848" y="6011069"/>
            <a:ext cx="3008376" cy="710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</a:t>
            </a:r>
            <a:r>
              <a:rPr lang="en-US" sz="1400" b="1" dirty="0" smtClean="0">
                <a:solidFill>
                  <a:schemeClr val="tx1"/>
                </a:solidFill>
              </a:rPr>
              <a:t>nherit-fields</a:t>
            </a:r>
            <a:r>
              <a:rPr lang="en-US" sz="1400" dirty="0" smtClean="0">
                <a:solidFill>
                  <a:schemeClr val="tx1"/>
                </a:solidFill>
              </a:rPr>
              <a:t> is used to declare fields of the superclass that we want to make visible in the subclass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5424" y="2694613"/>
            <a:ext cx="2676144" cy="7222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FlashingBall</a:t>
            </a:r>
            <a:r>
              <a:rPr lang="en-US" sz="1400" dirty="0" smtClean="0">
                <a:solidFill>
                  <a:schemeClr val="tx1"/>
                </a:solidFill>
              </a:rPr>
              <a:t>% inherits from Ball%.  </a:t>
            </a:r>
            <a:r>
              <a:rPr lang="en-US" sz="1400" dirty="0" err="1" smtClean="0">
                <a:solidFill>
                  <a:schemeClr val="tx1"/>
                </a:solidFill>
              </a:rPr>
              <a:t>FlashingBall</a:t>
            </a:r>
            <a:r>
              <a:rPr lang="en-US" sz="1400" dirty="0" smtClean="0">
                <a:solidFill>
                  <a:schemeClr val="tx1"/>
                </a:solidFill>
              </a:rPr>
              <a:t>% is the subclass; Ball% is the superclass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H="1" flipV="1">
            <a:off x="1600200" y="2384561"/>
            <a:ext cx="463296" cy="3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</p:cNvCxnSpPr>
          <p:nvPr/>
        </p:nvCxnSpPr>
        <p:spPr>
          <a:xfrm flipH="1" flipV="1">
            <a:off x="1831848" y="5431536"/>
            <a:ext cx="1504188" cy="57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391912" y="5764182"/>
            <a:ext cx="2980944" cy="9062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define/override</a:t>
            </a:r>
            <a:r>
              <a:rPr lang="en-US" sz="1400" dirty="0" smtClean="0">
                <a:solidFill>
                  <a:schemeClr val="tx1"/>
                </a:solidFill>
              </a:rPr>
              <a:t> is used to define methods that override methods in the superclass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17" idx="0"/>
          </p:cNvCxnSpPr>
          <p:nvPr/>
        </p:nvCxnSpPr>
        <p:spPr>
          <a:xfrm flipH="1" flipV="1">
            <a:off x="5788152" y="2539587"/>
            <a:ext cx="1094232" cy="322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4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 for Inheritance in Racket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Racket object system uses two features to implement inheritance:  </a:t>
            </a:r>
            <a:r>
              <a:rPr lang="en-US" b="1" dirty="0"/>
              <a:t>define/override</a:t>
            </a:r>
            <a:r>
              <a:rPr lang="en-US" dirty="0"/>
              <a:t> and </a:t>
            </a:r>
            <a:r>
              <a:rPr lang="en-US" b="1" dirty="0"/>
              <a:t>inherit-fields</a:t>
            </a:r>
            <a:r>
              <a:rPr lang="en-US" dirty="0"/>
              <a:t>.</a:t>
            </a:r>
          </a:p>
          <a:p>
            <a:pPr lvl="1"/>
            <a:r>
              <a:rPr lang="en-US" b="1" dirty="0" smtClean="0">
                <a:latin typeface="Consolas" pitchFamily="49" charset="0"/>
                <a:cs typeface="Consolas" pitchFamily="49" charset="0"/>
              </a:rPr>
              <a:t>define/override</a:t>
            </a:r>
            <a:r>
              <a:rPr lang="en-US" dirty="0" smtClean="0"/>
              <a:t> is used to define methods that override methods in the superclass.</a:t>
            </a:r>
          </a:p>
          <a:p>
            <a:pPr lvl="1"/>
            <a:r>
              <a:rPr lang="en-US" b="1" dirty="0">
                <a:latin typeface="Consolas" pitchFamily="49" charset="0"/>
                <a:cs typeface="Consolas" pitchFamily="49" charset="0"/>
              </a:rPr>
              <a:t>inherit-fields </a:t>
            </a:r>
            <a:r>
              <a:rPr lang="en-US" dirty="0"/>
              <a:t>is used to declare fields of the superclass that we want to make visible in the subclass.  </a:t>
            </a:r>
            <a:endParaRPr lang="en-US" dirty="0" smtClean="0"/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b="1" dirty="0" smtClean="0"/>
              <a:t>x</a:t>
            </a:r>
            <a:r>
              <a:rPr lang="en-US" dirty="0" smtClean="0"/>
              <a:t>, </a:t>
            </a:r>
            <a:r>
              <a:rPr lang="en-US" b="1" dirty="0" smtClean="0"/>
              <a:t>y</a:t>
            </a:r>
            <a:r>
              <a:rPr lang="en-US" dirty="0" smtClean="0"/>
              <a:t>, </a:t>
            </a:r>
            <a:r>
              <a:rPr lang="en-US" b="1" dirty="0" smtClean="0"/>
              <a:t>selected?</a:t>
            </a:r>
            <a:r>
              <a:rPr lang="en-US" dirty="0" smtClean="0"/>
              <a:t>, </a:t>
            </a:r>
            <a:r>
              <a:rPr lang="en-US" b="1" dirty="0" smtClean="0"/>
              <a:t>radius</a:t>
            </a:r>
            <a:r>
              <a:rPr lang="en-US" dirty="0" smtClean="0"/>
              <a:t>  in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FlashingBall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.  </a:t>
            </a:r>
          </a:p>
          <a:p>
            <a:pPr lvl="2"/>
            <a:r>
              <a:rPr lang="en-US" dirty="0" smtClean="0"/>
              <a:t>values are automatically supplied to the superclass on initialization.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60123" y="5612851"/>
            <a:ext cx="2180492" cy="10266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Other languages do this </a:t>
            </a:r>
            <a:r>
              <a:rPr lang="en-US" dirty="0" smtClean="0"/>
              <a:t>differently, so watch out!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fields are in the subclass?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init</a:t>
            </a:r>
            <a:r>
              <a:rPr lang="en-US" sz="2000" dirty="0"/>
              <a:t>-fields of a subclass are the </a:t>
            </a:r>
            <a:r>
              <a:rPr lang="en-US" sz="2000" dirty="0" err="1"/>
              <a:t>init</a:t>
            </a:r>
            <a:r>
              <a:rPr lang="en-US" sz="2000" dirty="0"/>
              <a:t>-fields of the superclass plus any additional </a:t>
            </a:r>
            <a:r>
              <a:rPr lang="en-US" sz="2000" dirty="0" err="1"/>
              <a:t>init</a:t>
            </a:r>
            <a:r>
              <a:rPr lang="en-US" sz="2000" dirty="0"/>
              <a:t>-fields declared in the subclass.   </a:t>
            </a:r>
            <a:endParaRPr lang="en-US" sz="2000" dirty="0" smtClean="0"/>
          </a:p>
          <a:p>
            <a:r>
              <a:rPr lang="en-US" sz="2000" dirty="0" err="1" smtClean="0"/>
              <a:t>FlashingBall</a:t>
            </a:r>
            <a:r>
              <a:rPr lang="en-US" sz="2000" dirty="0"/>
              <a:t>% doesn't declare any new </a:t>
            </a:r>
            <a:r>
              <a:rPr lang="en-US" sz="2000" dirty="0" err="1"/>
              <a:t>init</a:t>
            </a:r>
            <a:r>
              <a:rPr lang="en-US" sz="2000" dirty="0"/>
              <a:t>-fields, so its </a:t>
            </a:r>
            <a:r>
              <a:rPr lang="en-US" sz="2000" dirty="0" err="1"/>
              <a:t>init</a:t>
            </a:r>
            <a:r>
              <a:rPr lang="en-US" sz="2000" dirty="0"/>
              <a:t>-fields are the same as those of Ball%.  </a:t>
            </a:r>
            <a:endParaRPr lang="en-US" sz="2000" dirty="0" smtClean="0"/>
          </a:p>
          <a:p>
            <a:r>
              <a:rPr lang="en-US" sz="2000" dirty="0" err="1" smtClean="0"/>
              <a:t>init</a:t>
            </a:r>
            <a:r>
              <a:rPr lang="en-US" sz="2000" dirty="0" smtClean="0"/>
              <a:t>-fields </a:t>
            </a:r>
            <a:r>
              <a:rPr lang="en-US" sz="2000" dirty="0"/>
              <a:t>of the subclass are automatically sent to the superclass, so when we create a </a:t>
            </a:r>
            <a:r>
              <a:rPr lang="en-US" sz="2000" dirty="0" err="1"/>
              <a:t>FlashingBall</a:t>
            </a:r>
            <a:r>
              <a:rPr lang="en-US" sz="2000" dirty="0"/>
              <a:t>%, we write</a:t>
            </a:r>
          </a:p>
          <a:p>
            <a:endParaRPr lang="en-US" sz="20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FlashingBall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% [x ...][y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...][speed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...])</a:t>
            </a:r>
          </a:p>
          <a:p>
            <a:endParaRPr lang="en-US" sz="2000" dirty="0"/>
          </a:p>
          <a:p>
            <a:r>
              <a:rPr lang="en-US" sz="2000" dirty="0"/>
              <a:t>Those values become the values for the fields in Ball%, so they can be used by the methods in Ball%. </a:t>
            </a:r>
            <a:endParaRPr lang="en-US" sz="2000" dirty="0" smtClean="0"/>
          </a:p>
          <a:p>
            <a:r>
              <a:rPr lang="en-US" sz="2000" dirty="0" smtClean="0"/>
              <a:t>x </a:t>
            </a:r>
            <a:r>
              <a:rPr lang="en-US" sz="2000" dirty="0"/>
              <a:t>and y are also inherited fields, so they are visible to the methods in </a:t>
            </a:r>
            <a:r>
              <a:rPr lang="en-US" sz="2000" dirty="0" err="1"/>
              <a:t>FlashingBall</a:t>
            </a:r>
            <a:r>
              <a:rPr lang="en-US" sz="2000" dirty="0"/>
              <a:t>% as well.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9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overriding-defaults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 flashing ball was an example of the </a:t>
            </a:r>
            <a:r>
              <a:rPr lang="en-US" sz="2800" i="1" dirty="0" smtClean="0">
                <a:solidFill>
                  <a:srgbClr val="FF0000"/>
                </a:solidFill>
              </a:rPr>
              <a:t>overriding-defaults</a:t>
            </a:r>
            <a:r>
              <a:rPr lang="en-US" sz="2800" dirty="0" smtClean="0"/>
              <a:t> pattern.  In the overriding-defaults pattern:</a:t>
            </a:r>
            <a:endParaRPr lang="en-US" sz="2800" dirty="0"/>
          </a:p>
          <a:p>
            <a:r>
              <a:rPr lang="en-US" sz="2800" dirty="0" smtClean="0"/>
              <a:t>The superclass has a complete set of behaviors</a:t>
            </a:r>
          </a:p>
          <a:p>
            <a:r>
              <a:rPr lang="en-US" sz="2800" dirty="0" smtClean="0"/>
              <a:t>The subclass makes an incremental change in these behaviors by overriding some of them.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d465a234ef5b7f5f1444e2252fe09067b0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17767</TotalTime>
  <Words>1696</Words>
  <Application>Microsoft Office PowerPoint</Application>
  <PresentationFormat>On-screen Show (4:3)</PresentationFormat>
  <Paragraphs>264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Helvetica Neue</vt:lpstr>
      <vt:lpstr>1_Office Theme</vt:lpstr>
      <vt:lpstr>Basics of Inheritance</vt:lpstr>
      <vt:lpstr>Key Points for this Module</vt:lpstr>
      <vt:lpstr>PowerPoint Presentation</vt:lpstr>
      <vt:lpstr>Key Points for Lesson 11.1</vt:lpstr>
      <vt:lpstr>Example: 11-1-flashing-balls</vt:lpstr>
      <vt:lpstr>FlashingBall%</vt:lpstr>
      <vt:lpstr>Features for Inheritance in Racket</vt:lpstr>
      <vt:lpstr>What fields are in the subclass?</vt:lpstr>
      <vt:lpstr>The overriding-defaults pattern</vt:lpstr>
      <vt:lpstr>How does inheritance work?</vt:lpstr>
      <vt:lpstr>PowerPoint Presentation</vt:lpstr>
      <vt:lpstr>Inheritance and this</vt:lpstr>
      <vt:lpstr>PowerPoint Presentation</vt:lpstr>
      <vt:lpstr>super</vt:lpstr>
      <vt:lpstr>Use case for super</vt:lpstr>
      <vt:lpstr>Use case for super</vt:lpstr>
      <vt:lpstr>You can call any method in the super</vt:lpstr>
      <vt:lpstr>this and super, summarized</vt:lpstr>
      <vt:lpstr>Summary of Lesson 11.1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Classes Come From</dc:title>
  <dc:creator>Mitch</dc:creator>
  <cp:lastModifiedBy>Mitchell Wand</cp:lastModifiedBy>
  <cp:revision>297</cp:revision>
  <dcterms:created xsi:type="dcterms:W3CDTF">2006-08-16T00:00:00Z</dcterms:created>
  <dcterms:modified xsi:type="dcterms:W3CDTF">2015-11-23T22:23:42Z</dcterms:modified>
</cp:coreProperties>
</file>