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71" r:id="rId2"/>
    <p:sldId id="356" r:id="rId3"/>
    <p:sldId id="364" r:id="rId4"/>
    <p:sldId id="365" r:id="rId5"/>
    <p:sldId id="366" r:id="rId6"/>
    <p:sldId id="382" r:id="rId7"/>
    <p:sldId id="367" r:id="rId8"/>
    <p:sldId id="368" r:id="rId9"/>
    <p:sldId id="381" r:id="rId10"/>
    <p:sldId id="370" r:id="rId11"/>
    <p:sldId id="371" r:id="rId12"/>
    <p:sldId id="383" r:id="rId13"/>
    <p:sldId id="372" r:id="rId14"/>
    <p:sldId id="373" r:id="rId15"/>
    <p:sldId id="379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84678" autoAdjust="0"/>
  </p:normalViewPr>
  <p:slideViewPr>
    <p:cSldViewPr>
      <p:cViewPr varScale="1">
        <p:scale>
          <a:sx n="77" d="100"/>
          <a:sy n="77" d="100"/>
        </p:scale>
        <p:origin x="1248" y="90"/>
      </p:cViewPr>
      <p:guideLst>
        <p:guide orient="horz" pos="2160"/>
        <p:guide pos="864"/>
      </p:guideLst>
    </p:cSldViewPr>
  </p:slideViewPr>
  <p:outlineViewPr>
    <p:cViewPr>
      <p:scale>
        <a:sx n="33" d="100"/>
        <a:sy n="33" d="100"/>
      </p:scale>
      <p:origin x="0" y="23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8D54E-DB71-49E8-BB66-48EF417974F5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423A9-C257-460A-A8ED-9083CE03C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9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7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07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9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4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5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3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4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5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8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4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Study: Free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7.3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happens as </a:t>
            </a:r>
            <a:r>
              <a:rPr lang="en-US" dirty="0" smtClean="0"/>
              <a:t>we descend into the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lose information about which lambda-variables are above us.</a:t>
            </a:r>
          </a:p>
          <a:p>
            <a:r>
              <a:rPr lang="en-US" dirty="0" smtClean="0"/>
              <a:t>So we'll add a context variable to keep track of the lambda-variables above us</a:t>
            </a:r>
          </a:p>
          <a:p>
            <a:pPr lvl="1"/>
            <a:r>
              <a:rPr lang="en-US" dirty="0" smtClean="0"/>
              <a:t>when we hit a variable, see if it's already in this list.  If so, it's not free in the whole expression. </a:t>
            </a:r>
          </a:p>
          <a:p>
            <a:pPr lvl="1"/>
            <a:r>
              <a:rPr lang="en-US" dirty="0" smtClean="0"/>
              <a:t>This is like </a:t>
            </a:r>
            <a:r>
              <a:rPr lang="en-US" dirty="0" smtClean="0"/>
              <a:t>the counter in </a:t>
            </a:r>
            <a:r>
              <a:rPr lang="en-US" b="1" dirty="0" smtClean="0"/>
              <a:t>mark-depth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context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free-</a:t>
            </a:r>
            <a:r>
              <a:rPr lang="en-US" dirty="0" err="1"/>
              <a:t>vars</a:t>
            </a:r>
            <a:r>
              <a:rPr lang="en-US" dirty="0"/>
              <a:t>-in-</a:t>
            </a:r>
            <a:r>
              <a:rPr lang="en-US" dirty="0" err="1"/>
              <a:t>subexp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;;   : </a:t>
            </a:r>
            <a:r>
              <a:rPr lang="en-US" dirty="0" err="1"/>
              <a:t>FredExp</a:t>
            </a:r>
            <a:r>
              <a:rPr lang="en-US" dirty="0"/>
              <a:t> </a:t>
            </a:r>
            <a:r>
              <a:rPr lang="en-US" dirty="0" err="1" smtClean="0"/>
              <a:t>ListOfSymbol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 smtClean="0"/>
              <a:t>SetOfSymbol</a:t>
            </a:r>
            <a:endParaRPr lang="en-US" dirty="0"/>
          </a:p>
          <a:p>
            <a:r>
              <a:rPr lang="en-US" dirty="0"/>
              <a:t>;; GIVEN: a </a:t>
            </a:r>
            <a:r>
              <a:rPr lang="en-US" dirty="0" err="1"/>
              <a:t>FredExp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that is part of </a:t>
            </a:r>
            <a:r>
              <a:rPr lang="en-US" dirty="0" smtClean="0"/>
              <a:t>some </a:t>
            </a:r>
            <a:r>
              <a:rPr lang="en-US" dirty="0"/>
              <a:t>larger </a:t>
            </a:r>
            <a:endParaRPr lang="en-US" dirty="0" smtClean="0"/>
          </a:p>
          <a:p>
            <a:r>
              <a:rPr lang="en-US" dirty="0" smtClean="0"/>
              <a:t>;;   </a:t>
            </a:r>
            <a:r>
              <a:rPr lang="en-US" dirty="0" err="1" smtClean="0"/>
              <a:t>FredExp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f0</a:t>
            </a:r>
            <a:r>
              <a:rPr lang="en-US" dirty="0" smtClean="0"/>
              <a:t>, and a </a:t>
            </a:r>
            <a:r>
              <a:rPr lang="en-US" dirty="0" err="1" smtClean="0"/>
              <a:t>ListOfSymbol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bvars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;; WHERE: </a:t>
            </a:r>
            <a:r>
              <a:rPr lang="en-US" dirty="0" err="1" smtClean="0"/>
              <a:t>bvars</a:t>
            </a:r>
            <a:r>
              <a:rPr lang="en-US" dirty="0" smtClean="0"/>
              <a:t> </a:t>
            </a:r>
            <a:r>
              <a:rPr lang="en-US" dirty="0"/>
              <a:t>is the list of symbols that occur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;;   </a:t>
            </a:r>
            <a:r>
              <a:rPr lang="en-US" dirty="0"/>
              <a:t>lambdas above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>
                <a:solidFill>
                  <a:srgbClr val="FFC000"/>
                </a:solidFill>
              </a:rPr>
              <a:t>f0</a:t>
            </a:r>
          </a:p>
          <a:p>
            <a:r>
              <a:rPr lang="en-US" dirty="0"/>
              <a:t>;; RETURNS: the set of symbols from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that are </a:t>
            </a:r>
            <a:r>
              <a:rPr lang="en-US" dirty="0" smtClean="0"/>
              <a:t>free</a:t>
            </a:r>
          </a:p>
          <a:p>
            <a:r>
              <a:rPr lang="en-US" dirty="0" smtClean="0"/>
              <a:t>;;   </a:t>
            </a:r>
            <a:r>
              <a:rPr lang="en-US" dirty="0"/>
              <a:t>in </a:t>
            </a:r>
            <a:r>
              <a:rPr lang="en-US" dirty="0">
                <a:solidFill>
                  <a:srgbClr val="FFC000"/>
                </a:solidFill>
              </a:rPr>
              <a:t>f0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;; EXAMPLE: </a:t>
            </a:r>
          </a:p>
          <a:p>
            <a:r>
              <a:rPr lang="en-US" dirty="0"/>
              <a:t>;; (free-</a:t>
            </a:r>
            <a:r>
              <a:rPr lang="en-US" dirty="0" err="1"/>
              <a:t>vars</a:t>
            </a:r>
            <a:r>
              <a:rPr lang="en-US" dirty="0"/>
              <a:t>-in-</a:t>
            </a:r>
            <a:r>
              <a:rPr lang="en-US" dirty="0" err="1"/>
              <a:t>subexp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;;   (</a:t>
            </a:r>
            <a:r>
              <a:rPr lang="en-US" dirty="0"/>
              <a:t>z (lambda (x) (x y))) (list z)) </a:t>
            </a:r>
            <a:endParaRPr lang="en-US" dirty="0" smtClean="0"/>
          </a:p>
          <a:p>
            <a:r>
              <a:rPr lang="en-US" dirty="0" smtClean="0"/>
              <a:t>;; = </a:t>
            </a:r>
            <a:r>
              <a:rPr lang="en-US" dirty="0"/>
              <a:t>(list y)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95797" y="4038600"/>
            <a:ext cx="36576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invariant (</a:t>
            </a:r>
            <a:r>
              <a:rPr lang="en-US" b="1" dirty="0" smtClean="0">
                <a:solidFill>
                  <a:schemeClr val="tx1"/>
                </a:solidFill>
              </a:rPr>
              <a:t>WHERE</a:t>
            </a:r>
            <a:r>
              <a:rPr lang="en-US" dirty="0" smtClean="0">
                <a:solidFill>
                  <a:schemeClr val="tx1"/>
                </a:solidFill>
              </a:rPr>
              <a:t> clause) gives an interpretation for the context variable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8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context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free-</a:t>
            </a:r>
            <a:r>
              <a:rPr lang="en-US" dirty="0" err="1"/>
              <a:t>vars</a:t>
            </a:r>
            <a:r>
              <a:rPr lang="en-US" dirty="0"/>
              <a:t>-in-</a:t>
            </a:r>
            <a:r>
              <a:rPr lang="en-US" dirty="0" err="1"/>
              <a:t>subexp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;;   : </a:t>
            </a:r>
            <a:r>
              <a:rPr lang="en-US" dirty="0" err="1"/>
              <a:t>FredExp</a:t>
            </a:r>
            <a:r>
              <a:rPr lang="en-US" dirty="0"/>
              <a:t> </a:t>
            </a:r>
            <a:r>
              <a:rPr lang="en-US" dirty="0" err="1" smtClean="0"/>
              <a:t>ListOfSymbol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 smtClean="0"/>
              <a:t>SetOfSymbol</a:t>
            </a:r>
            <a:endParaRPr lang="en-US" dirty="0"/>
          </a:p>
          <a:p>
            <a:r>
              <a:rPr lang="en-US" dirty="0"/>
              <a:t>;; GIVEN: a </a:t>
            </a:r>
            <a:r>
              <a:rPr lang="en-US" dirty="0" err="1"/>
              <a:t>FredExp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that is part of </a:t>
            </a:r>
            <a:r>
              <a:rPr lang="en-US" dirty="0" smtClean="0"/>
              <a:t>some </a:t>
            </a:r>
            <a:r>
              <a:rPr lang="en-US" dirty="0"/>
              <a:t>larger </a:t>
            </a:r>
            <a:endParaRPr lang="en-US" dirty="0" smtClean="0"/>
          </a:p>
          <a:p>
            <a:r>
              <a:rPr lang="en-US" dirty="0" smtClean="0"/>
              <a:t>;;   </a:t>
            </a:r>
            <a:r>
              <a:rPr lang="en-US" dirty="0" err="1" smtClean="0"/>
              <a:t>FredExp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f0</a:t>
            </a:r>
            <a:r>
              <a:rPr lang="en-US" dirty="0" smtClean="0"/>
              <a:t>, and a </a:t>
            </a:r>
            <a:r>
              <a:rPr lang="en-US" dirty="0" err="1" smtClean="0"/>
              <a:t>ListOfSymbol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bvars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;; WHERE: </a:t>
            </a:r>
            <a:r>
              <a:rPr lang="en-US" dirty="0" err="1" smtClean="0"/>
              <a:t>bvars</a:t>
            </a:r>
            <a:r>
              <a:rPr lang="en-US" dirty="0" smtClean="0"/>
              <a:t> </a:t>
            </a:r>
            <a:r>
              <a:rPr lang="en-US" dirty="0"/>
              <a:t>is the list of symbols that occur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;;   </a:t>
            </a:r>
            <a:r>
              <a:rPr lang="en-US" dirty="0"/>
              <a:t>lambdas above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>
                <a:solidFill>
                  <a:srgbClr val="FFC000"/>
                </a:solidFill>
              </a:rPr>
              <a:t>f0</a:t>
            </a:r>
          </a:p>
          <a:p>
            <a:r>
              <a:rPr lang="en-US" dirty="0"/>
              <a:t>;; RETURNS: the set of symbols from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that are </a:t>
            </a:r>
            <a:r>
              <a:rPr lang="en-US" dirty="0" smtClean="0"/>
              <a:t>free</a:t>
            </a:r>
          </a:p>
          <a:p>
            <a:r>
              <a:rPr lang="en-US" dirty="0" smtClean="0"/>
              <a:t>;;   </a:t>
            </a:r>
            <a:r>
              <a:rPr lang="en-US" dirty="0"/>
              <a:t>in </a:t>
            </a:r>
            <a:r>
              <a:rPr lang="en-US" dirty="0">
                <a:solidFill>
                  <a:srgbClr val="FFC000"/>
                </a:solidFill>
              </a:rPr>
              <a:t>f0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;; EXAMPLE: </a:t>
            </a:r>
          </a:p>
          <a:p>
            <a:r>
              <a:rPr lang="en-US" dirty="0"/>
              <a:t>;; (free-</a:t>
            </a:r>
            <a:r>
              <a:rPr lang="en-US" dirty="0" err="1"/>
              <a:t>vars</a:t>
            </a:r>
            <a:r>
              <a:rPr lang="en-US" dirty="0"/>
              <a:t>-in-</a:t>
            </a:r>
            <a:r>
              <a:rPr lang="en-US" dirty="0" err="1"/>
              <a:t>subexp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;;   (</a:t>
            </a:r>
            <a:r>
              <a:rPr lang="en-US" dirty="0"/>
              <a:t>z (lambda (x) (x y))) (list z)) </a:t>
            </a:r>
            <a:endParaRPr lang="en-US" dirty="0" smtClean="0"/>
          </a:p>
          <a:p>
            <a:r>
              <a:rPr lang="en-US" dirty="0" smtClean="0"/>
              <a:t>;; = </a:t>
            </a:r>
            <a:r>
              <a:rPr lang="en-US" dirty="0"/>
              <a:t>(list y)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9200" y="3962400"/>
            <a:ext cx="36576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 don’t know what </a:t>
            </a:r>
            <a:r>
              <a:rPr lang="en-US" b="1" dirty="0" smtClean="0">
                <a:solidFill>
                  <a:schemeClr val="tx1"/>
                </a:solidFill>
              </a:rPr>
              <a:t>f0</a:t>
            </a:r>
            <a:r>
              <a:rPr lang="en-US" dirty="0" smtClean="0">
                <a:solidFill>
                  <a:schemeClr val="tx1"/>
                </a:solidFill>
              </a:rPr>
              <a:t> is.  We only know that </a:t>
            </a:r>
            <a:r>
              <a:rPr lang="en-US" b="1" dirty="0" err="1" smtClean="0">
                <a:solidFill>
                  <a:schemeClr val="tx1"/>
                </a:solidFill>
              </a:rPr>
              <a:t>bvars</a:t>
            </a:r>
            <a:r>
              <a:rPr lang="en-US" dirty="0" smtClean="0">
                <a:solidFill>
                  <a:schemeClr val="tx1"/>
                </a:solidFill>
              </a:rPr>
              <a:t> is the list of symbols that occur above </a:t>
            </a:r>
            <a:r>
              <a:rPr lang="en-US" b="1" dirty="0" smtClean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b="1" dirty="0" smtClean="0">
                <a:solidFill>
                  <a:schemeClr val="tx1"/>
                </a:solidFill>
              </a:rPr>
              <a:t>f0</a:t>
            </a:r>
            <a:r>
              <a:rPr lang="en-US" dirty="0" smtClean="0">
                <a:solidFill>
                  <a:schemeClr val="tx1"/>
                </a:solidFill>
              </a:rPr>
              <a:t>. (See Lesson 7.1, Slide 27)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;; STRATEGY: Struct </a:t>
            </a:r>
            <a:r>
              <a:rPr lang="en-US" sz="2000" dirty="0" err="1"/>
              <a:t>Decomp</a:t>
            </a:r>
            <a:r>
              <a:rPr lang="en-US" sz="2000" dirty="0"/>
              <a:t> on f : </a:t>
            </a:r>
            <a:r>
              <a:rPr lang="en-US" sz="2000" dirty="0" err="1"/>
              <a:t>FredExp</a:t>
            </a:r>
            <a:endParaRPr lang="en-US" sz="2000" dirty="0"/>
          </a:p>
          <a:p>
            <a:r>
              <a:rPr lang="en-US" sz="2000" dirty="0"/>
              <a:t>(define (free-</a:t>
            </a:r>
            <a:r>
              <a:rPr lang="en-US" sz="2000" dirty="0" err="1"/>
              <a:t>vars</a:t>
            </a:r>
            <a:r>
              <a:rPr lang="en-US" sz="2000" dirty="0"/>
              <a:t>-in-</a:t>
            </a:r>
            <a:r>
              <a:rPr lang="en-US" sz="2000" dirty="0" err="1"/>
              <a:t>subexp</a:t>
            </a:r>
            <a:r>
              <a:rPr lang="en-US" sz="2000" dirty="0"/>
              <a:t> f </a:t>
            </a:r>
            <a:r>
              <a:rPr lang="en-US" sz="2000" dirty="0" err="1" smtClean="0"/>
              <a:t>bvars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  (</a:t>
            </a:r>
            <a:r>
              <a:rPr lang="en-US" sz="2000" dirty="0" err="1"/>
              <a:t>cond</a:t>
            </a:r>
            <a:endParaRPr lang="en-US" sz="2000" dirty="0"/>
          </a:p>
          <a:p>
            <a:r>
              <a:rPr lang="en-US" sz="2000" dirty="0"/>
              <a:t>    [(</a:t>
            </a:r>
            <a:r>
              <a:rPr lang="en-US" sz="2000" dirty="0" err="1"/>
              <a:t>var</a:t>
            </a:r>
            <a:r>
              <a:rPr lang="en-US" sz="2000" dirty="0"/>
              <a:t>? f) (if (my-member? (</a:t>
            </a:r>
            <a:r>
              <a:rPr lang="en-US" sz="2000" dirty="0" err="1"/>
              <a:t>var</a:t>
            </a:r>
            <a:r>
              <a:rPr lang="en-US" sz="2000" dirty="0"/>
              <a:t>-name f) </a:t>
            </a:r>
            <a:r>
              <a:rPr lang="en-US" sz="2000" dirty="0" err="1" smtClean="0"/>
              <a:t>bvars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                empty</a:t>
            </a:r>
          </a:p>
          <a:p>
            <a:r>
              <a:rPr lang="en-US" sz="2000" dirty="0"/>
              <a:t>                (list (</a:t>
            </a:r>
            <a:r>
              <a:rPr lang="en-US" sz="2000" dirty="0" err="1"/>
              <a:t>var</a:t>
            </a:r>
            <a:r>
              <a:rPr lang="en-US" sz="2000" dirty="0"/>
              <a:t>-name f)))]     </a:t>
            </a:r>
          </a:p>
          <a:p>
            <a:r>
              <a:rPr lang="en-US" sz="2000" dirty="0"/>
              <a:t>    [(lam? f) (free-</a:t>
            </a:r>
            <a:r>
              <a:rPr lang="en-US" sz="2000" dirty="0" err="1"/>
              <a:t>vars</a:t>
            </a:r>
            <a:r>
              <a:rPr lang="en-US" sz="2000" dirty="0"/>
              <a:t>-in-</a:t>
            </a:r>
            <a:r>
              <a:rPr lang="en-US" sz="2000" dirty="0" err="1"/>
              <a:t>subexp</a:t>
            </a:r>
            <a:r>
              <a:rPr lang="en-US" sz="2000" dirty="0"/>
              <a:t> (lam-body f)</a:t>
            </a:r>
          </a:p>
          <a:p>
            <a:r>
              <a:rPr lang="en-US" sz="2000" dirty="0"/>
              <a:t>                   (cons (lam-</a:t>
            </a:r>
            <a:r>
              <a:rPr lang="en-US" sz="2000" dirty="0" err="1"/>
              <a:t>var</a:t>
            </a:r>
            <a:r>
              <a:rPr lang="en-US" sz="2000" dirty="0"/>
              <a:t> f</a:t>
            </a:r>
            <a:r>
              <a:rPr lang="en-US" sz="2000" dirty="0" smtClean="0"/>
              <a:t>) </a:t>
            </a:r>
            <a:r>
              <a:rPr lang="en-US" sz="2000" dirty="0" err="1" smtClean="0"/>
              <a:t>bvars</a:t>
            </a:r>
            <a:r>
              <a:rPr lang="en-US" sz="2000" dirty="0" smtClean="0"/>
              <a:t>))]                                           </a:t>
            </a:r>
            <a:endParaRPr lang="en-US" sz="2000" dirty="0"/>
          </a:p>
          <a:p>
            <a:r>
              <a:rPr lang="en-US" sz="2000" dirty="0"/>
              <a:t>    [(app? f) (set-union</a:t>
            </a:r>
          </a:p>
          <a:p>
            <a:r>
              <a:rPr lang="en-US" sz="2000" dirty="0"/>
              <a:t>                (free-</a:t>
            </a:r>
            <a:r>
              <a:rPr lang="en-US" sz="2000" dirty="0" err="1"/>
              <a:t>vars</a:t>
            </a:r>
            <a:r>
              <a:rPr lang="en-US" sz="2000" dirty="0"/>
              <a:t>-in-</a:t>
            </a:r>
            <a:r>
              <a:rPr lang="en-US" sz="2000" dirty="0" err="1"/>
              <a:t>subexp</a:t>
            </a:r>
            <a:r>
              <a:rPr lang="en-US" sz="2000" dirty="0"/>
              <a:t> (app-</a:t>
            </a:r>
            <a:r>
              <a:rPr lang="en-US" sz="2000" dirty="0" err="1"/>
              <a:t>fn</a:t>
            </a:r>
            <a:r>
              <a:rPr lang="en-US" sz="2000" dirty="0"/>
              <a:t> f) </a:t>
            </a:r>
            <a:r>
              <a:rPr lang="en-US" sz="2000" dirty="0" err="1" smtClean="0"/>
              <a:t>bvars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                (free-</a:t>
            </a:r>
            <a:r>
              <a:rPr lang="en-US" sz="2000" dirty="0" err="1"/>
              <a:t>vars</a:t>
            </a:r>
            <a:r>
              <a:rPr lang="en-US" sz="2000" dirty="0"/>
              <a:t>-in-</a:t>
            </a:r>
            <a:r>
              <a:rPr lang="en-US" sz="2000" dirty="0" err="1"/>
              <a:t>subexp</a:t>
            </a:r>
            <a:r>
              <a:rPr lang="en-US" sz="2000" dirty="0"/>
              <a:t> (app-</a:t>
            </a:r>
            <a:r>
              <a:rPr lang="en-US" sz="2000" dirty="0" err="1"/>
              <a:t>arg</a:t>
            </a:r>
            <a:r>
              <a:rPr lang="en-US" sz="2000" dirty="0"/>
              <a:t> f) </a:t>
            </a:r>
            <a:r>
              <a:rPr lang="en-US" sz="2000" dirty="0" err="1" smtClean="0"/>
              <a:t>bvars</a:t>
            </a:r>
            <a:r>
              <a:rPr lang="en-US" sz="2000" dirty="0" smtClean="0"/>
              <a:t>))]))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5749131"/>
            <a:ext cx="4419600" cy="9064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Adds the lambda-variable to the list of bound variables in the body, so the called function's WHERE clause will become true.</a:t>
            </a:r>
          </a:p>
        </p:txBody>
      </p:sp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4648200" y="1704125"/>
            <a:ext cx="2514600" cy="10390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</p:cNvCxnSpPr>
          <p:nvPr/>
        </p:nvCxnSpPr>
        <p:spPr>
          <a:xfrm flipV="1">
            <a:off x="2590800" y="4529931"/>
            <a:ext cx="990600" cy="1219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162800" y="1246925"/>
            <a:ext cx="17145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 variable already bound? </a:t>
            </a:r>
          </a:p>
        </p:txBody>
      </p:sp>
    </p:spTree>
    <p:extLst>
      <p:ext uri="{BB962C8B-B14F-4D97-AF65-F5344CB8AC3E}">
        <p14:creationId xmlns:p14="http://schemas.microsoft.com/office/powerpoint/2010/main" val="29476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Definition </a:t>
            </a:r>
            <a:br>
              <a:rPr lang="en-US" dirty="0" smtClean="0"/>
            </a:br>
            <a:r>
              <a:rPr lang="en-US" dirty="0" smtClean="0"/>
              <a:t>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;; free-</a:t>
            </a:r>
            <a:r>
              <a:rPr lang="en-US" sz="2400" dirty="0" err="1" smtClean="0"/>
              <a:t>vars</a:t>
            </a:r>
            <a:r>
              <a:rPr lang="en-US" sz="2400" dirty="0" smtClean="0"/>
              <a:t> : </a:t>
            </a:r>
            <a:r>
              <a:rPr lang="en-US" sz="2400" dirty="0" err="1" smtClean="0"/>
              <a:t>FredExp</a:t>
            </a:r>
            <a:r>
              <a:rPr lang="en-US" sz="2400" dirty="0" smtClean="0"/>
              <a:t> -&gt; </a:t>
            </a:r>
            <a:r>
              <a:rPr lang="en-US" sz="2400" dirty="0" err="1" smtClean="0"/>
              <a:t>SetOfSymbol</a:t>
            </a:r>
            <a:endParaRPr lang="en-US" sz="2400" dirty="0" smtClean="0"/>
          </a:p>
          <a:p>
            <a:r>
              <a:rPr lang="en-US" sz="2400" dirty="0" smtClean="0"/>
              <a:t>;; Produces the set of names that occur free in the given </a:t>
            </a:r>
            <a:r>
              <a:rPr lang="en-US" sz="2400" dirty="0" err="1" smtClean="0"/>
              <a:t>FredExp</a:t>
            </a:r>
            <a:endParaRPr lang="en-US" sz="2400" dirty="0" smtClean="0"/>
          </a:p>
          <a:p>
            <a:r>
              <a:rPr lang="en-US" sz="2400" dirty="0" smtClean="0"/>
              <a:t>;; EXAMPLE:</a:t>
            </a:r>
          </a:p>
          <a:p>
            <a:r>
              <a:rPr lang="en-US" sz="2400" dirty="0" smtClean="0"/>
              <a:t>;; (free-</a:t>
            </a:r>
            <a:r>
              <a:rPr lang="en-US" sz="2400" dirty="0" err="1" smtClean="0"/>
              <a:t>vars</a:t>
            </a:r>
            <a:r>
              <a:rPr lang="en-US" sz="2400" dirty="0" smtClean="0"/>
              <a:t> (z (lambda (x) (x y)))) </a:t>
            </a:r>
          </a:p>
          <a:p>
            <a:r>
              <a:rPr lang="en-US" sz="2400" dirty="0" smtClean="0"/>
              <a:t>;;  = {y, z}</a:t>
            </a:r>
          </a:p>
          <a:p>
            <a:endParaRPr lang="en-US" sz="2400" dirty="0" smtClean="0"/>
          </a:p>
          <a:p>
            <a:r>
              <a:rPr lang="en-US" sz="2400" dirty="0" smtClean="0"/>
              <a:t>;; Strategy: call a more general function</a:t>
            </a:r>
          </a:p>
          <a:p>
            <a:r>
              <a:rPr lang="en-US" sz="2400" dirty="0" smtClean="0"/>
              <a:t>(define (free-</a:t>
            </a:r>
            <a:r>
              <a:rPr lang="en-US" sz="2400" dirty="0" err="1" smtClean="0"/>
              <a:t>vars</a:t>
            </a:r>
            <a:r>
              <a:rPr lang="en-US" sz="2400" dirty="0" smtClean="0"/>
              <a:t> f)</a:t>
            </a:r>
          </a:p>
          <a:p>
            <a:r>
              <a:rPr lang="en-US" sz="2400" dirty="0" smtClean="0"/>
              <a:t>   (free-</a:t>
            </a:r>
            <a:r>
              <a:rPr lang="en-US" sz="2400" dirty="0" err="1" smtClean="0"/>
              <a:t>vars</a:t>
            </a:r>
            <a:r>
              <a:rPr lang="en-US" sz="2400" dirty="0" smtClean="0"/>
              <a:t>-in-</a:t>
            </a:r>
            <a:r>
              <a:rPr lang="en-US" sz="2400" dirty="0" err="1" smtClean="0"/>
              <a:t>subexp</a:t>
            </a:r>
            <a:r>
              <a:rPr lang="en-US" sz="2400" dirty="0" smtClean="0"/>
              <a:t> f empty))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2600" y="3962400"/>
            <a:ext cx="33528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There are no variables bound above the top.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10200" y="4572000"/>
            <a:ext cx="1752600" cy="990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</a:t>
            </a:r>
            <a:r>
              <a:rPr lang="en-US" smtClean="0"/>
              <a:t>Practice 7.2</a:t>
            </a:r>
            <a:endParaRPr lang="en-US" dirty="0" smtClean="0"/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end of this lesson the student should be able to:</a:t>
            </a:r>
          </a:p>
          <a:p>
            <a:pPr lvl="1"/>
            <a:r>
              <a:rPr lang="en-US" dirty="0" smtClean="0"/>
              <a:t>explain the notion of a free variable</a:t>
            </a:r>
          </a:p>
          <a:p>
            <a:pPr lvl="1"/>
            <a:r>
              <a:rPr lang="en-US" dirty="0" smtClean="0"/>
              <a:t>identify the free variables in the expressions of a simple programming language</a:t>
            </a:r>
          </a:p>
          <a:p>
            <a:pPr lvl="1"/>
            <a:r>
              <a:rPr lang="en-US" dirty="0" smtClean="0"/>
              <a:t>explain two algorithms for finding the free variables of an expression in a simple programming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Tiny Programming Language: Fred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Information: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FredExp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= Variable | (lambda (Variable)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FredExp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         |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FredExp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FredExp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Variable = x | y | z | ... | xx |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yy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zz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| ...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3581400"/>
            <a:ext cx="5867400" cy="2971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setting is that we are writing a compiler for a tiny programming </a:t>
            </a:r>
            <a:r>
              <a:rPr lang="en-US" dirty="0" smtClean="0">
                <a:solidFill>
                  <a:schemeClr val="tx1"/>
                </a:solidFill>
              </a:rPr>
              <a:t>language, </a:t>
            </a:r>
            <a:r>
              <a:rPr lang="en-US" dirty="0">
                <a:solidFill>
                  <a:schemeClr val="tx1"/>
                </a:solidFill>
              </a:rPr>
              <a:t>called </a:t>
            </a:r>
            <a:r>
              <a:rPr lang="en-US" dirty="0" smtClean="0">
                <a:solidFill>
                  <a:schemeClr val="tx1"/>
                </a:solidFill>
              </a:rPr>
              <a:t>Fred.   </a:t>
            </a:r>
            <a:r>
              <a:rPr lang="en-US" dirty="0">
                <a:solidFill>
                  <a:schemeClr val="tx1"/>
                </a:solidFill>
              </a:rPr>
              <a:t>Here is some information about </a:t>
            </a:r>
            <a:r>
              <a:rPr lang="en-US" dirty="0" smtClean="0">
                <a:solidFill>
                  <a:schemeClr val="tx1"/>
                </a:solidFill>
              </a:rPr>
              <a:t>expressions in </a:t>
            </a:r>
            <a:r>
              <a:rPr lang="en-US" dirty="0" smtClean="0">
                <a:solidFill>
                  <a:schemeClr val="tx1"/>
                </a:solidFill>
              </a:rPr>
              <a:t>Fred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Fred-expression  </a:t>
            </a:r>
            <a:r>
              <a:rPr lang="en-US" dirty="0">
                <a:solidFill>
                  <a:schemeClr val="tx1"/>
                </a:solidFill>
              </a:rPr>
              <a:t>is either a variable, or a </a:t>
            </a:r>
            <a:r>
              <a:rPr lang="en-US" dirty="0" smtClean="0">
                <a:solidFill>
                  <a:schemeClr val="tx1"/>
                </a:solidFill>
              </a:rPr>
              <a:t>lambda expression, </a:t>
            </a:r>
            <a:r>
              <a:rPr lang="en-US" dirty="0">
                <a:solidFill>
                  <a:schemeClr val="tx1"/>
                </a:solidFill>
              </a:rPr>
              <a:t>or an </a:t>
            </a:r>
            <a:r>
              <a:rPr lang="en-US" dirty="0" smtClean="0">
                <a:solidFill>
                  <a:schemeClr val="tx1"/>
                </a:solidFill>
              </a:rPr>
              <a:t>application.  </a:t>
            </a:r>
            <a:r>
              <a:rPr lang="en-US" dirty="0">
                <a:solidFill>
                  <a:schemeClr val="tx1"/>
                </a:solidFill>
              </a:rPr>
              <a:t>We've written down some suggestive notation here, but we're not specifying exactly </a:t>
            </a:r>
            <a:r>
              <a:rPr lang="en-US" dirty="0" smtClean="0">
                <a:solidFill>
                  <a:schemeClr val="tx1"/>
                </a:solidFill>
              </a:rPr>
              <a:t>how these expressions are </a:t>
            </a:r>
            <a:r>
              <a:rPr lang="en-US" dirty="0">
                <a:solidFill>
                  <a:schemeClr val="tx1"/>
                </a:solidFill>
              </a:rPr>
              <a:t>going to be written down; we're only saying what kind of </a:t>
            </a:r>
            <a:r>
              <a:rPr lang="en-US" dirty="0" smtClean="0">
                <a:solidFill>
                  <a:schemeClr val="tx1"/>
                </a:solidFill>
              </a:rPr>
              <a:t>expressions  </a:t>
            </a:r>
            <a:r>
              <a:rPr lang="en-US" dirty="0">
                <a:solidFill>
                  <a:schemeClr val="tx1"/>
                </a:solidFill>
              </a:rPr>
              <a:t>there are and what they </a:t>
            </a:r>
            <a:r>
              <a:rPr lang="en-US" i="1" dirty="0">
                <a:solidFill>
                  <a:schemeClr val="tx1"/>
                </a:solidFill>
              </a:rPr>
              <a:t>might</a:t>
            </a:r>
            <a:r>
              <a:rPr lang="en-US" dirty="0">
                <a:solidFill>
                  <a:schemeClr val="tx1"/>
                </a:solidFill>
              </a:rPr>
              <a:t> (repeat, </a:t>
            </a:r>
            <a:r>
              <a:rPr lang="en-US" i="1" dirty="0">
                <a:solidFill>
                  <a:schemeClr val="tx1"/>
                </a:solidFill>
              </a:rPr>
              <a:t>might</a:t>
            </a:r>
            <a:r>
              <a:rPr lang="en-US" dirty="0">
                <a:solidFill>
                  <a:schemeClr val="tx1"/>
                </a:solidFill>
              </a:rPr>
              <a:t>) look like. </a:t>
            </a:r>
          </a:p>
        </p:txBody>
      </p:sp>
    </p:spTree>
    <p:extLst>
      <p:ext uri="{BB962C8B-B14F-4D97-AF65-F5344CB8AC3E}">
        <p14:creationId xmlns:p14="http://schemas.microsoft.com/office/powerpoint/2010/main" val="6466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Free-</a:t>
            </a:r>
            <a:r>
              <a:rPr lang="en-US" dirty="0" err="1" smtClean="0"/>
              <a:t>Vars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600" dirty="0" smtClean="0">
                <a:cs typeface="Courier New" pitchFamily="49" charset="0"/>
              </a:rPr>
              <a:t>A variable is </a:t>
            </a:r>
            <a:r>
              <a:rPr lang="en-US" sz="4600" dirty="0" smtClean="0">
                <a:solidFill>
                  <a:srgbClr val="FF0000"/>
                </a:solidFill>
                <a:cs typeface="Courier New" pitchFamily="49" charset="0"/>
              </a:rPr>
              <a:t>free</a:t>
            </a:r>
            <a:r>
              <a:rPr lang="en-US" sz="4600" dirty="0" smtClean="0">
                <a:cs typeface="Courier New" pitchFamily="49" charset="0"/>
              </a:rPr>
              <a:t> if it occurs in a place that is not inside a lambda with the same  name.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free-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vars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FredExp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SetOf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&lt;Variable&gt;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examples (in terms of information, not data):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(free-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vars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=&gt; (list x)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(free-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vars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(lambda (x) x)) =&gt;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(free-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vars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(lambda (x) (x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=&gt; (list y)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(free-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vars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(lambda (x) (x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))))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=&gt; (list z y)  {(list y z) would be ok}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(free-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vars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(lambda (x) (x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=&gt; (list x y)  {(list y x) would be ok}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34200" y="2057400"/>
            <a:ext cx="19812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For clarity, we've written the examples in terms of our hypothetical notation for </a:t>
            </a:r>
            <a:r>
              <a:rPr lang="en-US" sz="1400" dirty="0" err="1" smtClean="0">
                <a:solidFill>
                  <a:schemeClr val="tx1"/>
                </a:solidFill>
              </a:rPr>
              <a:t>FredExps</a:t>
            </a:r>
            <a:r>
              <a:rPr lang="en-US" sz="1400" dirty="0" smtClean="0">
                <a:solidFill>
                  <a:schemeClr val="tx1"/>
                </a:solidFill>
              </a:rPr>
              <a:t>.  </a:t>
            </a:r>
            <a:r>
              <a:rPr lang="en-US" sz="1400" dirty="0">
                <a:solidFill>
                  <a:schemeClr val="tx1"/>
                </a:solidFill>
              </a:rPr>
              <a:t>So we wouldn't write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(free-</a:t>
            </a:r>
            <a:r>
              <a:rPr lang="en-US" sz="1400" b="1" dirty="0" err="1">
                <a:solidFill>
                  <a:schemeClr val="tx1"/>
                </a:solidFill>
              </a:rPr>
              <a:t>vars</a:t>
            </a:r>
            <a:r>
              <a:rPr lang="en-US" sz="1400" b="1" dirty="0">
                <a:solidFill>
                  <a:schemeClr val="tx1"/>
                </a:solidFill>
              </a:rPr>
              <a:t> (lambda (x) x))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 </a:t>
            </a:r>
          </a:p>
          <a:p>
            <a:r>
              <a:rPr lang="en-US" sz="1400" dirty="0">
                <a:solidFill>
                  <a:schemeClr val="tx1"/>
                </a:solidFill>
              </a:rPr>
              <a:t>Instead, we would write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(free-</a:t>
            </a:r>
            <a:r>
              <a:rPr lang="en-US" sz="1400" b="1" dirty="0" err="1">
                <a:solidFill>
                  <a:schemeClr val="tx1"/>
                </a:solidFill>
              </a:rPr>
              <a:t>vars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 &lt;</a:t>
            </a:r>
            <a:r>
              <a:rPr lang="en-US" sz="1400" b="1" dirty="0">
                <a:solidFill>
                  <a:schemeClr val="tx1"/>
                </a:solidFill>
              </a:rPr>
              <a:t>some Racket code </a:t>
            </a:r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   that </a:t>
            </a:r>
            <a:r>
              <a:rPr lang="en-US" sz="1400" b="1" dirty="0">
                <a:solidFill>
                  <a:schemeClr val="tx1"/>
                </a:solidFill>
              </a:rPr>
              <a:t>constructs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    </a:t>
            </a:r>
            <a:r>
              <a:rPr lang="en-US" sz="1400" b="1" dirty="0">
                <a:solidFill>
                  <a:schemeClr val="tx1"/>
                </a:solidFill>
              </a:rPr>
              <a:t>representation of </a:t>
            </a:r>
            <a:r>
              <a:rPr lang="en-US" sz="1400" b="1" dirty="0" smtClean="0">
                <a:solidFill>
                  <a:schemeClr val="tx1"/>
                </a:solidFill>
              </a:rPr>
              <a:t>the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   Fred-expression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  </a:t>
            </a:r>
            <a:r>
              <a:rPr lang="en-US" sz="1400" b="1" dirty="0">
                <a:solidFill>
                  <a:schemeClr val="tx1"/>
                </a:solidFill>
              </a:rPr>
              <a:t>(lambda (x) x)&gt;)</a:t>
            </a:r>
          </a:p>
        </p:txBody>
      </p:sp>
    </p:spTree>
    <p:extLst>
      <p:ext uri="{BB962C8B-B14F-4D97-AF65-F5344CB8AC3E}">
        <p14:creationId xmlns:p14="http://schemas.microsoft.com/office/powerpoint/2010/main" val="25932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(define-struct </a:t>
            </a:r>
            <a:r>
              <a:rPr lang="en-US" sz="2400" dirty="0" err="1"/>
              <a:t>var</a:t>
            </a:r>
            <a:r>
              <a:rPr lang="en-US" sz="2400" dirty="0"/>
              <a:t> (name))</a:t>
            </a:r>
          </a:p>
          <a:p>
            <a:r>
              <a:rPr lang="en-US" sz="2400" dirty="0"/>
              <a:t>(define-struct lam (</a:t>
            </a:r>
            <a:r>
              <a:rPr lang="en-US" sz="2400" dirty="0" err="1"/>
              <a:t>var</a:t>
            </a:r>
            <a:r>
              <a:rPr lang="en-US" sz="2400" dirty="0"/>
              <a:t> body))</a:t>
            </a:r>
          </a:p>
          <a:p>
            <a:r>
              <a:rPr lang="en-US" sz="2400" dirty="0"/>
              <a:t>(define-struct app (</a:t>
            </a:r>
            <a:r>
              <a:rPr lang="en-US" sz="2400" dirty="0" err="1"/>
              <a:t>fn</a:t>
            </a:r>
            <a:r>
              <a:rPr lang="en-US" sz="2400" dirty="0"/>
              <a:t> </a:t>
            </a:r>
            <a:r>
              <a:rPr lang="en-US" sz="2400" dirty="0" err="1"/>
              <a:t>arg</a:t>
            </a:r>
            <a:r>
              <a:rPr lang="en-US" sz="2400" dirty="0"/>
              <a:t>))</a:t>
            </a:r>
          </a:p>
          <a:p>
            <a:endParaRPr lang="en-US" sz="2400" dirty="0"/>
          </a:p>
          <a:p>
            <a:r>
              <a:rPr lang="en-US" sz="2400" dirty="0"/>
              <a:t>;; A </a:t>
            </a:r>
            <a:r>
              <a:rPr lang="en-US" sz="2400" dirty="0" err="1"/>
              <a:t>FredExp</a:t>
            </a:r>
            <a:r>
              <a:rPr lang="en-US" sz="2400" dirty="0"/>
              <a:t> is one of</a:t>
            </a:r>
          </a:p>
          <a:p>
            <a:r>
              <a:rPr lang="en-US" sz="2400" dirty="0"/>
              <a:t>;; (make-</a:t>
            </a:r>
            <a:r>
              <a:rPr lang="en-US" sz="2400" dirty="0" err="1"/>
              <a:t>var</a:t>
            </a:r>
            <a:r>
              <a:rPr lang="en-US" sz="2400" dirty="0"/>
              <a:t> Symbol)     </a:t>
            </a:r>
          </a:p>
          <a:p>
            <a:r>
              <a:rPr lang="en-US" sz="2400" dirty="0"/>
              <a:t>;; (make-lam Symbol </a:t>
            </a:r>
            <a:r>
              <a:rPr lang="en-US" sz="2400" dirty="0" err="1"/>
              <a:t>FredExp</a:t>
            </a:r>
            <a:r>
              <a:rPr lang="en-US" sz="2400" dirty="0"/>
              <a:t>)  </a:t>
            </a:r>
          </a:p>
          <a:p>
            <a:r>
              <a:rPr lang="en-US" sz="2400" dirty="0"/>
              <a:t>;; (make-app </a:t>
            </a:r>
            <a:r>
              <a:rPr lang="en-US" sz="2400" dirty="0" err="1"/>
              <a:t>FredExp</a:t>
            </a:r>
            <a:r>
              <a:rPr lang="en-US" sz="2400" dirty="0"/>
              <a:t> </a:t>
            </a:r>
            <a:r>
              <a:rPr lang="en-US" sz="2400" dirty="0" err="1"/>
              <a:t>FredExp</a:t>
            </a:r>
            <a:r>
              <a:rPr lang="en-US" sz="2400" dirty="0"/>
              <a:t>)</a:t>
            </a:r>
          </a:p>
          <a:p>
            <a:r>
              <a:rPr lang="en-US" sz="2400" dirty="0"/>
              <a:t>;; </a:t>
            </a:r>
            <a:r>
              <a:rPr lang="en-US" sz="2400" dirty="0" smtClean="0"/>
              <a:t>INTERPRETATION: </a:t>
            </a:r>
            <a:r>
              <a:rPr lang="en-US" sz="2400" dirty="0"/>
              <a:t>the cases </a:t>
            </a:r>
            <a:r>
              <a:rPr lang="en-US" sz="2400" dirty="0" smtClean="0"/>
              <a:t>represent</a:t>
            </a:r>
          </a:p>
          <a:p>
            <a:r>
              <a:rPr lang="en-US" sz="2400" dirty="0" smtClean="0"/>
              <a:t>;; </a:t>
            </a:r>
            <a:r>
              <a:rPr lang="en-US" sz="2400" dirty="0"/>
              <a:t>variables, lambdas, </a:t>
            </a:r>
            <a:r>
              <a:rPr lang="en-US" sz="2400" dirty="0" smtClean="0"/>
              <a:t>and </a:t>
            </a:r>
            <a:r>
              <a:rPr lang="en-US" sz="2400" dirty="0"/>
              <a:t>applications, </a:t>
            </a:r>
            <a:endParaRPr lang="en-US" sz="2400" dirty="0" smtClean="0"/>
          </a:p>
          <a:p>
            <a:r>
              <a:rPr lang="en-US" sz="2400" dirty="0" smtClean="0"/>
              <a:t>;; </a:t>
            </a:r>
            <a:r>
              <a:rPr lang="en-US" sz="2400" dirty="0" err="1" smtClean="0"/>
              <a:t>repectively</a:t>
            </a:r>
            <a:r>
              <a:rPr lang="en-US" sz="24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1676400"/>
            <a:ext cx="2667000" cy="2514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We will represent </a:t>
            </a:r>
            <a:r>
              <a:rPr lang="en-US" dirty="0" err="1" smtClean="0">
                <a:solidFill>
                  <a:schemeClr val="tx1"/>
                </a:solidFill>
              </a:rPr>
              <a:t>FredExps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as recursive structures. This is our first-choice representation for information in Racket—you can almost never go wrong choosing </a:t>
            </a:r>
            <a:r>
              <a:rPr lang="en-US" dirty="0" smtClean="0">
                <a:solidFill>
                  <a:schemeClr val="tx1"/>
                </a:solidFill>
              </a:rPr>
              <a:t>that representation.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/>
              <a:t>(z (lambda (x) (x y</a:t>
            </a:r>
            <a:r>
              <a:rPr lang="en-US" dirty="0" smtClean="0"/>
              <a:t>)))</a:t>
            </a:r>
          </a:p>
          <a:p>
            <a:r>
              <a:rPr lang="en-US" dirty="0"/>
              <a:t>i</a:t>
            </a:r>
            <a:r>
              <a:rPr lang="en-US" dirty="0" smtClean="0"/>
              <a:t>s represented by</a:t>
            </a:r>
          </a:p>
          <a:p>
            <a:r>
              <a:rPr lang="en-US" dirty="0" smtClean="0"/>
              <a:t>(make-app</a:t>
            </a:r>
          </a:p>
          <a:p>
            <a:r>
              <a:rPr lang="en-US" dirty="0"/>
              <a:t> </a:t>
            </a:r>
            <a:r>
              <a:rPr lang="en-US" dirty="0" smtClean="0"/>
              <a:t> (make-</a:t>
            </a:r>
            <a:r>
              <a:rPr lang="en-US" dirty="0" err="1" smtClean="0"/>
              <a:t>var</a:t>
            </a:r>
            <a:r>
              <a:rPr lang="en-US" dirty="0" smtClean="0"/>
              <a:t> 'z)</a:t>
            </a:r>
          </a:p>
          <a:p>
            <a:r>
              <a:rPr lang="en-US" dirty="0"/>
              <a:t> </a:t>
            </a:r>
            <a:r>
              <a:rPr lang="en-US" dirty="0" smtClean="0"/>
              <a:t> (make-lam 'x</a:t>
            </a:r>
          </a:p>
          <a:p>
            <a:r>
              <a:rPr lang="en-US" dirty="0"/>
              <a:t> </a:t>
            </a:r>
            <a:r>
              <a:rPr lang="en-US" dirty="0" smtClean="0"/>
              <a:t>   (make-app</a:t>
            </a:r>
          </a:p>
          <a:p>
            <a:r>
              <a:rPr lang="en-US" dirty="0"/>
              <a:t> </a:t>
            </a:r>
            <a:r>
              <a:rPr lang="en-US" dirty="0" smtClean="0"/>
              <a:t>     (make-</a:t>
            </a:r>
            <a:r>
              <a:rPr lang="en-US" dirty="0" err="1" smtClean="0"/>
              <a:t>var</a:t>
            </a:r>
            <a:r>
              <a:rPr lang="en-US" dirty="0" smtClean="0"/>
              <a:t> 'x)</a:t>
            </a:r>
          </a:p>
          <a:p>
            <a:r>
              <a:rPr lang="en-US" dirty="0"/>
              <a:t> </a:t>
            </a:r>
            <a:r>
              <a:rPr lang="en-US" dirty="0" smtClean="0"/>
              <a:t>     (make-</a:t>
            </a:r>
            <a:r>
              <a:rPr lang="en-US" dirty="0" err="1" smtClean="0"/>
              <a:t>var</a:t>
            </a:r>
            <a:r>
              <a:rPr lang="en-US" dirty="0" smtClean="0"/>
              <a:t> 'y))))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 Template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fredexp-fn</a:t>
            </a:r>
            <a:r>
              <a:rPr lang="en-US" dirty="0"/>
              <a:t> : </a:t>
            </a:r>
            <a:r>
              <a:rPr lang="en-US" dirty="0" err="1"/>
              <a:t>FredExp</a:t>
            </a:r>
            <a:r>
              <a:rPr lang="en-US" dirty="0"/>
              <a:t> -&gt; ?</a:t>
            </a:r>
          </a:p>
          <a:p>
            <a:r>
              <a:rPr lang="en-US" dirty="0"/>
              <a:t>#;</a:t>
            </a:r>
          </a:p>
          <a:p>
            <a:r>
              <a:rPr lang="en-US" dirty="0"/>
              <a:t>(define (</a:t>
            </a:r>
            <a:r>
              <a:rPr lang="en-US" dirty="0" err="1"/>
              <a:t>fredexp-fn</a:t>
            </a:r>
            <a:r>
              <a:rPr lang="en-US" dirty="0"/>
              <a:t> f)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</a:t>
            </a:r>
            <a:r>
              <a:rPr lang="en-US" dirty="0" err="1"/>
              <a:t>var</a:t>
            </a:r>
            <a:r>
              <a:rPr lang="en-US" dirty="0"/>
              <a:t>? f) (... (</a:t>
            </a:r>
            <a:r>
              <a:rPr lang="en-US" dirty="0" err="1"/>
              <a:t>var</a:t>
            </a:r>
            <a:r>
              <a:rPr lang="en-US" dirty="0"/>
              <a:t>-name f))]</a:t>
            </a:r>
          </a:p>
          <a:p>
            <a:r>
              <a:rPr lang="en-US" dirty="0"/>
              <a:t>    [(lam? f) (...</a:t>
            </a:r>
          </a:p>
          <a:p>
            <a:r>
              <a:rPr lang="en-US" dirty="0"/>
              <a:t>                (lam-</a:t>
            </a:r>
            <a:r>
              <a:rPr lang="en-US" dirty="0" err="1"/>
              <a:t>var</a:t>
            </a:r>
            <a:r>
              <a:rPr lang="en-US" dirty="0"/>
              <a:t> f)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(lam-body f)))]</a:t>
            </a:r>
          </a:p>
          <a:p>
            <a:r>
              <a:rPr lang="en-US" dirty="0"/>
              <a:t>    [(app? f) (...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(app-</a:t>
            </a:r>
            <a:r>
              <a:rPr lang="en-US" dirty="0" err="1"/>
              <a:t>fn</a:t>
            </a:r>
            <a:r>
              <a:rPr lang="en-US" dirty="0"/>
              <a:t> f))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(app-</a:t>
            </a:r>
            <a:r>
              <a:rPr lang="en-US" dirty="0" err="1"/>
              <a:t>arg</a:t>
            </a:r>
            <a:r>
              <a:rPr lang="en-US" dirty="0"/>
              <a:t> f)))]))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24600" y="1066800"/>
            <a:ext cx="2286000" cy="1752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Racket, #; marks the next S-expression as a comment.  So this definition  is actually a comment.  This is handy for templates.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143000" y="1943100"/>
            <a:ext cx="518160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Contract &amp; purpose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;; free-</a:t>
            </a:r>
            <a:r>
              <a:rPr lang="en-US" sz="2400" dirty="0" err="1" smtClean="0"/>
              <a:t>vars</a:t>
            </a:r>
            <a:r>
              <a:rPr lang="en-US" sz="2400" dirty="0" smtClean="0"/>
              <a:t> : </a:t>
            </a:r>
            <a:r>
              <a:rPr lang="en-US" sz="2400" dirty="0" err="1" smtClean="0"/>
              <a:t>FredExp</a:t>
            </a:r>
            <a:r>
              <a:rPr lang="en-US" sz="2400" dirty="0" smtClean="0"/>
              <a:t> -&gt; </a:t>
            </a:r>
            <a:r>
              <a:rPr lang="en-US" sz="2400" dirty="0" err="1" smtClean="0"/>
              <a:t>SetOfSymbol</a:t>
            </a:r>
            <a:endParaRPr lang="en-US" sz="2400" dirty="0" smtClean="0"/>
          </a:p>
          <a:p>
            <a:r>
              <a:rPr lang="en-US" sz="2400" dirty="0" smtClean="0"/>
              <a:t>;; Produces the set of names that occur free in the given </a:t>
            </a:r>
            <a:r>
              <a:rPr lang="en-US" sz="2400" dirty="0" err="1" smtClean="0"/>
              <a:t>FredExp</a:t>
            </a:r>
            <a:endParaRPr lang="en-US" sz="2400" dirty="0" smtClean="0"/>
          </a:p>
          <a:p>
            <a:r>
              <a:rPr lang="en-US" sz="2400" dirty="0" smtClean="0"/>
              <a:t>;; EXAMPLE:</a:t>
            </a:r>
          </a:p>
          <a:p>
            <a:r>
              <a:rPr lang="en-US" sz="2400" dirty="0" smtClean="0"/>
              <a:t>;; (free-</a:t>
            </a:r>
            <a:r>
              <a:rPr lang="en-US" sz="2400" dirty="0" err="1" smtClean="0"/>
              <a:t>vars</a:t>
            </a:r>
            <a:r>
              <a:rPr lang="en-US" sz="2400" dirty="0" smtClean="0"/>
              <a:t> (z (lambda (x) (x y)))) = {y, z}</a:t>
            </a:r>
          </a:p>
          <a:p>
            <a:r>
              <a:rPr lang="en-US" sz="2400" dirty="0" smtClean="0"/>
              <a:t>;; strategy: Use template for </a:t>
            </a:r>
            <a:r>
              <a:rPr lang="en-US" sz="2400" dirty="0" err="1" smtClean="0"/>
              <a:t>FredExp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b="0" dirty="0" smtClean="0">
                <a:latin typeface="+mn-lt"/>
              </a:rPr>
              <a:t>We will represent sets as lists without duplication, as in sets.rkt.</a:t>
            </a:r>
            <a:endParaRPr lang="en-US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Here's the template again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fredexp-fn</a:t>
            </a:r>
            <a:r>
              <a:rPr lang="en-US" dirty="0"/>
              <a:t> : </a:t>
            </a:r>
            <a:r>
              <a:rPr lang="en-US" dirty="0" err="1"/>
              <a:t>FredExp</a:t>
            </a:r>
            <a:r>
              <a:rPr lang="en-US" dirty="0"/>
              <a:t> -&gt; ?</a:t>
            </a:r>
          </a:p>
          <a:p>
            <a:r>
              <a:rPr lang="en-US" dirty="0"/>
              <a:t>#;</a:t>
            </a:r>
          </a:p>
          <a:p>
            <a:r>
              <a:rPr lang="en-US" dirty="0"/>
              <a:t>(define (</a:t>
            </a:r>
            <a:r>
              <a:rPr lang="en-US" dirty="0" err="1"/>
              <a:t>fredexp-fn</a:t>
            </a:r>
            <a:r>
              <a:rPr lang="en-US" dirty="0"/>
              <a:t> f)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</a:t>
            </a:r>
            <a:r>
              <a:rPr lang="en-US" dirty="0" err="1"/>
              <a:t>var</a:t>
            </a:r>
            <a:r>
              <a:rPr lang="en-US" dirty="0"/>
              <a:t>? f) (... (</a:t>
            </a:r>
            <a:r>
              <a:rPr lang="en-US" dirty="0" err="1"/>
              <a:t>var</a:t>
            </a:r>
            <a:r>
              <a:rPr lang="en-US" dirty="0"/>
              <a:t>-name f))]</a:t>
            </a:r>
          </a:p>
          <a:p>
            <a:r>
              <a:rPr lang="en-US" dirty="0"/>
              <a:t>    [(lam? f) (...</a:t>
            </a:r>
          </a:p>
          <a:p>
            <a:r>
              <a:rPr lang="en-US" dirty="0"/>
              <a:t>                (lam-</a:t>
            </a:r>
            <a:r>
              <a:rPr lang="en-US" dirty="0" err="1"/>
              <a:t>var</a:t>
            </a:r>
            <a:r>
              <a:rPr lang="en-US" dirty="0"/>
              <a:t> f)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(lam-body f)))]</a:t>
            </a:r>
          </a:p>
          <a:p>
            <a:r>
              <a:rPr lang="en-US" dirty="0"/>
              <a:t>    [(app? f) (...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(app-</a:t>
            </a:r>
            <a:r>
              <a:rPr lang="en-US" dirty="0" err="1"/>
              <a:t>fn</a:t>
            </a:r>
            <a:r>
              <a:rPr lang="en-US" dirty="0"/>
              <a:t> f))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(app-</a:t>
            </a:r>
            <a:r>
              <a:rPr lang="en-US" dirty="0" err="1"/>
              <a:t>arg</a:t>
            </a:r>
            <a:r>
              <a:rPr lang="en-US" dirty="0"/>
              <a:t> f)))]))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53200" y="2133600"/>
            <a:ext cx="2362200" cy="16017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What </a:t>
            </a:r>
            <a:r>
              <a:rPr lang="en-US" sz="2400" dirty="0" smtClean="0">
                <a:solidFill>
                  <a:schemeClr val="tx1"/>
                </a:solidFill>
              </a:rPr>
              <a:t>happens as </a:t>
            </a:r>
            <a:r>
              <a:rPr lang="en-US" sz="2400" dirty="0" smtClean="0">
                <a:solidFill>
                  <a:schemeClr val="tx1"/>
                </a:solidFill>
              </a:rPr>
              <a:t>we descend into the structure?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72b1b54a7b030dbe5df75631361fb79abff196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17762</TotalTime>
  <Words>1306</Words>
  <Application>Microsoft Office PowerPoint</Application>
  <PresentationFormat>On-screen Show (4:3)</PresentationFormat>
  <Paragraphs>178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Case Study: Free Variables</vt:lpstr>
      <vt:lpstr>Learning Objectives</vt:lpstr>
      <vt:lpstr>A Tiny Programming Language: Fred</vt:lpstr>
      <vt:lpstr>The Problem: Free-Vars</vt:lpstr>
      <vt:lpstr>Data Design</vt:lpstr>
      <vt:lpstr>Data Design (2)</vt:lpstr>
      <vt:lpstr>Destructor Template</vt:lpstr>
      <vt:lpstr>Contract &amp; purpose statement</vt:lpstr>
      <vt:lpstr>Here's the template again</vt:lpstr>
      <vt:lpstr>What happens as we descend into the structure?</vt:lpstr>
      <vt:lpstr>With context variable</vt:lpstr>
      <vt:lpstr>With context variable</vt:lpstr>
      <vt:lpstr>Function Definition</vt:lpstr>
      <vt:lpstr>Function Definition  (part 2)</vt:lpstr>
      <vt:lpstr>Next Steps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Accumulators</dc:title>
  <dc:creator>wand</dc:creator>
  <cp:lastModifiedBy>Mitchell Wand</cp:lastModifiedBy>
  <cp:revision>88</cp:revision>
  <dcterms:created xsi:type="dcterms:W3CDTF">2011-10-13T14:59:47Z</dcterms:created>
  <dcterms:modified xsi:type="dcterms:W3CDTF">2015-10-05T21:29:47Z</dcterms:modified>
</cp:coreProperties>
</file>