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58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891" autoAdjust="0"/>
    <p:restoredTop sz="93383" autoAdjust="0"/>
  </p:normalViewPr>
  <p:slideViewPr>
    <p:cSldViewPr>
      <p:cViewPr varScale="1">
        <p:scale>
          <a:sx n="77" d="100"/>
          <a:sy n="77" d="100"/>
        </p:scale>
        <p:origin x="104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8.3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9" name="Picture 8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2012-2014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9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search range is larger?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Insight of binary search: divide it in half.</a:t>
            </a:r>
          </a:p>
          <a:p>
            <a:r>
              <a:rPr lang="en-US" dirty="0" smtClean="0"/>
              <a:t>Choose a midpoint </a:t>
            </a:r>
            <a:r>
              <a:rPr lang="en-US" b="1" dirty="0" smtClean="0"/>
              <a:t>p</a:t>
            </a:r>
            <a:r>
              <a:rPr lang="en-US" dirty="0" smtClean="0"/>
              <a:t> in [</a:t>
            </a:r>
            <a:r>
              <a:rPr lang="en-US" b="1" dirty="0" err="1" smtClean="0"/>
              <a:t>lo,hi</a:t>
            </a:r>
            <a:r>
              <a:rPr lang="en-US" dirty="0" smtClean="0"/>
              <a:t>]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b="1" dirty="0" smtClean="0"/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 doesn't have to be close to the center– any value in [</a:t>
            </a:r>
            <a:r>
              <a:rPr lang="en-US" b="1" dirty="0" err="1" smtClean="0"/>
              <a:t>lo,hi</a:t>
            </a:r>
            <a:r>
              <a:rPr lang="en-US" dirty="0" smtClean="0"/>
              <a:t>] will lead to a correct program</a:t>
            </a:r>
          </a:p>
          <a:p>
            <a:pPr lvl="1"/>
            <a:r>
              <a:rPr lang="en-US" dirty="0" smtClean="0"/>
              <a:t>but choosing </a:t>
            </a:r>
            <a:r>
              <a:rPr lang="en-US" b="1" dirty="0" smtClean="0"/>
              <a:t>p</a:t>
            </a:r>
            <a:r>
              <a:rPr lang="en-US" dirty="0" smtClean="0"/>
              <a:t> to be near the center means that the search space is divided in half every time, so you'll only need about log(</a:t>
            </a:r>
            <a:r>
              <a:rPr lang="en-US" b="1" dirty="0" smtClean="0"/>
              <a:t>hi</a:t>
            </a:r>
            <a:r>
              <a:rPr lang="en-US" dirty="0" smtClean="0"/>
              <a:t>-</a:t>
            </a:r>
            <a:r>
              <a:rPr lang="en-US" b="1" dirty="0" smtClean="0"/>
              <a:t>lo</a:t>
            </a:r>
            <a:r>
              <a:rPr lang="en-US" dirty="0" smtClean="0"/>
              <a:t>) steps.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cases?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f(p) &lt; </a:t>
            </a:r>
            <a:r>
              <a:rPr lang="en-US" dirty="0" err="1" smtClean="0"/>
              <a:t>tgt</a:t>
            </a:r>
            <a:endParaRPr lang="en-US" dirty="0" smtClean="0"/>
          </a:p>
          <a:p>
            <a:pPr lvl="1"/>
            <a:r>
              <a:rPr lang="en-US" dirty="0" smtClean="0"/>
              <a:t>so we can rule out p, and all values less than p (because if p' &lt; p, f(p') </a:t>
            </a:r>
            <a:r>
              <a:rPr lang="en-US" dirty="0"/>
              <a:t>≤ </a:t>
            </a:r>
            <a:r>
              <a:rPr lang="en-US" dirty="0" smtClean="0"/>
              <a:t>f(p) &lt; </a:t>
            </a:r>
            <a:r>
              <a:rPr lang="en-US" dirty="0" err="1" smtClean="0"/>
              <a:t>tgt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So the answer k, if it exists, is in [p+1, hi]</a:t>
            </a:r>
          </a:p>
          <a:p>
            <a:r>
              <a:rPr lang="en-US" dirty="0" err="1" smtClean="0"/>
              <a:t>tgt</a:t>
            </a:r>
            <a:r>
              <a:rPr lang="en-US" dirty="0" smtClean="0"/>
              <a:t> &lt; f(p)</a:t>
            </a:r>
          </a:p>
          <a:p>
            <a:pPr lvl="1"/>
            <a:r>
              <a:rPr lang="en-US" dirty="0" smtClean="0"/>
              <a:t>so we can rule out p and all values greater than p, because if p &lt; p', </a:t>
            </a:r>
            <a:r>
              <a:rPr lang="en-US" dirty="0" err="1" smtClean="0"/>
              <a:t>tgt</a:t>
            </a:r>
            <a:r>
              <a:rPr lang="en-US" dirty="0" smtClean="0"/>
              <a:t> &lt; f(p) </a:t>
            </a:r>
            <a:r>
              <a:rPr lang="en-US" dirty="0"/>
              <a:t>≤ </a:t>
            </a:r>
            <a:r>
              <a:rPr lang="en-US" dirty="0" smtClean="0"/>
              <a:t>f(p').</a:t>
            </a:r>
          </a:p>
          <a:p>
            <a:pPr lvl="1"/>
            <a:r>
              <a:rPr lang="en-US" dirty="0" smtClean="0"/>
              <a:t>So the answer k, if it exists, is in [lo,p-1]</a:t>
            </a:r>
          </a:p>
          <a:p>
            <a:r>
              <a:rPr lang="en-US" dirty="0" err="1" smtClean="0"/>
              <a:t>tgt</a:t>
            </a:r>
            <a:r>
              <a:rPr lang="en-US" dirty="0" smtClean="0"/>
              <a:t> = f(p)</a:t>
            </a:r>
          </a:p>
          <a:p>
            <a:pPr lvl="1"/>
            <a:r>
              <a:rPr lang="en-US" dirty="0" smtClean="0"/>
              <a:t>then p is our desired 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9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code: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(define (binary-search-loop lo hi f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[(&gt; lo hi) </a:t>
            </a:r>
          </a:p>
          <a:p>
            <a:r>
              <a:rPr lang="en-US" dirty="0"/>
              <a:t>     ;; the search range is empty, return false</a:t>
            </a:r>
          </a:p>
          <a:p>
            <a:r>
              <a:rPr lang="en-US" dirty="0"/>
              <a:t>     false]    </a:t>
            </a:r>
          </a:p>
          <a:p>
            <a:r>
              <a:rPr lang="en-US" dirty="0"/>
              <a:t>    [(= lo hi) </a:t>
            </a:r>
          </a:p>
          <a:p>
            <a:r>
              <a:rPr lang="en-US" dirty="0"/>
              <a:t>     ;; the search range has size 1</a:t>
            </a:r>
          </a:p>
          <a:p>
            <a:r>
              <a:rPr lang="en-US" dirty="0"/>
              <a:t>     (if </a:t>
            </a:r>
            <a:r>
              <a:rPr lang="en-US" dirty="0" smtClean="0"/>
              <a:t>(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(f lo) </a:t>
            </a:r>
            <a:r>
              <a:rPr lang="en-US" dirty="0" err="1"/>
              <a:t>tgt</a:t>
            </a:r>
            <a:r>
              <a:rPr lang="en-US" dirty="0"/>
              <a:t>) lo false)] </a:t>
            </a:r>
          </a:p>
          <a:p>
            <a:r>
              <a:rPr lang="en-US" dirty="0"/>
              <a:t>    [else (local</a:t>
            </a:r>
          </a:p>
          <a:p>
            <a:r>
              <a:rPr lang="en-US" dirty="0"/>
              <a:t>            ((define </a:t>
            </a:r>
            <a:r>
              <a:rPr lang="en-US" dirty="0" smtClean="0"/>
              <a:t>p </a:t>
            </a:r>
            <a:r>
              <a:rPr lang="en-US" dirty="0"/>
              <a:t>(floor (/ (+ lo hi) 2)))</a:t>
            </a:r>
          </a:p>
          <a:p>
            <a:r>
              <a:rPr lang="en-US" dirty="0"/>
              <a:t>             (define </a:t>
            </a:r>
            <a:r>
              <a:rPr lang="en-US" dirty="0" smtClean="0"/>
              <a:t>f-of-midpoint </a:t>
            </a:r>
            <a:r>
              <a:rPr lang="en-US" dirty="0"/>
              <a:t>(f </a:t>
            </a:r>
            <a:r>
              <a:rPr lang="en-US" dirty="0" smtClean="0"/>
              <a:t>p)))</a:t>
            </a:r>
            <a:endParaRPr lang="en-US" dirty="0"/>
          </a:p>
          <a:p>
            <a:r>
              <a:rPr lang="en-US" dirty="0"/>
              <a:t>        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        [(&lt; </a:t>
            </a:r>
            <a:r>
              <a:rPr lang="en-US" dirty="0" smtClean="0"/>
              <a:t>f-of-midpoint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             ;; the </a:t>
            </a:r>
            <a:r>
              <a:rPr lang="en-US" dirty="0" err="1"/>
              <a:t>tgt</a:t>
            </a:r>
            <a:r>
              <a:rPr lang="en-US" dirty="0"/>
              <a:t> is in the right half</a:t>
            </a:r>
          </a:p>
          <a:p>
            <a:r>
              <a:rPr lang="en-US" dirty="0"/>
              <a:t>               (binary-search-loop (+ </a:t>
            </a:r>
            <a:r>
              <a:rPr lang="en-US" dirty="0" smtClean="0"/>
              <a:t>p </a:t>
            </a:r>
            <a:r>
              <a:rPr lang="en-US" dirty="0"/>
              <a:t>1) hi f </a:t>
            </a:r>
            <a:r>
              <a:rPr lang="en-US" dirty="0" err="1"/>
              <a:t>tgt</a:t>
            </a:r>
            <a:r>
              <a:rPr lang="en-US" dirty="0"/>
              <a:t>)]</a:t>
            </a:r>
          </a:p>
          <a:p>
            <a:r>
              <a:rPr lang="en-US" dirty="0"/>
              <a:t>              [(&gt; f-of-midpoint </a:t>
            </a:r>
            <a:r>
              <a:rPr lang="en-US" dirty="0" err="1"/>
              <a:t>tgt</a:t>
            </a:r>
            <a:r>
              <a:rPr lang="en-US" dirty="0"/>
              <a:t>)</a:t>
            </a:r>
          </a:p>
          <a:p>
            <a:r>
              <a:rPr lang="en-US" dirty="0"/>
              <a:t>               ;; the </a:t>
            </a:r>
            <a:r>
              <a:rPr lang="en-US" dirty="0" err="1"/>
              <a:t>tgt</a:t>
            </a:r>
            <a:r>
              <a:rPr lang="en-US" dirty="0"/>
              <a:t> is in the left half</a:t>
            </a:r>
          </a:p>
          <a:p>
            <a:r>
              <a:rPr lang="en-US" dirty="0"/>
              <a:t>               (binary-search-loop lo (- </a:t>
            </a:r>
            <a:r>
              <a:rPr lang="en-US" dirty="0" smtClean="0"/>
              <a:t>p </a:t>
            </a:r>
            <a:r>
              <a:rPr lang="en-US" dirty="0"/>
              <a:t>1) f </a:t>
            </a:r>
            <a:r>
              <a:rPr lang="en-US" dirty="0" err="1"/>
              <a:t>tgt</a:t>
            </a:r>
            <a:r>
              <a:rPr lang="en-US" dirty="0"/>
              <a:t>)]</a:t>
            </a:r>
          </a:p>
          <a:p>
            <a:r>
              <a:rPr lang="en-US" dirty="0"/>
              <a:t>              [else </a:t>
            </a:r>
          </a:p>
          <a:p>
            <a:r>
              <a:rPr lang="en-US" dirty="0"/>
              <a:t>                ;; </a:t>
            </a:r>
            <a:r>
              <a:rPr lang="en-US" dirty="0" smtClean="0"/>
              <a:t>p </a:t>
            </a:r>
            <a:r>
              <a:rPr lang="en-US" dirty="0"/>
              <a:t>is the one we're looking for</a:t>
            </a:r>
          </a:p>
          <a:p>
            <a:r>
              <a:rPr lang="en-US" dirty="0"/>
              <a:t>                </a:t>
            </a:r>
            <a:r>
              <a:rPr lang="en-US" dirty="0" smtClean="0"/>
              <a:t>p]))]))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(binary-search-loop 0 40 </a:t>
            </a:r>
            <a:r>
              <a:rPr lang="en-US" dirty="0" err="1" smtClean="0"/>
              <a:t>sqr</a:t>
            </a:r>
            <a:r>
              <a:rPr lang="en-US" dirty="0" smtClean="0"/>
              <a:t> 49)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= (binary-search-loop 0 19 </a:t>
            </a:r>
            <a:r>
              <a:rPr lang="en-US" dirty="0" err="1" smtClean="0"/>
              <a:t>sqr</a:t>
            </a:r>
            <a:r>
              <a:rPr lang="en-US" dirty="0" smtClean="0"/>
              <a:t> 49)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= (binary-search-loop 0 8 </a:t>
            </a:r>
            <a:r>
              <a:rPr lang="en-US" dirty="0" err="1" smtClean="0"/>
              <a:t>sqr</a:t>
            </a:r>
            <a:r>
              <a:rPr lang="en-US" dirty="0" smtClean="0"/>
              <a:t> 49)</a:t>
            </a:r>
          </a:p>
          <a:p>
            <a:pPr>
              <a:lnSpc>
                <a:spcPct val="150000"/>
              </a:lnSpc>
            </a:pPr>
            <a:r>
              <a:rPr lang="en-US" dirty="0"/>
              <a:t>= (binary-search-loop </a:t>
            </a:r>
            <a:r>
              <a:rPr lang="en-US" dirty="0" smtClean="0"/>
              <a:t>5 </a:t>
            </a:r>
            <a:r>
              <a:rPr lang="en-US" dirty="0"/>
              <a:t>8 </a:t>
            </a:r>
            <a:r>
              <a:rPr lang="en-US" dirty="0" err="1"/>
              <a:t>sqr</a:t>
            </a:r>
            <a:r>
              <a:rPr lang="en-US" dirty="0"/>
              <a:t> 49)</a:t>
            </a:r>
          </a:p>
          <a:p>
            <a:pPr>
              <a:lnSpc>
                <a:spcPct val="150000"/>
              </a:lnSpc>
            </a:pPr>
            <a:r>
              <a:rPr lang="en-US" dirty="0"/>
              <a:t>= (binary-search-loop </a:t>
            </a:r>
            <a:r>
              <a:rPr lang="en-US" dirty="0" smtClean="0"/>
              <a:t>7 </a:t>
            </a:r>
            <a:r>
              <a:rPr lang="en-US" dirty="0"/>
              <a:t>8 </a:t>
            </a:r>
            <a:r>
              <a:rPr lang="en-US" dirty="0" err="1"/>
              <a:t>sqr</a:t>
            </a:r>
            <a:r>
              <a:rPr lang="en-US" dirty="0"/>
              <a:t> 49)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= 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1400" y="2051566"/>
            <a:ext cx="7617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 = 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5520" y="2971800"/>
            <a:ext cx="697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 = 9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55520" y="3733800"/>
            <a:ext cx="697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 = 4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23459" y="4495800"/>
            <a:ext cx="697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 = 6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23459" y="5257800"/>
            <a:ext cx="697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 = 7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8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halting measure?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Proposed halting measure: max(0,hi-lo)</a:t>
            </a:r>
          </a:p>
          <a:p>
            <a:pPr lvl="1"/>
            <a:r>
              <a:rPr lang="en-US" dirty="0" smtClean="0"/>
              <a:t>(the size of the search region)</a:t>
            </a:r>
          </a:p>
          <a:p>
            <a:r>
              <a:rPr lang="en-US" dirty="0" smtClean="0"/>
              <a:t>Termination argument:</a:t>
            </a:r>
          </a:p>
          <a:p>
            <a:pPr lvl="1"/>
            <a:r>
              <a:rPr lang="en-US" dirty="0" smtClean="0"/>
              <a:t>max(0,hi-lo) is always a non-negative integer</a:t>
            </a:r>
          </a:p>
          <a:p>
            <a:pPr lvl="1"/>
            <a:r>
              <a:rPr lang="en-US" dirty="0" smtClean="0"/>
              <a:t>Must check to see that max(0,hi-lo) decreases on every recursive call.</a:t>
            </a:r>
          </a:p>
          <a:p>
            <a:pPr lvl="2"/>
            <a:r>
              <a:rPr lang="en-US" dirty="0" smtClean="0"/>
              <a:t>At every recursive call, the size of the search region decreases by at least 1 (because p is removed from the search region).</a:t>
            </a:r>
          </a:p>
          <a:p>
            <a:r>
              <a:rPr lang="en-US" dirty="0"/>
              <a:t>So max(0,hi-lo</a:t>
            </a:r>
            <a:r>
              <a:rPr lang="en-US" dirty="0" smtClean="0"/>
              <a:t>) is a halting measure for binary-search-loop.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You should now be able to:</a:t>
            </a:r>
          </a:p>
          <a:p>
            <a:pPr lvl="1"/>
            <a:r>
              <a:rPr lang="en-US" dirty="0"/>
              <a:t>explain </a:t>
            </a:r>
            <a:r>
              <a:rPr lang="en-US" dirty="0" smtClean="0"/>
              <a:t>what binary search is and when it is appropriate</a:t>
            </a:r>
          </a:p>
          <a:p>
            <a:pPr lvl="1"/>
            <a:r>
              <a:rPr lang="en-US" dirty="0" smtClean="0"/>
              <a:t>explain how the standard binary search works, and how it fits into the framework of general recursion</a:t>
            </a:r>
          </a:p>
          <a:p>
            <a:pPr lvl="1"/>
            <a:r>
              <a:rPr lang="en-US" dirty="0" smtClean="0"/>
              <a:t>give the halting measure and explain the termination argument for binary search</a:t>
            </a:r>
          </a:p>
          <a:p>
            <a:pPr lvl="1"/>
            <a:r>
              <a:rPr lang="en-US" dirty="0" smtClean="0"/>
              <a:t>write variations on a binary search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 08-6-binary-search.rkt in the Examples folder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8.3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search is a classic example that illustrates general recursion</a:t>
            </a:r>
          </a:p>
          <a:p>
            <a:r>
              <a:rPr lang="en-US" dirty="0" smtClean="0"/>
              <a:t>We will look at a function for binary search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At the end of this lesson you should be able to:</a:t>
            </a:r>
          </a:p>
          <a:p>
            <a:pPr lvl="1"/>
            <a:r>
              <a:rPr lang="en-US" dirty="0"/>
              <a:t>explain </a:t>
            </a:r>
            <a:r>
              <a:rPr lang="en-US" dirty="0" smtClean="0"/>
              <a:t>what binary search is and when it is appropriate</a:t>
            </a:r>
          </a:p>
          <a:p>
            <a:pPr lvl="1"/>
            <a:r>
              <a:rPr lang="en-US" dirty="0" smtClean="0"/>
              <a:t>explain how the standard binary search works, and how it fits into the framework of general recursion</a:t>
            </a:r>
          </a:p>
          <a:p>
            <a:pPr lvl="1"/>
            <a:r>
              <a:rPr lang="en-US" dirty="0" smtClean="0"/>
              <a:t>write variations on a binary search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probably learned about binary search in an array: given an array </a:t>
            </a:r>
            <a:r>
              <a:rPr lang="en-US" b="1" dirty="0" smtClean="0"/>
              <a:t>A[0:N]</a:t>
            </a:r>
            <a:r>
              <a:rPr lang="en-US" dirty="0" smtClean="0"/>
              <a:t> of increasing values and a target </a:t>
            </a:r>
            <a:r>
              <a:rPr lang="en-US" b="1" dirty="0" err="1" smtClean="0"/>
              <a:t>tgt</a:t>
            </a:r>
            <a:r>
              <a:rPr lang="en-US" dirty="0" smtClean="0"/>
              <a:t>, find an </a:t>
            </a:r>
            <a:r>
              <a:rPr lang="en-US" b="1" dirty="0" err="1" smtClean="0"/>
              <a:t>i</a:t>
            </a:r>
            <a:r>
              <a:rPr lang="en-US" dirty="0" smtClean="0"/>
              <a:t> such that </a:t>
            </a:r>
            <a:r>
              <a:rPr lang="en-US" b="1" dirty="0" smtClean="0"/>
              <a:t>A[</a:t>
            </a:r>
            <a:r>
              <a:rPr lang="en-US" b="1" dirty="0" err="1" smtClean="0"/>
              <a:t>i</a:t>
            </a:r>
            <a:r>
              <a:rPr lang="en-US" b="1" dirty="0" smtClean="0"/>
              <a:t>]</a:t>
            </a:r>
            <a:r>
              <a:rPr lang="en-US" dirty="0" smtClean="0"/>
              <a:t> = </a:t>
            </a:r>
            <a:r>
              <a:rPr lang="en-US" b="1" dirty="0" err="1" smtClean="0"/>
              <a:t>tgt</a:t>
            </a:r>
            <a:r>
              <a:rPr lang="en-US" dirty="0" smtClean="0"/>
              <a:t>, or else report not found.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Arrays can be modeled as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Racket has arrays (called vectors), but we don't need them.</a:t>
            </a:r>
          </a:p>
          <a:p>
            <a:r>
              <a:rPr lang="en-US" dirty="0" smtClean="0"/>
              <a:t>Instead of having an array, we'll have a function  </a:t>
            </a:r>
          </a:p>
          <a:p>
            <a:pPr marL="0" indent="0" algn="ctr">
              <a:buNone/>
            </a:pPr>
            <a:r>
              <a:rPr lang="en-US" b="1" dirty="0" smtClean="0"/>
              <a:t>f : [0..N] -&gt; Integer</a:t>
            </a:r>
          </a:p>
          <a:p>
            <a:pPr marL="400050" lvl="1" indent="0">
              <a:buNone/>
            </a:pPr>
            <a:r>
              <a:rPr lang="en-US" dirty="0" smtClean="0"/>
              <a:t>which will give the value of the array at any index.</a:t>
            </a:r>
          </a:p>
          <a:p>
            <a:pPr marL="457200" indent="-457200"/>
            <a:r>
              <a:rPr lang="en-US" dirty="0" smtClean="0"/>
              <a:t>We will require that f be non-decreasing:  that is:</a:t>
            </a:r>
          </a:p>
          <a:p>
            <a:pPr marL="0" indent="0" algn="ctr">
              <a:buNone/>
            </a:pPr>
            <a:r>
              <a:rPr lang="en-US" b="1" dirty="0" err="1" smtClean="0"/>
              <a:t>i</a:t>
            </a:r>
            <a:r>
              <a:rPr lang="en-US" b="1" dirty="0" smtClean="0"/>
              <a:t> ≤ j implies f(</a:t>
            </a:r>
            <a:r>
              <a:rPr lang="en-US" b="1" dirty="0" err="1" smtClean="0"/>
              <a:t>i</a:t>
            </a:r>
            <a:r>
              <a:rPr lang="en-US" b="1" dirty="0" smtClean="0"/>
              <a:t>) ≤ f(j)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do the obvious 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the 0 and N don't matter, so we'll add them as arguments to our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and Purpose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binary-search-loop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;;  : </a:t>
            </a:r>
            <a:r>
              <a:rPr lang="en-US" sz="2400" dirty="0" err="1" smtClean="0"/>
              <a:t>NonNegInt</a:t>
            </a:r>
            <a:r>
              <a:rPr lang="en-US" sz="2400" dirty="0" smtClean="0"/>
              <a:t> </a:t>
            </a:r>
            <a:r>
              <a:rPr lang="en-US" sz="2400" dirty="0" err="1" smtClean="0"/>
              <a:t>NonNegInt</a:t>
            </a:r>
            <a:r>
              <a:rPr lang="en-US" sz="2400" dirty="0" smtClean="0"/>
              <a:t>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   (</a:t>
            </a:r>
            <a:r>
              <a:rPr lang="en-US" sz="2400" dirty="0" err="1" smtClean="0"/>
              <a:t>NonNegInt</a:t>
            </a:r>
            <a:r>
              <a:rPr lang="en-US" sz="2400" dirty="0" smtClean="0"/>
              <a:t> </a:t>
            </a:r>
            <a:r>
              <a:rPr lang="en-US" sz="2400" dirty="0"/>
              <a:t>-&gt; </a:t>
            </a:r>
            <a:r>
              <a:rPr lang="en-US" sz="2400" dirty="0" smtClean="0"/>
              <a:t>Integer)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   Integer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   -&gt; </a:t>
            </a:r>
            <a:r>
              <a:rPr lang="en-US" sz="2400" dirty="0" err="1" smtClean="0"/>
              <a:t>MaybeNonNegInt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;; GIVEN: two numbers lo and hi, a function </a:t>
            </a:r>
            <a:r>
              <a:rPr lang="en-US" sz="2400" dirty="0" smtClean="0"/>
              <a:t>f,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;;   </a:t>
            </a:r>
            <a:r>
              <a:rPr lang="en-US" sz="2400" dirty="0"/>
              <a:t>and a target </a:t>
            </a:r>
            <a:r>
              <a:rPr lang="en-US" sz="2400" dirty="0" err="1" smtClean="0"/>
              <a:t>tgt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/>
              <a:t>;; WHERE: f is monotonic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;;   (</a:t>
            </a:r>
            <a:r>
              <a:rPr lang="en-US" sz="2400" dirty="0" err="1"/>
              <a:t>ie</a:t>
            </a:r>
            <a:r>
              <a:rPr lang="en-US" sz="2400" dirty="0"/>
              <a:t>, </a:t>
            </a:r>
            <a:r>
              <a:rPr lang="en-US" sz="2400" dirty="0" err="1" smtClean="0"/>
              <a:t>i≤j</a:t>
            </a:r>
            <a:r>
              <a:rPr lang="en-US" sz="2400" dirty="0" smtClean="0"/>
              <a:t> </a:t>
            </a:r>
            <a:r>
              <a:rPr lang="en-US" sz="2400" dirty="0"/>
              <a:t>implies f(</a:t>
            </a:r>
            <a:r>
              <a:rPr lang="en-US" sz="2400" dirty="0" err="1"/>
              <a:t>i</a:t>
            </a:r>
            <a:r>
              <a:rPr lang="en-US" sz="2400" dirty="0" smtClean="0"/>
              <a:t>)≤f(j</a:t>
            </a:r>
            <a:r>
              <a:rPr lang="en-US" sz="24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RETURNS: a number k such that lo ≤ k ≤ hi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;;   and </a:t>
            </a:r>
            <a:r>
              <a:rPr lang="en-US" sz="2400" dirty="0"/>
              <a:t>f(k) = </a:t>
            </a:r>
            <a:r>
              <a:rPr lang="en-US" sz="2400" dirty="0" err="1"/>
              <a:t>tgt</a:t>
            </a:r>
            <a:r>
              <a:rPr lang="en-US" sz="2400" dirty="0"/>
              <a:t> if there is such a k,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</a:t>
            </a:r>
            <a:r>
              <a:rPr lang="en-US" sz="2400" dirty="0" smtClean="0"/>
              <a:t>  otherwise </a:t>
            </a:r>
            <a:r>
              <a:rPr lang="en-US" sz="2400" dirty="0"/>
              <a:t>false.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Once we've written that, we can write the 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binary-search </a:t>
            </a:r>
            <a:r>
              <a:rPr lang="en-US" sz="200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 </a:t>
            </a:r>
            <a:r>
              <a:rPr lang="en-US" sz="2000" dirty="0" err="1" smtClean="0"/>
              <a:t>NonNegInt</a:t>
            </a:r>
            <a:r>
              <a:rPr lang="en-US" sz="2000" dirty="0" smtClean="0"/>
              <a:t> (</a:t>
            </a:r>
            <a:r>
              <a:rPr lang="en-US" sz="2000" dirty="0" err="1" smtClean="0"/>
              <a:t>NonNegInt</a:t>
            </a:r>
            <a:r>
              <a:rPr lang="en-US" sz="2000" dirty="0" smtClean="0"/>
              <a:t> </a:t>
            </a:r>
            <a:r>
              <a:rPr lang="en-US" sz="2000" dirty="0"/>
              <a:t>-&gt; </a:t>
            </a:r>
            <a:r>
              <a:rPr lang="en-US" sz="2000" dirty="0" smtClean="0"/>
              <a:t>Integer) Integer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 -&gt; </a:t>
            </a:r>
            <a:r>
              <a:rPr lang="en-US" sz="2000" dirty="0" err="1" smtClean="0"/>
              <a:t>MaybeNonNegInt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GIVEN: a number N,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;;  a </a:t>
            </a:r>
            <a:r>
              <a:rPr lang="en-US" sz="2000" dirty="0"/>
              <a:t>function f : </a:t>
            </a:r>
            <a:r>
              <a:rPr lang="en-US" sz="2000" dirty="0" err="1" smtClean="0"/>
              <a:t>NonNegInt</a:t>
            </a:r>
            <a:r>
              <a:rPr lang="en-US" sz="2000" dirty="0" smtClean="0"/>
              <a:t> </a:t>
            </a:r>
            <a:r>
              <a:rPr lang="en-US" sz="2000" dirty="0"/>
              <a:t>-&gt; </a:t>
            </a:r>
            <a:r>
              <a:rPr lang="en-US" sz="2000" dirty="0" smtClean="0"/>
              <a:t>Integer,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 and </a:t>
            </a:r>
            <a:r>
              <a:rPr lang="en-US" sz="2000" dirty="0"/>
              <a:t>a number </a:t>
            </a:r>
            <a:r>
              <a:rPr lang="en-US" sz="2000" dirty="0" err="1"/>
              <a:t>tgt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WHERE: f is monotonic (</a:t>
            </a:r>
            <a:r>
              <a:rPr lang="en-US" sz="2000" dirty="0" err="1"/>
              <a:t>ie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 ≤ j implies f(</a:t>
            </a:r>
            <a:r>
              <a:rPr lang="en-US" sz="2000" dirty="0" err="1"/>
              <a:t>i</a:t>
            </a:r>
            <a:r>
              <a:rPr lang="en-US" sz="2000" dirty="0"/>
              <a:t>) ≤ f(j))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a number k such that 0 ≤ k ≤ N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;;  and </a:t>
            </a:r>
            <a:r>
              <a:rPr lang="en-US" sz="2000" dirty="0"/>
              <a:t>f(k) = </a:t>
            </a:r>
            <a:r>
              <a:rPr lang="en-US" sz="2000" dirty="0" err="1"/>
              <a:t>tgt</a:t>
            </a:r>
            <a:r>
              <a:rPr lang="en-US" sz="2000" dirty="0"/>
              <a:t> if there is such a k,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</a:t>
            </a:r>
            <a:r>
              <a:rPr lang="en-US" sz="2000" dirty="0" smtClean="0"/>
              <a:t> otherwise </a:t>
            </a:r>
            <a:r>
              <a:rPr lang="en-US" sz="2000" dirty="0"/>
              <a:t>false.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STRATEGY: </a:t>
            </a:r>
            <a:r>
              <a:rPr lang="en-US" sz="2000" dirty="0" smtClean="0"/>
              <a:t>call a more general function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(define (binary-search N f </a:t>
            </a:r>
            <a:r>
              <a:rPr lang="en-US" sz="2000" dirty="0" err="1"/>
              <a:t>tgt</a:t>
            </a:r>
            <a:r>
              <a:rPr lang="en-US" sz="20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(binary-search-loop 0 N f </a:t>
            </a:r>
            <a:r>
              <a:rPr lang="en-US" sz="2000" dirty="0" err="1"/>
              <a:t>tgt</a:t>
            </a:r>
            <a:r>
              <a:rPr lang="en-US" sz="2000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3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easy cases for binary-search-loop?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lo&gt;hi</a:t>
            </a:r>
            <a:r>
              <a:rPr lang="en-US" dirty="0" smtClean="0"/>
              <a:t>, the search range </a:t>
            </a:r>
            <a:r>
              <a:rPr lang="en-US" b="1" dirty="0" smtClean="0"/>
              <a:t>[</a:t>
            </a:r>
            <a:r>
              <a:rPr lang="en-US" b="1" dirty="0" err="1" smtClean="0"/>
              <a:t>lo,hi</a:t>
            </a:r>
            <a:r>
              <a:rPr lang="en-US" b="1" dirty="0" smtClean="0"/>
              <a:t>] </a:t>
            </a:r>
            <a:r>
              <a:rPr lang="en-US" dirty="0" smtClean="0"/>
              <a:t>is empty, so the answer must be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b="1" dirty="0" smtClean="0"/>
              <a:t>lo=hi</a:t>
            </a:r>
            <a:r>
              <a:rPr lang="en-US" dirty="0" smtClean="0"/>
              <a:t>, the search range has size 1, so it's easy to figure out the answer.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13445</TotalTime>
  <Words>1085</Words>
  <Application>Microsoft Office PowerPoint</Application>
  <PresentationFormat>On-screen Show (4:3)</PresentationFormat>
  <Paragraphs>141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Binary Search</vt:lpstr>
      <vt:lpstr>Introduction</vt:lpstr>
      <vt:lpstr>Learning Objectives</vt:lpstr>
      <vt:lpstr>Binary Search</vt:lpstr>
      <vt:lpstr>Arrays can be modeled as functions</vt:lpstr>
      <vt:lpstr>Let's do the obvious generalization</vt:lpstr>
      <vt:lpstr>Contract and Purpose Statement</vt:lpstr>
      <vt:lpstr>Once we've written that, we can write the main function</vt:lpstr>
      <vt:lpstr>What are the easy cases for binary-search-loop?</vt:lpstr>
      <vt:lpstr>What if the search range is larger?</vt:lpstr>
      <vt:lpstr>What are the cases?</vt:lpstr>
      <vt:lpstr>As code:</vt:lpstr>
      <vt:lpstr>Watch this work</vt:lpstr>
      <vt:lpstr>What's the halting measure?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165</cp:revision>
  <dcterms:created xsi:type="dcterms:W3CDTF">2010-06-24T16:22:15Z</dcterms:created>
  <dcterms:modified xsi:type="dcterms:W3CDTF">2015-10-06T02:10:27Z</dcterms:modified>
</cp:coreProperties>
</file>