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7"/>
  </p:notesMasterIdLst>
  <p:handoutMasterIdLst>
    <p:handoutMasterId r:id="rId28"/>
  </p:handoutMasterIdLst>
  <p:sldIdLst>
    <p:sldId id="257" r:id="rId2"/>
    <p:sldId id="301" r:id="rId3"/>
    <p:sldId id="291" r:id="rId4"/>
    <p:sldId id="286" r:id="rId5"/>
    <p:sldId id="298" r:id="rId6"/>
    <p:sldId id="283" r:id="rId7"/>
    <p:sldId id="284" r:id="rId8"/>
    <p:sldId id="259" r:id="rId9"/>
    <p:sldId id="260" r:id="rId10"/>
    <p:sldId id="275" r:id="rId11"/>
    <p:sldId id="295" r:id="rId12"/>
    <p:sldId id="266" r:id="rId13"/>
    <p:sldId id="296" r:id="rId14"/>
    <p:sldId id="261" r:id="rId15"/>
    <p:sldId id="262" r:id="rId16"/>
    <p:sldId id="285" r:id="rId17"/>
    <p:sldId id="264" r:id="rId18"/>
    <p:sldId id="269" r:id="rId19"/>
    <p:sldId id="281" r:id="rId20"/>
    <p:sldId id="265" r:id="rId21"/>
    <p:sldId id="267" r:id="rId22"/>
    <p:sldId id="270" r:id="rId23"/>
    <p:sldId id="299" r:id="rId24"/>
    <p:sldId id="276" r:id="rId25"/>
    <p:sldId id="297" r:id="rId26"/>
  </p:sldIdLst>
  <p:sldSz cx="9144000" cy="6858000" type="screen4x3"/>
  <p:notesSz cx="6858000" cy="9296400"/>
  <p:embeddedFontLst>
    <p:embeddedFont>
      <p:font typeface="CMMI10" panose="020B0604020202020204"/>
      <p:regular r:id="rId29"/>
    </p:embeddedFont>
    <p:embeddedFont>
      <p:font typeface="Arial Unicode MS" panose="020B0604020202020204" pitchFamily="34" charset="-128"/>
      <p:regular r:id="rId30"/>
    </p:embeddedFont>
    <p:embeddedFont>
      <p:font typeface="Calibri" panose="020F0502020204030204" pitchFamily="34" charset="0"/>
      <p:regular r:id="rId31"/>
      <p:bold r:id="rId32"/>
      <p:italic r:id="rId33"/>
      <p:boldItalic r:id="rId34"/>
    </p:embeddedFont>
    <p:embeddedFont>
      <p:font typeface="Cambria Math" panose="02040503050406030204" pitchFamily="18" charset="0"/>
      <p:regular r:id="rId35"/>
    </p:embeddedFont>
    <p:embeddedFont>
      <p:font typeface="CMR10" panose="020B0604020202020204"/>
      <p:regular r:id="rId36"/>
    </p:embeddedFont>
    <p:embeddedFont>
      <p:font typeface="CMSY10ORIG" panose="020B0604020202020204"/>
      <p:regular r:id="rId37"/>
    </p:embeddedFont>
    <p:embeddedFont>
      <p:font typeface="cmmi12" panose="020B0604020202020204"/>
      <p:regular r:id="rId38"/>
    </p:embeddedFont>
    <p:embeddedFont>
      <p:font typeface="Consolas" panose="020B0609020204030204" pitchFamily="49" charset="0"/>
      <p:regular r:id="rId39"/>
      <p:bold r:id="rId40"/>
      <p:italic r:id="rId41"/>
      <p:boldItalic r:id="rId42"/>
    </p:embeddedFont>
  </p:embeddedFontLst>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tchell Wand" initials="M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autoAdjust="0"/>
    <p:restoredTop sz="91020" autoAdjust="0"/>
  </p:normalViewPr>
  <p:slideViewPr>
    <p:cSldViewPr>
      <p:cViewPr varScale="1">
        <p:scale>
          <a:sx n="83" d="100"/>
          <a:sy n="83" d="100"/>
        </p:scale>
        <p:origin x="1206" y="84"/>
      </p:cViewPr>
      <p:guideLst>
        <p:guide orient="horz" pos="2160"/>
        <p:guide pos="288"/>
      </p:guideLst>
    </p:cSldViewPr>
  </p:slideViewPr>
  <p:notesTextViewPr>
    <p:cViewPr>
      <p:scale>
        <a:sx n="100" d="100"/>
        <a:sy n="100" d="100"/>
      </p:scale>
      <p:origin x="0" y="0"/>
    </p:cViewPr>
  </p:notesTextViewPr>
  <p:sorterViewPr>
    <p:cViewPr>
      <p:scale>
        <a:sx n="100" d="100"/>
        <a:sy n="100" d="100"/>
      </p:scale>
      <p:origin x="0" y="-94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gs" Target="tags/tag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F428509D-A83E-4130-9123-C9B4F5E9EE37}" type="datetimeFigureOut">
              <a:rPr lang="en-US" smtClean="0"/>
              <a:pPr/>
              <a:t>8/13/2015</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4D162A4D-5321-4162-AF2D-2322BDE848DF}" type="slidenum">
              <a:rPr lang="en-US" smtClean="0"/>
              <a:pPr/>
              <a:t>‹#›</a:t>
            </a:fld>
            <a:endParaRPr lang="en-US"/>
          </a:p>
        </p:txBody>
      </p:sp>
    </p:spTree>
    <p:extLst>
      <p:ext uri="{BB962C8B-B14F-4D97-AF65-F5344CB8AC3E}">
        <p14:creationId xmlns:p14="http://schemas.microsoft.com/office/powerpoint/2010/main" val="754973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ACC16E80-119B-43B5-8043-B652C91D44CD}" type="datetimeFigureOut">
              <a:rPr lang="en-US" smtClean="0"/>
              <a:pPr/>
              <a:t>8/13/2015</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6048B3DE-E9CD-4720-84B6-E24D30E64DE7}" type="slidenum">
              <a:rPr lang="en-US" smtClean="0"/>
              <a:pPr/>
              <a:t>‹#›</a:t>
            </a:fld>
            <a:endParaRPr lang="en-US"/>
          </a:p>
        </p:txBody>
      </p:sp>
    </p:spTree>
    <p:extLst>
      <p:ext uri="{BB962C8B-B14F-4D97-AF65-F5344CB8AC3E}">
        <p14:creationId xmlns:p14="http://schemas.microsoft.com/office/powerpoint/2010/main" val="249624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2944452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18</a:t>
            </a:fld>
            <a:endParaRPr lang="en-US"/>
          </a:p>
        </p:txBody>
      </p:sp>
    </p:spTree>
    <p:extLst>
      <p:ext uri="{BB962C8B-B14F-4D97-AF65-F5344CB8AC3E}">
        <p14:creationId xmlns:p14="http://schemas.microsoft.com/office/powerpoint/2010/main" val="4008479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19</a:t>
            </a:fld>
            <a:endParaRPr lang="en-US"/>
          </a:p>
        </p:txBody>
      </p:sp>
    </p:spTree>
    <p:extLst>
      <p:ext uri="{BB962C8B-B14F-4D97-AF65-F5344CB8AC3E}">
        <p14:creationId xmlns:p14="http://schemas.microsoft.com/office/powerpoint/2010/main" val="381589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20</a:t>
            </a:fld>
            <a:endParaRPr lang="en-US"/>
          </a:p>
        </p:txBody>
      </p:sp>
    </p:spTree>
    <p:extLst>
      <p:ext uri="{BB962C8B-B14F-4D97-AF65-F5344CB8AC3E}">
        <p14:creationId xmlns:p14="http://schemas.microsoft.com/office/powerpoint/2010/main" val="1648538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21</a:t>
            </a:fld>
            <a:endParaRPr lang="en-US"/>
          </a:p>
        </p:txBody>
      </p:sp>
    </p:spTree>
    <p:extLst>
      <p:ext uri="{BB962C8B-B14F-4D97-AF65-F5344CB8AC3E}">
        <p14:creationId xmlns:p14="http://schemas.microsoft.com/office/powerpoint/2010/main" val="3557699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22</a:t>
            </a:fld>
            <a:endParaRPr lang="en-US"/>
          </a:p>
        </p:txBody>
      </p:sp>
    </p:spTree>
    <p:extLst>
      <p:ext uri="{BB962C8B-B14F-4D97-AF65-F5344CB8AC3E}">
        <p14:creationId xmlns:p14="http://schemas.microsoft.com/office/powerpoint/2010/main" val="3191655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24</a:t>
            </a:fld>
            <a:endParaRPr lang="en-US"/>
          </a:p>
        </p:txBody>
      </p:sp>
    </p:spTree>
    <p:extLst>
      <p:ext uri="{BB962C8B-B14F-4D97-AF65-F5344CB8AC3E}">
        <p14:creationId xmlns:p14="http://schemas.microsoft.com/office/powerpoint/2010/main" val="709223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function design recipe.  </a:t>
            </a:r>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5</a:t>
            </a:fld>
            <a:endParaRPr lang="en-US"/>
          </a:p>
        </p:txBody>
      </p:sp>
    </p:spTree>
    <p:extLst>
      <p:ext uri="{BB962C8B-B14F-4D97-AF65-F5344CB8AC3E}">
        <p14:creationId xmlns:p14="http://schemas.microsoft.com/office/powerpoint/2010/main" val="3683848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 step is Information Analysis and Data Design.</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understand</a:t>
            </a:r>
            <a:r>
              <a:rPr lang="en-US" baseline="0" dirty="0" smtClean="0"/>
              <a:t> this step, we need to understand the difference between information and data.  In this course, we use the word “information” to mean information about the real world. We use the word “data” to mean the way that information is represented in my computer program.</a:t>
            </a:r>
          </a:p>
          <a:p>
            <a:endParaRPr lang="en-US" baseline="0" dirty="0" smtClean="0"/>
          </a:p>
          <a:p>
            <a:r>
              <a:rPr lang="en-US" baseline="0" dirty="0" smtClean="0"/>
              <a:t>For example, right now I am wearing a red shirt.  That’s information.  I can represent that information by a string, say “rouge”.  That’s data.  (I chose “rouge” rather than “red” because my customer is French!).</a:t>
            </a:r>
          </a:p>
          <a:p>
            <a:endParaRPr lang="en-US" baseline="0" dirty="0" smtClean="0"/>
          </a:p>
          <a:p>
            <a:r>
              <a:rPr lang="en-US" baseline="0" dirty="0" smtClean="0"/>
              <a:t>In any application, we need to decide what part of all the information in the world needs to be represented as data, and exactly how it will be represented. </a:t>
            </a:r>
          </a:p>
          <a:p>
            <a:endParaRPr lang="en-US" baseline="0" dirty="0" smtClean="0"/>
          </a:p>
          <a:p>
            <a:r>
              <a:rPr lang="en-US" baseline="0" dirty="0" smtClean="0"/>
              <a:t>And we need to document that representation so that others can understand our program (remember, programs are meant to be read by people!)</a:t>
            </a:r>
          </a:p>
        </p:txBody>
      </p:sp>
      <p:sp>
        <p:nvSpPr>
          <p:cNvPr id="4" name="Slide Number Placeholder 3"/>
          <p:cNvSpPr>
            <a:spLocks noGrp="1"/>
          </p:cNvSpPr>
          <p:nvPr>
            <p:ph type="sldNum" sz="quarter" idx="10"/>
          </p:nvPr>
        </p:nvSpPr>
        <p:spPr/>
        <p:txBody>
          <a:bodyPr/>
          <a:lstStyle/>
          <a:p>
            <a:fld id="{6048B3DE-E9CD-4720-84B6-E24D30E64DE7}" type="slidenum">
              <a:rPr lang="en-US" smtClean="0"/>
              <a:pPr/>
              <a:t>8</a:t>
            </a:fld>
            <a:endParaRPr lang="en-US"/>
          </a:p>
        </p:txBody>
      </p:sp>
    </p:spTree>
    <p:extLst>
      <p:ext uri="{BB962C8B-B14F-4D97-AF65-F5344CB8AC3E}">
        <p14:creationId xmlns:p14="http://schemas.microsoft.com/office/powerpoint/2010/main" val="1254396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Information is represented as Data</a:t>
            </a:r>
          </a:p>
          <a:p>
            <a:endParaRPr lang="en-US" dirty="0" smtClean="0"/>
          </a:p>
          <a:p>
            <a:r>
              <a:rPr lang="en-US" dirty="0" smtClean="0"/>
              <a:t>Data is interpreted as Information</a:t>
            </a:r>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9</a:t>
            </a:fld>
            <a:endParaRPr lang="en-US"/>
          </a:p>
        </p:txBody>
      </p:sp>
    </p:spTree>
    <p:extLst>
      <p:ext uri="{BB962C8B-B14F-4D97-AF65-F5344CB8AC3E}">
        <p14:creationId xmlns:p14="http://schemas.microsoft.com/office/powerpoint/2010/main" val="2791385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Information is represented as Data</a:t>
            </a:r>
          </a:p>
          <a:p>
            <a:endParaRPr lang="en-US" dirty="0" smtClean="0"/>
          </a:p>
          <a:p>
            <a:r>
              <a:rPr lang="en-US" dirty="0" smtClean="0"/>
              <a:t>Data is interpreted as Information</a:t>
            </a:r>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10</a:t>
            </a:fld>
            <a:endParaRPr lang="en-US"/>
          </a:p>
        </p:txBody>
      </p:sp>
    </p:spTree>
    <p:extLst>
      <p:ext uri="{BB962C8B-B14F-4D97-AF65-F5344CB8AC3E}">
        <p14:creationId xmlns:p14="http://schemas.microsoft.com/office/powerpoint/2010/main" val="2448797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Information is represented as Data</a:t>
            </a:r>
          </a:p>
          <a:p>
            <a:endParaRPr lang="en-US" dirty="0" smtClean="0"/>
          </a:p>
          <a:p>
            <a:r>
              <a:rPr lang="en-US" dirty="0" smtClean="0"/>
              <a:t>Data is interpreted as Information</a:t>
            </a:r>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11</a:t>
            </a:fld>
            <a:endParaRPr lang="en-US"/>
          </a:p>
        </p:txBody>
      </p:sp>
    </p:spTree>
    <p:extLst>
      <p:ext uri="{BB962C8B-B14F-4D97-AF65-F5344CB8AC3E}">
        <p14:creationId xmlns:p14="http://schemas.microsoft.com/office/powerpoint/2010/main" val="3197104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14</a:t>
            </a:fld>
            <a:endParaRPr lang="en-US"/>
          </a:p>
        </p:txBody>
      </p:sp>
    </p:spTree>
    <p:extLst>
      <p:ext uri="{BB962C8B-B14F-4D97-AF65-F5344CB8AC3E}">
        <p14:creationId xmlns:p14="http://schemas.microsoft.com/office/powerpoint/2010/main" val="2541650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15</a:t>
            </a:fld>
            <a:endParaRPr lang="en-US"/>
          </a:p>
        </p:txBody>
      </p:sp>
    </p:spTree>
    <p:extLst>
      <p:ext uri="{BB962C8B-B14F-4D97-AF65-F5344CB8AC3E}">
        <p14:creationId xmlns:p14="http://schemas.microsoft.com/office/powerpoint/2010/main" val="3076487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17</a:t>
            </a:fld>
            <a:endParaRPr lang="en-US"/>
          </a:p>
        </p:txBody>
      </p:sp>
    </p:spTree>
    <p:extLst>
      <p:ext uri="{BB962C8B-B14F-4D97-AF65-F5344CB8AC3E}">
        <p14:creationId xmlns:p14="http://schemas.microsoft.com/office/powerpoint/2010/main" val="941025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5A3EAA-2ADF-4730-8F37-D322F0FCA6F7}" type="datetime1">
              <a:rPr lang="en-US" smtClean="0"/>
              <a:pPr/>
              <a:t>8/13/2015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46249C-EA92-4608-8FCA-65260396BA27}" type="datetime1">
              <a:rPr lang="en-US" smtClean="0"/>
              <a:pPr/>
              <a:t>8/13/2015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8573EB-F81F-45A8-8502-B7F241F6310C}" type="datetime1">
              <a:rPr lang="en-US" smtClean="0"/>
              <a:pPr/>
              <a:t>8/13/2015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B68F27-4D23-4B43-9126-090EEA2632D9}" type="datetime1">
              <a:rPr lang="en-US" smtClean="0"/>
              <a:pPr/>
              <a:t>8/13/2015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79D0BF-EDA9-4C0D-B5C1-D01FE3C9392D}" type="datetime1">
              <a:rPr lang="en-US" smtClean="0"/>
              <a:pPr/>
              <a:t>8/13/2015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F79D0BF-EDA9-4C0D-B5C1-D01FE3C9392D}" type="datetime1">
              <a:rPr lang="en-US" smtClean="0"/>
              <a:pPr/>
              <a:t>8/13/2015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extLst>
      <p:ext uri="{BB962C8B-B14F-4D97-AF65-F5344CB8AC3E}">
        <p14:creationId xmlns:p14="http://schemas.microsoft.com/office/powerpoint/2010/main" val="20087929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9015D0-49B0-4059-80BB-AF092C6CC282}" type="datetime1">
              <a:rPr lang="en-US" smtClean="0"/>
              <a:pPr/>
              <a:t>8/13/2015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FAE174-28EF-4C23-BFDE-B69E139D8EE0}" type="datetime1">
              <a:rPr lang="en-US" smtClean="0"/>
              <a:pPr/>
              <a:t>8/13/2015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4735FC-F3F4-4930-AD2E-C703D7636E65}" type="datetime1">
              <a:rPr lang="en-US" smtClean="0"/>
              <a:pPr/>
              <a:t>8/13/2015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087D82-BB00-4296-AA4E-C167745A82DE}" type="datetime1">
              <a:rPr lang="en-US" smtClean="0"/>
              <a:pPr/>
              <a:t>8/13/2015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6393F-B669-482B-BFD6-501DDE1069A2}" type="datetime1">
              <a:rPr lang="en-US" smtClean="0"/>
              <a:pPr/>
              <a:t>8/13/2015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FF435E-64AB-44BA-AD31-EDF4E3683DDC}" type="datetime1">
              <a:rPr lang="en-US" smtClean="0"/>
              <a:pPr/>
              <a:t>8/13/2015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D4D3D6-E918-4CCA-AF93-9744A928CB26}" type="datetime1">
              <a:rPr lang="en-US" smtClean="0"/>
              <a:pPr/>
              <a:t>8/13/2015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76464-0CAE-48CA-94A1-62F8E9374B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Function Design Recipe</a:t>
            </a:r>
            <a:endParaRPr lang="en-US" dirty="0"/>
          </a:p>
        </p:txBody>
      </p:sp>
      <p:sp>
        <p:nvSpPr>
          <p:cNvPr id="3" name="Subtitle 2"/>
          <p:cNvSpPr>
            <a:spLocks noGrp="1"/>
          </p:cNvSpPr>
          <p:nvPr>
            <p:ph type="subTitle" idx="1"/>
          </p:nvPr>
        </p:nvSpPr>
        <p:spPr/>
        <p:txBody>
          <a:bodyPr/>
          <a:lstStyle/>
          <a:p>
            <a:r>
              <a:rPr lang="en-US" dirty="0" smtClean="0"/>
              <a:t>CS 5010 Program Design Paradigms “</a:t>
            </a:r>
            <a:r>
              <a:rPr lang="en-US" dirty="0" err="1" smtClean="0"/>
              <a:t>Bootcamp</a:t>
            </a:r>
            <a:r>
              <a:rPr lang="en-US" dirty="0" smtClean="0"/>
              <a:t>”</a:t>
            </a:r>
          </a:p>
          <a:p>
            <a:r>
              <a:rPr lang="en-US" dirty="0" smtClean="0"/>
              <a:t>Lesson 1.1</a:t>
            </a:r>
          </a:p>
          <a:p>
            <a:endParaRPr lang="en-US" dirty="0"/>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smtClean="0"/>
              <a:t>TexPoint fonts used in EMF. </a:t>
            </a:r>
          </a:p>
          <a:p>
            <a:r>
              <a:rPr lang="en-US" smtClean="0"/>
              <a:t>Read the TexPoint manual before you delete this box.: </a:t>
            </a:r>
            <a:r>
              <a:rPr lang="en-US" smtClean="0">
                <a:latin typeface="CMMI10"/>
              </a:rPr>
              <a:t>A</a:t>
            </a:r>
            <a:r>
              <a:rPr lang="en-US" smtClean="0">
                <a:latin typeface="CMR10"/>
              </a:rPr>
              <a:t>A</a:t>
            </a:r>
            <a:r>
              <a:rPr lang="en-US" smtClean="0">
                <a:latin typeface="CMSY10ORIG"/>
              </a:rPr>
              <a:t>A</a:t>
            </a:r>
            <a:endParaRPr lang="en-US"/>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grpSp>
        <p:nvGrpSpPr>
          <p:cNvPr id="9" name="Group 8"/>
          <p:cNvGrpSpPr/>
          <p:nvPr/>
        </p:nvGrpSpPr>
        <p:grpSpPr>
          <a:xfrm>
            <a:off x="120650" y="6314759"/>
            <a:ext cx="8902700" cy="400110"/>
            <a:chOff x="120650" y="6314759"/>
            <a:chExt cx="8902700" cy="400110"/>
          </a:xfrm>
        </p:grpSpPr>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1" name="TextBox 10"/>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2012-2014</a:t>
              </a:r>
            </a:p>
            <a:p>
              <a:r>
                <a:rPr lang="en-US" sz="1000" dirty="0" smtClean="0"/>
                <a:t>This work is licensed under a </a:t>
              </a:r>
              <a:r>
                <a:rPr lang="en-US" altLang="en-US" sz="1000" dirty="0" smtClean="0">
                  <a:solidFill>
                    <a:srgbClr val="4374B7"/>
                  </a:solidFill>
                  <a:latin typeface="Arial Unicode MS" panose="020B0604020202020204" pitchFamily="34" charset="-128"/>
                  <a:hlinkClick r:id="rId5"/>
                </a:rPr>
                <a:t>Creative </a:t>
              </a:r>
              <a:r>
                <a:rPr lang="en-US" altLang="en-US" sz="1000" dirty="0">
                  <a:solidFill>
                    <a:srgbClr val="4374B7"/>
                  </a:solidFill>
                  <a:latin typeface="Arial Unicode MS" panose="020B0604020202020204" pitchFamily="34" charset="-128"/>
                  <a:hlinkClick r:id="rId5"/>
                </a:rPr>
                <a:t>Commons Attribution-</a:t>
              </a:r>
              <a:r>
                <a:rPr lang="en-US" altLang="en-US" sz="1000" dirty="0" err="1">
                  <a:solidFill>
                    <a:srgbClr val="4374B7"/>
                  </a:solidFill>
                  <a:latin typeface="Arial Unicode MS" panose="020B0604020202020204" pitchFamily="34" charset="-128"/>
                  <a:hlinkClick r:id="rId5"/>
                </a:rPr>
                <a:t>NonCommercial</a:t>
              </a:r>
              <a:r>
                <a:rPr lang="en-US" altLang="en-US" sz="1000" dirty="0">
                  <a:solidFill>
                    <a:srgbClr val="4374B7"/>
                  </a:solidFill>
                  <a:latin typeface="Arial Unicode MS" panose="020B0604020202020204" pitchFamily="34" charset="-128"/>
                  <a:hlinkClick r:id="rId5"/>
                </a:rPr>
                <a:t> 4.0 International License</a:t>
              </a:r>
              <a:r>
                <a:rPr lang="en-US" sz="1000" dirty="0" smtClean="0"/>
                <a:t>.</a:t>
              </a:r>
              <a:endParaRPr lang="en-US" sz="1000" dirty="0"/>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and Data: Example</a:t>
            </a:r>
            <a:endParaRPr lang="en-US" dirty="0"/>
          </a:p>
        </p:txBody>
      </p:sp>
      <p:grpSp>
        <p:nvGrpSpPr>
          <p:cNvPr id="3" name="Group 14"/>
          <p:cNvGrpSpPr/>
          <p:nvPr/>
        </p:nvGrpSpPr>
        <p:grpSpPr>
          <a:xfrm>
            <a:off x="419100" y="1981200"/>
            <a:ext cx="8305800" cy="2476500"/>
            <a:chOff x="304800" y="1981200"/>
            <a:chExt cx="8305800" cy="2476500"/>
          </a:xfrm>
        </p:grpSpPr>
        <p:sp>
          <p:nvSpPr>
            <p:cNvPr id="4" name="Rounded Rectangle 3"/>
            <p:cNvSpPr/>
            <p:nvPr/>
          </p:nvSpPr>
          <p:spPr>
            <a:xfrm>
              <a:off x="304800" y="2181225"/>
              <a:ext cx="2590800" cy="20764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My shirt is red</a:t>
              </a:r>
              <a:endParaRPr lang="en-US" sz="3200" dirty="0">
                <a:solidFill>
                  <a:schemeClr val="tx1"/>
                </a:solidFill>
              </a:endParaRPr>
            </a:p>
          </p:txBody>
        </p:sp>
        <p:sp>
          <p:nvSpPr>
            <p:cNvPr id="8" name="Rounded Rectangle 7"/>
            <p:cNvSpPr/>
            <p:nvPr/>
          </p:nvSpPr>
          <p:spPr>
            <a:xfrm>
              <a:off x="6019800" y="2219325"/>
              <a:ext cx="2590800" cy="20002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c = "rouge"</a:t>
              </a:r>
              <a:endParaRPr lang="en-US" sz="3200" dirty="0">
                <a:solidFill>
                  <a:schemeClr val="tx1"/>
                </a:solidFill>
              </a:endParaRPr>
            </a:p>
          </p:txBody>
        </p:sp>
        <p:grpSp>
          <p:nvGrpSpPr>
            <p:cNvPr id="5" name="Group 13"/>
            <p:cNvGrpSpPr/>
            <p:nvPr/>
          </p:nvGrpSpPr>
          <p:grpSpPr>
            <a:xfrm>
              <a:off x="3238500" y="1981200"/>
              <a:ext cx="2438400" cy="2476500"/>
              <a:chOff x="3238500" y="3009900"/>
              <a:chExt cx="2438400" cy="2476500"/>
            </a:xfrm>
          </p:grpSpPr>
          <p:sp>
            <p:nvSpPr>
              <p:cNvPr id="9" name="Right Arrow 8"/>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representation</a:t>
                </a:r>
              </a:p>
            </p:txBody>
          </p:sp>
          <p:sp>
            <p:nvSpPr>
              <p:cNvPr id="11" name="Left Arrow 10"/>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interpretation</a:t>
                </a:r>
                <a:endParaRPr lang="en-US" sz="2400" dirty="0"/>
              </a:p>
            </p:txBody>
          </p:sp>
        </p:grpSp>
      </p:grpSp>
      <p:sp>
        <p:nvSpPr>
          <p:cNvPr id="10" name="Slide Number Placeholder 9"/>
          <p:cNvSpPr>
            <a:spLocks noGrp="1"/>
          </p:cNvSpPr>
          <p:nvPr>
            <p:ph type="sldNum" sz="quarter" idx="12"/>
          </p:nvPr>
        </p:nvSpPr>
        <p:spPr/>
        <p:txBody>
          <a:bodyPr/>
          <a:lstStyle/>
          <a:p>
            <a:fld id="{AB376464-0CAE-48CA-94A1-62F8E9374B4C}" type="slidenum">
              <a:rPr lang="en-US" smtClean="0"/>
              <a:pPr/>
              <a:t>10</a:t>
            </a:fld>
            <a:endParaRPr lang="en-US"/>
          </a:p>
        </p:txBody>
      </p:sp>
      <p:sp>
        <p:nvSpPr>
          <p:cNvPr id="12" name="TextBox 11"/>
          <p:cNvSpPr txBox="1"/>
          <p:nvPr/>
        </p:nvSpPr>
        <p:spPr>
          <a:xfrm>
            <a:off x="703986" y="4876800"/>
            <a:ext cx="7521867" cy="584775"/>
          </a:xfrm>
          <a:prstGeom prst="rect">
            <a:avLst/>
          </a:prstGeom>
          <a:noFill/>
        </p:spPr>
        <p:txBody>
          <a:bodyPr wrap="none" rtlCol="0">
            <a:spAutoFit/>
          </a:bodyPr>
          <a:lstStyle/>
          <a:p>
            <a:r>
              <a:rPr lang="en-US" sz="3200" dirty="0" smtClean="0"/>
              <a:t>How do we know that these are connected?</a:t>
            </a:r>
            <a:endParaRPr lang="en-US" sz="3200" dirty="0"/>
          </a:p>
        </p:txBody>
      </p:sp>
      <p:sp>
        <p:nvSpPr>
          <p:cNvPr id="13" name="TextBox 12"/>
          <p:cNvSpPr txBox="1"/>
          <p:nvPr/>
        </p:nvSpPr>
        <p:spPr>
          <a:xfrm>
            <a:off x="703986" y="5625126"/>
            <a:ext cx="8633967" cy="584775"/>
          </a:xfrm>
          <a:prstGeom prst="rect">
            <a:avLst/>
          </a:prstGeom>
          <a:noFill/>
        </p:spPr>
        <p:txBody>
          <a:bodyPr wrap="none" rtlCol="0">
            <a:spAutoFit/>
          </a:bodyPr>
          <a:lstStyle/>
          <a:p>
            <a:r>
              <a:rPr lang="en-US" sz="3200" dirty="0" smtClean="0"/>
              <a:t>Answer: we have to write down the interpretation.</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and Data: Example</a:t>
            </a:r>
            <a:endParaRPr lang="en-US" dirty="0"/>
          </a:p>
        </p:txBody>
      </p:sp>
      <p:grpSp>
        <p:nvGrpSpPr>
          <p:cNvPr id="3" name="Group 14"/>
          <p:cNvGrpSpPr/>
          <p:nvPr/>
        </p:nvGrpSpPr>
        <p:grpSpPr>
          <a:xfrm>
            <a:off x="419100" y="1981200"/>
            <a:ext cx="8305800" cy="2476500"/>
            <a:chOff x="304800" y="1981200"/>
            <a:chExt cx="8305800" cy="2476500"/>
          </a:xfrm>
        </p:grpSpPr>
        <p:sp>
          <p:nvSpPr>
            <p:cNvPr id="4" name="Rounded Rectangle 3"/>
            <p:cNvSpPr/>
            <p:nvPr/>
          </p:nvSpPr>
          <p:spPr>
            <a:xfrm>
              <a:off x="304800" y="2181225"/>
              <a:ext cx="2590800" cy="20764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My shirt is red</a:t>
              </a:r>
              <a:endParaRPr lang="en-US" sz="3200" dirty="0">
                <a:solidFill>
                  <a:schemeClr val="tx1"/>
                </a:solidFill>
              </a:endParaRPr>
            </a:p>
          </p:txBody>
        </p:sp>
        <p:sp>
          <p:nvSpPr>
            <p:cNvPr id="8" name="Rounded Rectangle 7"/>
            <p:cNvSpPr/>
            <p:nvPr/>
          </p:nvSpPr>
          <p:spPr>
            <a:xfrm>
              <a:off x="6019800" y="2219325"/>
              <a:ext cx="2590800" cy="20002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c = "rouge"</a:t>
              </a:r>
              <a:endParaRPr lang="en-US" sz="3200" dirty="0">
                <a:solidFill>
                  <a:schemeClr val="tx1"/>
                </a:solidFill>
              </a:endParaRPr>
            </a:p>
          </p:txBody>
        </p:sp>
        <p:grpSp>
          <p:nvGrpSpPr>
            <p:cNvPr id="5" name="Group 13"/>
            <p:cNvGrpSpPr/>
            <p:nvPr/>
          </p:nvGrpSpPr>
          <p:grpSpPr>
            <a:xfrm>
              <a:off x="3238500" y="1981200"/>
              <a:ext cx="2438400" cy="2476500"/>
              <a:chOff x="3238500" y="3009900"/>
              <a:chExt cx="2438400" cy="2476500"/>
            </a:xfrm>
          </p:grpSpPr>
          <p:sp>
            <p:nvSpPr>
              <p:cNvPr id="9" name="Right Arrow 8"/>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representation</a:t>
                </a:r>
              </a:p>
            </p:txBody>
          </p:sp>
          <p:sp>
            <p:nvSpPr>
              <p:cNvPr id="11" name="Left Arrow 10"/>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interpretation</a:t>
                </a:r>
                <a:endParaRPr lang="en-US" sz="2400" dirty="0"/>
              </a:p>
            </p:txBody>
          </p:sp>
        </p:grpSp>
      </p:grpSp>
      <p:sp>
        <p:nvSpPr>
          <p:cNvPr id="10" name="Slide Number Placeholder 9"/>
          <p:cNvSpPr>
            <a:spLocks noGrp="1"/>
          </p:cNvSpPr>
          <p:nvPr>
            <p:ph type="sldNum" sz="quarter" idx="12"/>
          </p:nvPr>
        </p:nvSpPr>
        <p:spPr/>
        <p:txBody>
          <a:bodyPr/>
          <a:lstStyle/>
          <a:p>
            <a:fld id="{AB376464-0CAE-48CA-94A1-62F8E9374B4C}" type="slidenum">
              <a:rPr lang="en-US" smtClean="0"/>
              <a:pPr/>
              <a:t>11</a:t>
            </a:fld>
            <a:endParaRPr lang="en-US"/>
          </a:p>
        </p:txBody>
      </p:sp>
      <p:sp>
        <p:nvSpPr>
          <p:cNvPr id="12" name="TextBox 11"/>
          <p:cNvSpPr txBox="1"/>
          <p:nvPr/>
        </p:nvSpPr>
        <p:spPr>
          <a:xfrm>
            <a:off x="703986" y="4876800"/>
            <a:ext cx="7736029" cy="1077218"/>
          </a:xfrm>
          <a:prstGeom prst="rect">
            <a:avLst/>
          </a:prstGeom>
          <a:noFill/>
        </p:spPr>
        <p:txBody>
          <a:bodyPr wrap="none" rtlCol="0">
            <a:spAutoFit/>
          </a:bodyPr>
          <a:lstStyle/>
          <a:p>
            <a:r>
              <a:rPr lang="en-US" sz="3200" dirty="0" smtClean="0">
                <a:solidFill>
                  <a:srgbClr val="FF0000"/>
                </a:solidFill>
              </a:rPr>
              <a:t>Interpretation</a:t>
            </a:r>
            <a:r>
              <a:rPr lang="en-US" sz="3200" dirty="0" smtClean="0"/>
              <a:t>:</a:t>
            </a:r>
          </a:p>
          <a:p>
            <a:r>
              <a:rPr lang="en-US" sz="3200" dirty="0" smtClean="0"/>
              <a:t>c = the color of my shirt, as a string, in French</a:t>
            </a:r>
            <a:endParaRPr lang="en-US" sz="3200" dirty="0"/>
          </a:p>
        </p:txBody>
      </p:sp>
      <p:sp>
        <p:nvSpPr>
          <p:cNvPr id="13" name="TextBox 12"/>
          <p:cNvSpPr txBox="1"/>
          <p:nvPr/>
        </p:nvSpPr>
        <p:spPr>
          <a:xfrm>
            <a:off x="703986" y="6172200"/>
            <a:ext cx="7233903" cy="584775"/>
          </a:xfrm>
          <a:prstGeom prst="rect">
            <a:avLst/>
          </a:prstGeom>
          <a:noFill/>
        </p:spPr>
        <p:txBody>
          <a:bodyPr wrap="none" rtlCol="0">
            <a:spAutoFit/>
          </a:bodyPr>
          <a:lstStyle/>
          <a:p>
            <a:r>
              <a:rPr lang="en-US" sz="3200" dirty="0" smtClean="0"/>
              <a:t>This is part of the program </a:t>
            </a:r>
            <a:r>
              <a:rPr lang="en-US" sz="3200" i="1" dirty="0" smtClean="0">
                <a:solidFill>
                  <a:srgbClr val="FF0000"/>
                </a:solidFill>
              </a:rPr>
              <a:t>design</a:t>
            </a:r>
            <a:r>
              <a:rPr lang="en-US" sz="3200" dirty="0" smtClean="0"/>
              <a:t> process.</a:t>
            </a:r>
            <a:endParaRPr lang="en-US" sz="3200" dirty="0"/>
          </a:p>
        </p:txBody>
      </p:sp>
    </p:spTree>
    <p:extLst>
      <p:ext uri="{BB962C8B-B14F-4D97-AF65-F5344CB8AC3E}">
        <p14:creationId xmlns:p14="http://schemas.microsoft.com/office/powerpoint/2010/main" val="2067995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Deliverables for Step 1 (Information Analysis and Data Design)</a:t>
            </a:r>
            <a:endParaRPr lang="en-US" dirty="0"/>
          </a:p>
        </p:txBody>
      </p:sp>
      <p:sp>
        <p:nvSpPr>
          <p:cNvPr id="3" name="Content Placeholder 2"/>
          <p:cNvSpPr>
            <a:spLocks noGrp="1"/>
          </p:cNvSpPr>
          <p:nvPr>
            <p:ph idx="1"/>
          </p:nvPr>
        </p:nvSpPr>
        <p:spPr/>
        <p:txBody>
          <a:bodyPr>
            <a:normAutofit fontScale="85000" lnSpcReduction="10000"/>
          </a:bodyPr>
          <a:lstStyle/>
          <a:p>
            <a:pPr fontAlgn="t"/>
            <a:r>
              <a:rPr lang="en-US" dirty="0" smtClean="0"/>
              <a:t>Constructor Template</a:t>
            </a:r>
          </a:p>
          <a:p>
            <a:pPr lvl="1" fontAlgn="t"/>
            <a:r>
              <a:rPr lang="en-US" dirty="0" smtClean="0"/>
              <a:t>a recipe for how to build values of this data type</a:t>
            </a:r>
            <a:endParaRPr lang="en-US" dirty="0"/>
          </a:p>
          <a:p>
            <a:pPr fontAlgn="t"/>
            <a:r>
              <a:rPr lang="en-US" dirty="0"/>
              <a:t>Destructor Template</a:t>
            </a:r>
          </a:p>
          <a:p>
            <a:pPr lvl="1" fontAlgn="t"/>
            <a:r>
              <a:rPr lang="en-US" dirty="0"/>
              <a:t>a template for functions that look at values of this type</a:t>
            </a:r>
          </a:p>
          <a:p>
            <a:pPr fontAlgn="t"/>
            <a:r>
              <a:rPr lang="en-US" dirty="0" smtClean="0"/>
              <a:t>Interpretation</a:t>
            </a:r>
          </a:p>
          <a:p>
            <a:pPr lvl="1" fontAlgn="t"/>
            <a:r>
              <a:rPr lang="en-US" dirty="0" smtClean="0"/>
              <a:t>what each value of the type represents</a:t>
            </a:r>
            <a:endParaRPr lang="en-US" dirty="0"/>
          </a:p>
          <a:p>
            <a:pPr fontAlgn="t"/>
            <a:r>
              <a:rPr lang="en-US" dirty="0" err="1" smtClean="0"/>
              <a:t>Struct</a:t>
            </a:r>
            <a:r>
              <a:rPr lang="en-US" dirty="0" smtClean="0"/>
              <a:t> </a:t>
            </a:r>
            <a:r>
              <a:rPr lang="en-US" dirty="0"/>
              <a:t>Definitions</a:t>
            </a:r>
          </a:p>
          <a:p>
            <a:pPr lvl="1" fontAlgn="t"/>
            <a:r>
              <a:rPr lang="en-US" dirty="0"/>
              <a:t>declarations of new data structures, if any</a:t>
            </a:r>
          </a:p>
          <a:p>
            <a:pPr fontAlgn="t"/>
            <a:r>
              <a:rPr lang="en-US" dirty="0" smtClean="0"/>
              <a:t>Examples</a:t>
            </a:r>
          </a:p>
          <a:p>
            <a:pPr lvl="1" fontAlgn="t"/>
            <a:r>
              <a:rPr lang="en-US" dirty="0" smtClean="0"/>
              <a:t>see Slogan #2 (Lesson 0.2)</a:t>
            </a:r>
            <a:endParaRPr lang="en-US" dirty="0"/>
          </a:p>
          <a:p>
            <a:endParaRPr lang="en-US" dirty="0" smtClean="0"/>
          </a:p>
        </p:txBody>
      </p:sp>
      <p:sp>
        <p:nvSpPr>
          <p:cNvPr id="4" name="Slide Number Placeholder 3"/>
          <p:cNvSpPr>
            <a:spLocks noGrp="1"/>
          </p:cNvSpPr>
          <p:nvPr>
            <p:ph type="sldNum" sz="quarter" idx="12"/>
          </p:nvPr>
        </p:nvSpPr>
        <p:spPr/>
        <p:txBody>
          <a:bodyPr/>
          <a:lstStyle/>
          <a:p>
            <a:fld id="{AB376464-0CAE-48CA-94A1-62F8E9374B4C}"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 first step was a big one!</a:t>
            </a:r>
            <a:endParaRPr lang="en-US" dirty="0"/>
          </a:p>
        </p:txBody>
      </p:sp>
      <p:sp>
        <p:nvSpPr>
          <p:cNvPr id="3" name="Content Placeholder 2"/>
          <p:cNvSpPr>
            <a:spLocks noGrp="1"/>
          </p:cNvSpPr>
          <p:nvPr>
            <p:ph idx="1"/>
          </p:nvPr>
        </p:nvSpPr>
        <p:spPr/>
        <p:txBody>
          <a:bodyPr/>
          <a:lstStyle/>
          <a:p>
            <a:r>
              <a:rPr lang="en-US" dirty="0" smtClean="0"/>
              <a:t>... but important:  the vast majority of errors in student programs can be traced back to errors in step 1!</a:t>
            </a:r>
          </a:p>
        </p:txBody>
      </p:sp>
      <p:sp>
        <p:nvSpPr>
          <p:cNvPr id="4" name="Slide Number Placeholder 3"/>
          <p:cNvSpPr>
            <a:spLocks noGrp="1"/>
          </p:cNvSpPr>
          <p:nvPr>
            <p:ph type="sldNum" sz="quarter" idx="12"/>
          </p:nvPr>
        </p:nvSpPr>
        <p:spPr/>
        <p:txBody>
          <a:bodyPr/>
          <a:lstStyle/>
          <a:p>
            <a:fld id="{AB376464-0CAE-48CA-94A1-62F8E9374B4C}" type="slidenum">
              <a:rPr lang="en-US" smtClean="0"/>
              <a:pPr/>
              <a:t>13</a:t>
            </a:fld>
            <a:endParaRPr lang="en-US"/>
          </a:p>
        </p:txBody>
      </p:sp>
    </p:spTree>
    <p:extLst>
      <p:ext uri="{BB962C8B-B14F-4D97-AF65-F5344CB8AC3E}">
        <p14:creationId xmlns:p14="http://schemas.microsoft.com/office/powerpoint/2010/main" val="27974560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2: Contract and Purpose Statement</a:t>
            </a:r>
            <a:endParaRPr lang="en-US" dirty="0"/>
          </a:p>
        </p:txBody>
      </p:sp>
      <p:sp>
        <p:nvSpPr>
          <p:cNvPr id="3" name="Content Placeholder 2"/>
          <p:cNvSpPr>
            <a:spLocks noGrp="1"/>
          </p:cNvSpPr>
          <p:nvPr>
            <p:ph idx="1"/>
          </p:nvPr>
        </p:nvSpPr>
        <p:spPr/>
        <p:txBody>
          <a:bodyPr>
            <a:normAutofit fontScale="92500" lnSpcReduction="20000"/>
          </a:bodyPr>
          <a:lstStyle/>
          <a:p>
            <a:r>
              <a:rPr lang="en-US" i="1" dirty="0" smtClean="0">
                <a:solidFill>
                  <a:srgbClr val="FF0000"/>
                </a:solidFill>
              </a:rPr>
              <a:t>Contract:</a:t>
            </a:r>
            <a:r>
              <a:rPr lang="en-US" dirty="0" smtClean="0"/>
              <a:t> specifies the kind of input data and the kind of output data</a:t>
            </a:r>
          </a:p>
          <a:p>
            <a:r>
              <a:rPr lang="en-US" i="1" dirty="0" smtClean="0">
                <a:solidFill>
                  <a:srgbClr val="FF0000"/>
                </a:solidFill>
              </a:rPr>
              <a:t>Purpose Statement:</a:t>
            </a:r>
            <a:r>
              <a:rPr lang="en-US" dirty="0" smtClean="0"/>
              <a:t> </a:t>
            </a:r>
            <a:r>
              <a:rPr lang="en-US" dirty="0"/>
              <a:t>A </a:t>
            </a:r>
            <a:r>
              <a:rPr lang="en-US" dirty="0" smtClean="0"/>
              <a:t>set of short noun phrases </a:t>
            </a:r>
            <a:r>
              <a:rPr lang="en-US" dirty="0"/>
              <a:t>describing </a:t>
            </a:r>
            <a:r>
              <a:rPr lang="en-US" i="1" dirty="0"/>
              <a:t>what</a:t>
            </a:r>
            <a:r>
              <a:rPr lang="en-US" dirty="0"/>
              <a:t> the function is supposed to return. </a:t>
            </a:r>
            <a:r>
              <a:rPr lang="en-US" dirty="0" smtClean="0"/>
              <a:t>These are typically </a:t>
            </a:r>
            <a:r>
              <a:rPr lang="en-US" dirty="0"/>
              <a:t>phrased in terms of information, not data. </a:t>
            </a:r>
            <a:endParaRPr lang="en-US" dirty="0" smtClean="0"/>
          </a:p>
          <a:p>
            <a:pPr lvl="1"/>
            <a:r>
              <a:rPr lang="en-US" dirty="0" smtClean="0"/>
              <a:t>The generally take the </a:t>
            </a:r>
            <a:r>
              <a:rPr lang="en-US" dirty="0"/>
              <a:t>form </a:t>
            </a:r>
            <a:r>
              <a:rPr lang="en-US" dirty="0" smtClean="0"/>
              <a:t>GIVEN/RETURNS</a:t>
            </a:r>
            <a:r>
              <a:rPr lang="en-US" dirty="0"/>
              <a:t>, where each of these keywords is followed by a short noun phrase.</a:t>
            </a:r>
          </a:p>
          <a:p>
            <a:pPr lvl="1"/>
            <a:r>
              <a:rPr lang="en-US" dirty="0" smtClean="0"/>
              <a:t>When possible, they are phrased in terms of information, not data.</a:t>
            </a:r>
          </a:p>
          <a:p>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Contract and Purpose Statements</a:t>
            </a:r>
            <a:endParaRPr lang="en-US" dirty="0"/>
          </a:p>
        </p:txBody>
      </p:sp>
      <p:sp>
        <p:nvSpPr>
          <p:cNvPr id="3" name="Content Placeholder 2"/>
          <p:cNvSpPr>
            <a:spLocks noGrp="1"/>
          </p:cNvSpPr>
          <p:nvPr>
            <p:ph idx="1"/>
          </p:nvPr>
        </p:nvSpPr>
        <p:spPr/>
        <p:txBody>
          <a:bodyPr>
            <a:normAutofit/>
          </a:bodyPr>
          <a:lstStyle/>
          <a:p>
            <a:pPr>
              <a:buNone/>
            </a:pPr>
            <a:r>
              <a:rPr lang="en-US" sz="2400" dirty="0" smtClean="0"/>
              <a:t>f2c : </a:t>
            </a:r>
            <a:r>
              <a:rPr lang="en-US" sz="2400" dirty="0" smtClean="0">
                <a:solidFill>
                  <a:schemeClr val="accent3"/>
                </a:solidFill>
              </a:rPr>
              <a:t>Real</a:t>
            </a:r>
            <a:r>
              <a:rPr lang="en-US" sz="2400" dirty="0" smtClean="0"/>
              <a:t> -&gt; Real</a:t>
            </a:r>
          </a:p>
          <a:p>
            <a:pPr>
              <a:buNone/>
            </a:pPr>
            <a:r>
              <a:rPr lang="en-US" sz="2400" dirty="0" smtClean="0"/>
              <a:t>GIVEN</a:t>
            </a:r>
            <a:r>
              <a:rPr lang="en-US" sz="2400" dirty="0"/>
              <a:t>: </a:t>
            </a:r>
            <a:r>
              <a:rPr lang="en-US" sz="2400" dirty="0">
                <a:solidFill>
                  <a:srgbClr val="FF0000"/>
                </a:solidFill>
              </a:rPr>
              <a:t>a temperature in Fahrenheit </a:t>
            </a:r>
            <a:endParaRPr lang="en-US" sz="2400" dirty="0" smtClean="0">
              <a:solidFill>
                <a:srgbClr val="FF0000"/>
              </a:solidFill>
            </a:endParaRPr>
          </a:p>
          <a:p>
            <a:pPr>
              <a:buNone/>
            </a:pPr>
            <a:r>
              <a:rPr lang="en-US" sz="2400" dirty="0" smtClean="0"/>
              <a:t>RETURNS</a:t>
            </a:r>
            <a:r>
              <a:rPr lang="en-US" sz="2400" dirty="0"/>
              <a:t>: the corresponding temperature in Celsius </a:t>
            </a:r>
            <a:endParaRPr lang="en-US" sz="2400" dirty="0" smtClean="0"/>
          </a:p>
          <a:p>
            <a:pPr>
              <a:buNone/>
            </a:pPr>
            <a:endParaRPr lang="en-US" sz="2400" dirty="0" smtClean="0"/>
          </a:p>
          <a:p>
            <a:pPr>
              <a:buNone/>
            </a:pPr>
            <a:r>
              <a:rPr lang="en-US" sz="2400" dirty="0" smtClean="0"/>
              <a:t>add-cat-to-scene : Cat Scene -&gt; Scene</a:t>
            </a:r>
            <a:endParaRPr lang="en-US" sz="2400" dirty="0"/>
          </a:p>
          <a:p>
            <a:pPr>
              <a:buNone/>
            </a:pPr>
            <a:r>
              <a:rPr lang="en-US" sz="2400" dirty="0" smtClean="0"/>
              <a:t>GIVEN</a:t>
            </a:r>
            <a:r>
              <a:rPr lang="en-US" sz="2400" dirty="0"/>
              <a:t>: a Cat c and </a:t>
            </a:r>
            <a:r>
              <a:rPr lang="en-US" sz="2400" dirty="0" smtClean="0"/>
              <a:t>a Scene </a:t>
            </a:r>
            <a:r>
              <a:rPr lang="en-US" sz="2400" dirty="0"/>
              <a:t>s </a:t>
            </a:r>
            <a:endParaRPr lang="en-US" sz="2400" dirty="0" smtClean="0"/>
          </a:p>
          <a:p>
            <a:pPr>
              <a:buNone/>
            </a:pPr>
            <a:r>
              <a:rPr lang="en-US" sz="2400" dirty="0" smtClean="0"/>
              <a:t>RETURNS</a:t>
            </a:r>
            <a:r>
              <a:rPr lang="en-US" sz="2400" dirty="0"/>
              <a:t>: A </a:t>
            </a:r>
            <a:r>
              <a:rPr lang="en-US" sz="2400" dirty="0" smtClean="0"/>
              <a:t>Scene </a:t>
            </a:r>
            <a:r>
              <a:rPr lang="en-US" sz="2400" dirty="0"/>
              <a:t>like s, except that the </a:t>
            </a:r>
            <a:r>
              <a:rPr lang="en-US" sz="2400" dirty="0" smtClean="0"/>
              <a:t>Cat </a:t>
            </a:r>
            <a:r>
              <a:rPr lang="en-US" sz="2400" dirty="0"/>
              <a:t>c has been painted on it. </a:t>
            </a:r>
            <a:endParaRPr lang="en-US" sz="2400" dirty="0" smtClean="0"/>
          </a:p>
        </p:txBody>
      </p:sp>
      <p:sp>
        <p:nvSpPr>
          <p:cNvPr id="4" name="Slide Number Placeholder 3"/>
          <p:cNvSpPr>
            <a:spLocks noGrp="1"/>
          </p:cNvSpPr>
          <p:nvPr>
            <p:ph type="sldNum" sz="quarter" idx="12"/>
          </p:nvPr>
        </p:nvSpPr>
        <p:spPr/>
        <p:txBody>
          <a:bodyPr/>
          <a:lstStyle/>
          <a:p>
            <a:fld id="{AB376464-0CAE-48CA-94A1-62F8E9374B4C}" type="slidenum">
              <a:rPr lang="en-US" smtClean="0"/>
              <a:pPr/>
              <a:t>15</a:t>
            </a:fld>
            <a:endParaRPr lang="en-US"/>
          </a:p>
        </p:txBody>
      </p:sp>
      <p:sp>
        <p:nvSpPr>
          <p:cNvPr id="6" name="TextBox 5"/>
          <p:cNvSpPr txBox="1"/>
          <p:nvPr/>
        </p:nvSpPr>
        <p:spPr>
          <a:xfrm>
            <a:off x="609600" y="1219200"/>
            <a:ext cx="737446" cy="461665"/>
          </a:xfrm>
          <a:prstGeom prst="rect">
            <a:avLst/>
          </a:prstGeom>
          <a:noFill/>
          <a:ln>
            <a:solidFill>
              <a:schemeClr val="tx1"/>
            </a:solidFill>
          </a:ln>
        </p:spPr>
        <p:txBody>
          <a:bodyPr wrap="none" rtlCol="0">
            <a:spAutoFit/>
          </a:bodyPr>
          <a:lstStyle/>
          <a:p>
            <a:r>
              <a:rPr lang="en-US" sz="2400" dirty="0" smtClean="0">
                <a:solidFill>
                  <a:schemeClr val="accent3">
                    <a:lumMod val="75000"/>
                  </a:schemeClr>
                </a:solidFill>
              </a:rPr>
              <a:t>data</a:t>
            </a:r>
            <a:endParaRPr lang="en-US" sz="2400" dirty="0">
              <a:solidFill>
                <a:schemeClr val="accent3">
                  <a:lumMod val="75000"/>
                </a:schemeClr>
              </a:solidFill>
            </a:endParaRPr>
          </a:p>
        </p:txBody>
      </p:sp>
      <p:sp>
        <p:nvSpPr>
          <p:cNvPr id="7" name="TextBox 6"/>
          <p:cNvSpPr txBox="1"/>
          <p:nvPr/>
        </p:nvSpPr>
        <p:spPr>
          <a:xfrm>
            <a:off x="6324600" y="1680865"/>
            <a:ext cx="1659493" cy="461665"/>
          </a:xfrm>
          <a:prstGeom prst="rect">
            <a:avLst/>
          </a:prstGeom>
          <a:noFill/>
          <a:ln>
            <a:solidFill>
              <a:schemeClr val="tx1"/>
            </a:solidFill>
          </a:ln>
        </p:spPr>
        <p:txBody>
          <a:bodyPr wrap="none" rtlCol="0">
            <a:spAutoFit/>
          </a:bodyPr>
          <a:lstStyle/>
          <a:p>
            <a:r>
              <a:rPr lang="en-US" sz="2400" dirty="0" smtClean="0">
                <a:solidFill>
                  <a:srgbClr val="FF0000"/>
                </a:solidFill>
              </a:rPr>
              <a:t>information</a:t>
            </a:r>
            <a:endParaRPr lang="en-US" sz="2400" dirty="0">
              <a:solidFill>
                <a:srgbClr val="FF0000"/>
              </a:solidFill>
            </a:endParaRPr>
          </a:p>
        </p:txBody>
      </p:sp>
      <p:sp>
        <p:nvSpPr>
          <p:cNvPr id="8" name="Freeform 7"/>
          <p:cNvSpPr/>
          <p:nvPr/>
        </p:nvSpPr>
        <p:spPr>
          <a:xfrm>
            <a:off x="1333500" y="1187193"/>
            <a:ext cx="762000" cy="463807"/>
          </a:xfrm>
          <a:custGeom>
            <a:avLst/>
            <a:gdLst>
              <a:gd name="connsiteX0" fmla="*/ 0 w 762000"/>
              <a:gd name="connsiteY0" fmla="*/ 235207 h 463807"/>
              <a:gd name="connsiteX1" fmla="*/ 635000 w 762000"/>
              <a:gd name="connsiteY1" fmla="*/ 6607 h 463807"/>
              <a:gd name="connsiteX2" fmla="*/ 762000 w 762000"/>
              <a:gd name="connsiteY2" fmla="*/ 463807 h 463807"/>
            </a:gdLst>
            <a:ahLst/>
            <a:cxnLst>
              <a:cxn ang="0">
                <a:pos x="connsiteX0" y="connsiteY0"/>
              </a:cxn>
              <a:cxn ang="0">
                <a:pos x="connsiteX1" y="connsiteY1"/>
              </a:cxn>
              <a:cxn ang="0">
                <a:pos x="connsiteX2" y="connsiteY2"/>
              </a:cxn>
            </a:cxnLst>
            <a:rect l="l" t="t" r="r" b="b"/>
            <a:pathLst>
              <a:path w="762000" h="463807">
                <a:moveTo>
                  <a:pt x="0" y="235207"/>
                </a:moveTo>
                <a:cubicBezTo>
                  <a:pt x="254000" y="101857"/>
                  <a:pt x="508000" y="-31493"/>
                  <a:pt x="635000" y="6607"/>
                </a:cubicBezTo>
                <a:cubicBezTo>
                  <a:pt x="762000" y="44707"/>
                  <a:pt x="762000" y="254257"/>
                  <a:pt x="762000" y="463807"/>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Freeform 8"/>
          <p:cNvSpPr/>
          <p:nvPr/>
        </p:nvSpPr>
        <p:spPr>
          <a:xfrm>
            <a:off x="4314092" y="1612673"/>
            <a:ext cx="2016370" cy="485758"/>
          </a:xfrm>
          <a:custGeom>
            <a:avLst/>
            <a:gdLst>
              <a:gd name="connsiteX0" fmla="*/ 2016370 w 2016370"/>
              <a:gd name="connsiteY0" fmla="*/ 274742 h 485758"/>
              <a:gd name="connsiteX1" fmla="*/ 996462 w 2016370"/>
              <a:gd name="connsiteY1" fmla="*/ 5112 h 485758"/>
              <a:gd name="connsiteX2" fmla="*/ 0 w 2016370"/>
              <a:gd name="connsiteY2" fmla="*/ 485758 h 485758"/>
            </a:gdLst>
            <a:ahLst/>
            <a:cxnLst>
              <a:cxn ang="0">
                <a:pos x="connsiteX0" y="connsiteY0"/>
              </a:cxn>
              <a:cxn ang="0">
                <a:pos x="connsiteX1" y="connsiteY1"/>
              </a:cxn>
              <a:cxn ang="0">
                <a:pos x="connsiteX2" y="connsiteY2"/>
              </a:cxn>
            </a:cxnLst>
            <a:rect l="l" t="t" r="r" b="b"/>
            <a:pathLst>
              <a:path w="2016370" h="485758">
                <a:moveTo>
                  <a:pt x="2016370" y="274742"/>
                </a:moveTo>
                <a:cubicBezTo>
                  <a:pt x="1674447" y="122342"/>
                  <a:pt x="1332524" y="-30057"/>
                  <a:pt x="996462" y="5112"/>
                </a:cubicBezTo>
                <a:cubicBezTo>
                  <a:pt x="660400" y="40281"/>
                  <a:pt x="330200" y="263019"/>
                  <a:pt x="0" y="485758"/>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Cat is not a cat</a:t>
            </a:r>
            <a:endParaRPr lang="en-US" dirty="0"/>
          </a:p>
        </p:txBody>
      </p:sp>
      <p:sp>
        <p:nvSpPr>
          <p:cNvPr id="5" name="Content Placeholder 4"/>
          <p:cNvSpPr>
            <a:spLocks noGrp="1"/>
          </p:cNvSpPr>
          <p:nvPr>
            <p:ph idx="1"/>
          </p:nvPr>
        </p:nvSpPr>
        <p:spPr/>
        <p:txBody>
          <a:bodyPr>
            <a:normAutofit fontScale="92500" lnSpcReduction="20000"/>
          </a:bodyPr>
          <a:lstStyle/>
          <a:p>
            <a:pPr marL="0" indent="0">
              <a:buNone/>
            </a:pPr>
            <a:r>
              <a:rPr lang="en-US" dirty="0" smtClean="0"/>
              <a:t>We wrote:</a:t>
            </a:r>
          </a:p>
          <a:p>
            <a:pPr lvl="1">
              <a:buNone/>
            </a:pPr>
            <a:r>
              <a:rPr lang="en-US" sz="2000" b="1" dirty="0">
                <a:latin typeface="Consolas" pitchFamily="49" charset="0"/>
                <a:cs typeface="Consolas" pitchFamily="49" charset="0"/>
              </a:rPr>
              <a:t>add-cat-to-scene : Cat Scene -&gt; Scene</a:t>
            </a:r>
          </a:p>
          <a:p>
            <a:pPr lvl="1">
              <a:buNone/>
            </a:pPr>
            <a:r>
              <a:rPr lang="en-US" sz="2000" b="1" dirty="0">
                <a:latin typeface="Consolas" pitchFamily="49" charset="0"/>
                <a:cs typeface="Consolas" pitchFamily="49" charset="0"/>
              </a:rPr>
              <a:t>GIVEN: a Cat c and a Scene s </a:t>
            </a:r>
          </a:p>
          <a:p>
            <a:pPr lvl="1">
              <a:buNone/>
            </a:pPr>
            <a:r>
              <a:rPr lang="en-US" sz="2000" b="1" dirty="0">
                <a:latin typeface="Consolas" pitchFamily="49" charset="0"/>
                <a:cs typeface="Consolas" pitchFamily="49" charset="0"/>
              </a:rPr>
              <a:t>RETURNS: A </a:t>
            </a:r>
            <a:r>
              <a:rPr lang="en-US" sz="2000" b="1" dirty="0" smtClean="0">
                <a:latin typeface="Consolas" pitchFamily="49" charset="0"/>
                <a:cs typeface="Consolas" pitchFamily="49" charset="0"/>
              </a:rPr>
              <a:t>Scene </a:t>
            </a:r>
            <a:r>
              <a:rPr lang="en-US" sz="2000" b="1" dirty="0">
                <a:latin typeface="Consolas" pitchFamily="49" charset="0"/>
                <a:cs typeface="Consolas" pitchFamily="49" charset="0"/>
              </a:rPr>
              <a:t>like s, except that the </a:t>
            </a:r>
            <a:r>
              <a:rPr lang="en-US" sz="2000" b="1" dirty="0" smtClean="0">
                <a:latin typeface="Consolas" pitchFamily="49" charset="0"/>
                <a:cs typeface="Consolas" pitchFamily="49" charset="0"/>
              </a:rPr>
              <a:t>Cat </a:t>
            </a:r>
            <a:r>
              <a:rPr lang="en-US" sz="2000" b="1" dirty="0">
                <a:latin typeface="Consolas" pitchFamily="49" charset="0"/>
                <a:cs typeface="Consolas" pitchFamily="49" charset="0"/>
              </a:rPr>
              <a:t>c has been painted on it. </a:t>
            </a:r>
            <a:endParaRPr lang="en-US" sz="2000" b="1" dirty="0" smtClean="0">
              <a:latin typeface="Consolas" pitchFamily="49" charset="0"/>
              <a:cs typeface="Consolas" pitchFamily="49" charset="0"/>
            </a:endParaRPr>
          </a:p>
          <a:p>
            <a:pPr marL="0" indent="0">
              <a:buNone/>
            </a:pPr>
            <a:r>
              <a:rPr lang="en-US" dirty="0" smtClean="0">
                <a:cs typeface="Consolas" pitchFamily="49" charset="0"/>
              </a:rPr>
              <a:t>but of course there are no cats in our computer. What this means is:</a:t>
            </a:r>
          </a:p>
          <a:p>
            <a:r>
              <a:rPr lang="en-US" b="1" dirty="0" smtClean="0">
                <a:latin typeface="Consolas" pitchFamily="49" charset="0"/>
                <a:cs typeface="Consolas" pitchFamily="49" charset="0"/>
              </a:rPr>
              <a:t>c</a:t>
            </a:r>
            <a:r>
              <a:rPr lang="en-US" dirty="0" smtClean="0">
                <a:cs typeface="Consolas" pitchFamily="49" charset="0"/>
              </a:rPr>
              <a:t> is the representation of some cat</a:t>
            </a:r>
          </a:p>
          <a:p>
            <a:r>
              <a:rPr lang="en-US" b="1" dirty="0" smtClean="0">
                <a:latin typeface="Consolas" pitchFamily="49" charset="0"/>
                <a:cs typeface="Consolas" pitchFamily="49" charset="0"/>
              </a:rPr>
              <a:t>s</a:t>
            </a:r>
            <a:r>
              <a:rPr lang="en-US" dirty="0" smtClean="0">
                <a:cs typeface="Consolas" pitchFamily="49" charset="0"/>
              </a:rPr>
              <a:t> is the representation of some scene</a:t>
            </a:r>
          </a:p>
          <a:p>
            <a:r>
              <a:rPr lang="en-US" dirty="0" smtClean="0">
                <a:cs typeface="Consolas" pitchFamily="49" charset="0"/>
              </a:rPr>
              <a:t>the function returns a representation of a scene like the one </a:t>
            </a:r>
            <a:r>
              <a:rPr lang="en-US" b="1" dirty="0" smtClean="0">
                <a:latin typeface="Consolas" pitchFamily="49" charset="0"/>
                <a:cs typeface="Consolas" pitchFamily="49" charset="0"/>
              </a:rPr>
              <a:t>s</a:t>
            </a:r>
            <a:r>
              <a:rPr lang="en-US" dirty="0" smtClean="0">
                <a:cs typeface="Consolas" pitchFamily="49" charset="0"/>
              </a:rPr>
              <a:t> represents, except the new scene contains an image of the cat.</a:t>
            </a:r>
          </a:p>
          <a:p>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16</a:t>
            </a:fld>
            <a:endParaRPr lang="en-US"/>
          </a:p>
        </p:txBody>
      </p:sp>
    </p:spTree>
    <p:extLst>
      <p:ext uri="{BB962C8B-B14F-4D97-AF65-F5344CB8AC3E}">
        <p14:creationId xmlns:p14="http://schemas.microsoft.com/office/powerpoint/2010/main" val="40132902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Examples</a:t>
            </a:r>
            <a:endParaRPr lang="en-US" dirty="0"/>
          </a:p>
        </p:txBody>
      </p:sp>
      <p:sp>
        <p:nvSpPr>
          <p:cNvPr id="3" name="Content Placeholder 2"/>
          <p:cNvSpPr>
            <a:spLocks noGrp="1"/>
          </p:cNvSpPr>
          <p:nvPr>
            <p:ph idx="1"/>
          </p:nvPr>
        </p:nvSpPr>
        <p:spPr/>
        <p:txBody>
          <a:bodyPr/>
          <a:lstStyle/>
          <a:p>
            <a:r>
              <a:rPr lang="en-US" dirty="0" smtClean="0">
                <a:cs typeface="Courier New" pitchFamily="49" charset="0"/>
              </a:rPr>
              <a:t>Some sample arguments and results, to make clear what is intended.</a:t>
            </a:r>
            <a:endParaRPr lang="en-US" dirty="0" smtClean="0">
              <a:latin typeface="Courier New" pitchFamily="49" charset="0"/>
              <a:cs typeface="Courier New" pitchFamily="49" charset="0"/>
            </a:endParaRPr>
          </a:p>
          <a:p>
            <a:endParaRPr lang="en-US" dirty="0" smtClean="0">
              <a:latin typeface="Courier New" pitchFamily="49" charset="0"/>
              <a:cs typeface="Courier New" pitchFamily="49" charset="0"/>
            </a:endParaRPr>
          </a:p>
          <a:p>
            <a:pPr marL="0" indent="0">
              <a:buNone/>
            </a:pPr>
            <a:r>
              <a:rPr lang="en-US" b="1" dirty="0" smtClean="0">
                <a:latin typeface="Consolas" pitchFamily="49" charset="0"/>
                <a:cs typeface="Consolas" pitchFamily="49" charset="0"/>
              </a:rPr>
              <a:t>(f2c 32) = 0</a:t>
            </a:r>
          </a:p>
          <a:p>
            <a:pPr marL="0" indent="0">
              <a:buNone/>
            </a:pPr>
            <a:r>
              <a:rPr lang="en-US" b="1" dirty="0" smtClean="0">
                <a:latin typeface="Consolas" pitchFamily="49" charset="0"/>
                <a:cs typeface="Consolas" pitchFamily="49" charset="0"/>
              </a:rPr>
              <a:t>(f2c 212) = 100</a:t>
            </a: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AB376464-0CAE-48CA-94A1-62F8E9374B4C}"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a:t>
            </a:r>
            <a:endParaRPr lang="en-US" dirty="0"/>
          </a:p>
        </p:txBody>
      </p:sp>
      <p:sp>
        <p:nvSpPr>
          <p:cNvPr id="3" name="Content Placeholder 2"/>
          <p:cNvSpPr>
            <a:spLocks noGrp="1"/>
          </p:cNvSpPr>
          <p:nvPr>
            <p:ph idx="1"/>
          </p:nvPr>
        </p:nvSpPr>
        <p:spPr/>
        <p:txBody>
          <a:bodyPr>
            <a:normAutofit/>
          </a:bodyPr>
          <a:lstStyle/>
          <a:p>
            <a:pPr>
              <a:buNone/>
            </a:pPr>
            <a:r>
              <a:rPr lang="en-US" sz="2400" dirty="0" smtClean="0">
                <a:cs typeface="Consolas" pitchFamily="49" charset="0"/>
              </a:rPr>
              <a:t>We will use the </a:t>
            </a:r>
            <a:r>
              <a:rPr lang="en-US" sz="2400" b="1" dirty="0" err="1" smtClean="0">
                <a:latin typeface="Consolas" pitchFamily="49" charset="0"/>
                <a:cs typeface="Consolas" pitchFamily="49" charset="0"/>
              </a:rPr>
              <a:t>rackunit</a:t>
            </a:r>
            <a:r>
              <a:rPr lang="en-US" sz="2400" b="1" dirty="0" smtClean="0">
                <a:latin typeface="Consolas" pitchFamily="49" charset="0"/>
                <a:cs typeface="Consolas" pitchFamily="49" charset="0"/>
              </a:rPr>
              <a:t> </a:t>
            </a:r>
            <a:r>
              <a:rPr lang="en-US" sz="2400" dirty="0" smtClean="0">
                <a:cs typeface="Consolas" pitchFamily="49" charset="0"/>
              </a:rPr>
              <a:t>testing framework.  Your tests will live in the file with your code, so they will be run every time you load your file. </a:t>
            </a:r>
            <a:r>
              <a:rPr lang="en-US" sz="2400" dirty="0"/>
              <a:t>That way if you inadvertently break something, </a:t>
            </a:r>
            <a:r>
              <a:rPr lang="en-US" sz="2400" dirty="0" smtClean="0"/>
              <a:t>you’ll find </a:t>
            </a:r>
            <a:r>
              <a:rPr lang="en-US" sz="2400" dirty="0"/>
              <a:t>out about it quickly</a:t>
            </a:r>
            <a:r>
              <a:rPr lang="en-US" sz="2400" dirty="0" smtClean="0"/>
              <a:t>.  </a:t>
            </a:r>
            <a:r>
              <a:rPr lang="en-US" sz="2400" dirty="0" smtClean="0">
                <a:cs typeface="Consolas" pitchFamily="49" charset="0"/>
              </a:rPr>
              <a:t>More on this later.</a:t>
            </a:r>
            <a:endParaRPr lang="en-US" sz="2400" b="1" dirty="0">
              <a:latin typeface="Consolas" pitchFamily="49" charset="0"/>
              <a:cs typeface="Consolas" pitchFamily="49" charset="0"/>
            </a:endParaRPr>
          </a:p>
          <a:p>
            <a:pPr>
              <a:buNone/>
            </a:pP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(check-equal? (f2c 32) 0 </a:t>
            </a:r>
          </a:p>
          <a:p>
            <a:pPr>
              <a:buNone/>
            </a:pPr>
            <a:r>
              <a:rPr lang="en-US" sz="2400" b="1" dirty="0" smtClean="0">
                <a:latin typeface="Consolas" pitchFamily="49" charset="0"/>
                <a:cs typeface="Consolas" pitchFamily="49" charset="0"/>
              </a:rPr>
              <a:t>  "32 Fahrenheit should be 0 Celsius")</a:t>
            </a:r>
          </a:p>
          <a:p>
            <a:pPr>
              <a:buNone/>
            </a:pPr>
            <a:r>
              <a:rPr lang="en-US" sz="2400" b="1" dirty="0" smtClean="0">
                <a:latin typeface="Consolas" pitchFamily="49" charset="0"/>
                <a:cs typeface="Consolas" pitchFamily="49" charset="0"/>
              </a:rPr>
              <a:t>(check-equal? (f2c 212) 100 </a:t>
            </a:r>
          </a:p>
          <a:p>
            <a:pPr>
              <a:buNone/>
            </a:pPr>
            <a:r>
              <a:rPr lang="en-US" sz="2400" b="1" dirty="0" smtClean="0">
                <a:latin typeface="Consolas" pitchFamily="49" charset="0"/>
                <a:cs typeface="Consolas" pitchFamily="49" charset="0"/>
              </a:rPr>
              <a:t>  "212 Fahrenheit should be 100 Celsius")</a:t>
            </a:r>
            <a:endParaRPr lang="en-US" sz="2400" b="1" dirty="0" smtClean="0">
              <a:latin typeface="Courier New" pitchFamily="49" charset="0"/>
              <a:cs typeface="Courier New" pitchFamily="49" charset="0"/>
            </a:endParaRPr>
          </a:p>
          <a:p>
            <a:pPr>
              <a:buNone/>
            </a:pPr>
            <a:endParaRPr lang="en-US" sz="2400" dirty="0" smtClean="0">
              <a:cs typeface="Courier New" pitchFamily="49" charset="0"/>
            </a:endParaRPr>
          </a:p>
        </p:txBody>
      </p:sp>
      <p:sp>
        <p:nvSpPr>
          <p:cNvPr id="4" name="Slide Number Placeholder 3"/>
          <p:cNvSpPr>
            <a:spLocks noGrp="1"/>
          </p:cNvSpPr>
          <p:nvPr>
            <p:ph type="sldNum" sz="quarter" idx="12"/>
          </p:nvPr>
        </p:nvSpPr>
        <p:spPr/>
        <p:txBody>
          <a:bodyPr/>
          <a:lstStyle/>
          <a:p>
            <a:fld id="{AB376464-0CAE-48CA-94A1-62F8E9374B4C}"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A short description of how to get from the purpose statement to the </a:t>
            </a:r>
            <a:r>
              <a:rPr lang="en-US" dirty="0"/>
              <a:t>f</a:t>
            </a:r>
            <a:r>
              <a:rPr lang="en-US" dirty="0" smtClean="0"/>
              <a:t>unction definition</a:t>
            </a:r>
          </a:p>
          <a:p>
            <a:r>
              <a:rPr lang="en-US" dirty="0" smtClean="0"/>
              <a:t>We will have a menu of strategies. </a:t>
            </a:r>
          </a:p>
          <a:p>
            <a:r>
              <a:rPr lang="en-US" dirty="0" smtClean="0"/>
              <a:t>We'll cover this in more detail in Module 2 </a:t>
            </a:r>
            <a:endParaRPr lang="en-US" dirty="0"/>
          </a:p>
          <a:p>
            <a:endParaRPr lang="en-US" dirty="0" smtClean="0"/>
          </a:p>
          <a:p>
            <a:endParaRPr lang="en-US" dirty="0"/>
          </a:p>
          <a:p>
            <a:endParaRPr lang="en-US" dirty="0" smtClean="0"/>
          </a:p>
          <a:p>
            <a:endParaRPr lang="en-US" dirty="0" smtClean="0"/>
          </a:p>
        </p:txBody>
      </p:sp>
      <p:sp>
        <p:nvSpPr>
          <p:cNvPr id="2" name="Title 1"/>
          <p:cNvSpPr>
            <a:spLocks noGrp="1"/>
          </p:cNvSpPr>
          <p:nvPr>
            <p:ph type="title"/>
          </p:nvPr>
        </p:nvSpPr>
        <p:spPr/>
        <p:txBody>
          <a:bodyPr/>
          <a:lstStyle/>
          <a:p>
            <a:r>
              <a:rPr lang="en-US" dirty="0" smtClean="0"/>
              <a:t>Step 4: Design Strategy</a:t>
            </a:r>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19</a:t>
            </a:fld>
            <a:endParaRPr lang="en-US"/>
          </a:p>
        </p:txBody>
      </p:sp>
      <p:sp>
        <p:nvSpPr>
          <p:cNvPr id="8" name="TextBox 7"/>
          <p:cNvSpPr txBox="1"/>
          <p:nvPr/>
        </p:nvSpPr>
        <p:spPr>
          <a:xfrm>
            <a:off x="762000" y="3897817"/>
            <a:ext cx="3657600" cy="1077218"/>
          </a:xfrm>
          <a:prstGeom prst="rect">
            <a:avLst/>
          </a:prstGeom>
          <a:noFill/>
          <a:ln>
            <a:noFill/>
          </a:ln>
        </p:spPr>
        <p:txBody>
          <a:bodyPr wrap="square" rtlCol="0">
            <a:spAutoFit/>
          </a:bodyPr>
          <a:lstStyle/>
          <a:p>
            <a:r>
              <a:rPr lang="en-US" sz="3200" dirty="0" smtClean="0"/>
              <a:t>Here is our starting list of strategies:</a:t>
            </a:r>
          </a:p>
        </p:txBody>
      </p:sp>
      <p:sp>
        <p:nvSpPr>
          <p:cNvPr id="5" name="TextBox 4"/>
          <p:cNvSpPr txBox="1"/>
          <p:nvPr/>
        </p:nvSpPr>
        <p:spPr>
          <a:xfrm>
            <a:off x="762000" y="5121220"/>
            <a:ext cx="3048000" cy="400110"/>
          </a:xfrm>
          <a:prstGeom prst="rect">
            <a:avLst/>
          </a:prstGeom>
          <a:noFill/>
          <a:ln>
            <a:solidFill>
              <a:schemeClr val="tx1"/>
            </a:solidFill>
          </a:ln>
        </p:spPr>
        <p:txBody>
          <a:bodyPr wrap="square" rtlCol="0">
            <a:spAutoFit/>
          </a:bodyPr>
          <a:lstStyle/>
          <a:p>
            <a:r>
              <a:rPr lang="en-US" sz="2000" dirty="0" smtClean="0"/>
              <a:t>There will be more…</a:t>
            </a:r>
          </a:p>
        </p:txBody>
      </p:sp>
      <p:graphicFrame>
        <p:nvGraphicFramePr>
          <p:cNvPr id="9" name="Content Placeholder 3"/>
          <p:cNvGraphicFramePr>
            <a:graphicFrameLocks/>
          </p:cNvGraphicFramePr>
          <p:nvPr>
            <p:extLst>
              <p:ext uri="{D42A27DB-BD31-4B8C-83A1-F6EECF244321}">
                <p14:modId xmlns:p14="http://schemas.microsoft.com/office/powerpoint/2010/main" val="1083005836"/>
              </p:ext>
            </p:extLst>
          </p:nvPr>
        </p:nvGraphicFramePr>
        <p:xfrm>
          <a:off x="4076700" y="3852023"/>
          <a:ext cx="4953000" cy="1950720"/>
        </p:xfrm>
        <a:graphic>
          <a:graphicData uri="http://schemas.openxmlformats.org/drawingml/2006/table">
            <a:tbl>
              <a:tblPr firstRow="1" bandRow="1">
                <a:tableStyleId>{5C22544A-7EE6-4342-B048-85BDC9FD1C3A}</a:tableStyleId>
              </a:tblPr>
              <a:tblGrid>
                <a:gridCol w="4953000"/>
              </a:tblGrid>
              <a:tr h="370840">
                <a:tc>
                  <a:txBody>
                    <a:bodyPr/>
                    <a:lstStyle/>
                    <a:p>
                      <a:pPr algn="ctr"/>
                      <a:r>
                        <a:rPr lang="en-US" sz="3200" dirty="0" smtClean="0"/>
                        <a:t>Design Strategies</a:t>
                      </a:r>
                      <a:endParaRPr lang="en-US" sz="3200" dirty="0"/>
                    </a:p>
                  </a:txBody>
                  <a:tcPr/>
                </a:tc>
              </a:tr>
              <a:tr h="370840">
                <a:tc>
                  <a:txBody>
                    <a:bodyPr/>
                    <a:lstStyle/>
                    <a:p>
                      <a:r>
                        <a:rPr lang="en-US" sz="2400" dirty="0" smtClean="0"/>
                        <a:t>1. Combine</a:t>
                      </a:r>
                      <a:r>
                        <a:rPr lang="en-US" sz="2400" baseline="0" dirty="0" smtClean="0"/>
                        <a:t> simpler functions</a:t>
                      </a:r>
                      <a:endParaRPr lang="en-US" sz="2400" dirty="0"/>
                    </a:p>
                  </a:txBody>
                  <a:tcPr/>
                </a:tc>
              </a:tr>
              <a:tr h="370840">
                <a:tc>
                  <a:txBody>
                    <a:bodyPr/>
                    <a:lstStyle/>
                    <a:p>
                      <a:r>
                        <a:rPr lang="en-US" sz="2400" dirty="0" smtClean="0"/>
                        <a:t>2.</a:t>
                      </a:r>
                      <a:r>
                        <a:rPr lang="en-US" sz="2400" baseline="0" dirty="0" smtClean="0"/>
                        <a:t> Use template for &lt;data </a:t>
                      </a:r>
                      <a:r>
                        <a:rPr lang="en-US" sz="2400" baseline="0" dirty="0" err="1" smtClean="0"/>
                        <a:t>def</a:t>
                      </a:r>
                      <a:r>
                        <a:rPr lang="en-US" sz="2400" baseline="0" dirty="0" smtClean="0"/>
                        <a:t>&gt;</a:t>
                      </a:r>
                      <a:endParaRPr lang="en-US" sz="2400" dirty="0" smtClean="0"/>
                    </a:p>
                  </a:txBody>
                  <a:tcPr/>
                </a:tc>
              </a:tr>
              <a:tr h="370840">
                <a:tc>
                  <a:txBody>
                    <a:bodyPr/>
                    <a:lstStyle/>
                    <a:p>
                      <a:r>
                        <a:rPr lang="en-US" sz="2400" dirty="0" smtClean="0"/>
                        <a:t>3. Divide into cases on &lt;condition&gt;</a:t>
                      </a:r>
                      <a:endParaRPr lang="en-US" sz="2400" dirty="0"/>
                    </a:p>
                  </a:txBody>
                  <a:tcPr/>
                </a:tc>
              </a:tr>
            </a:tbl>
          </a:graphicData>
        </a:graphic>
      </p:graphicFrame>
    </p:spTree>
    <p:extLst>
      <p:ext uri="{BB962C8B-B14F-4D97-AF65-F5344CB8AC3E}">
        <p14:creationId xmlns:p14="http://schemas.microsoft.com/office/powerpoint/2010/main" val="2487078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400800" y="1757787"/>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Generalization</a:t>
            </a:r>
            <a:endParaRPr lang="en-US" dirty="0"/>
          </a:p>
        </p:txBody>
      </p:sp>
      <p:sp>
        <p:nvSpPr>
          <p:cNvPr id="14" name="Rounded Rectangle 13"/>
          <p:cNvSpPr/>
          <p:nvPr/>
        </p:nvSpPr>
        <p:spPr>
          <a:xfrm>
            <a:off x="640080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Constants</a:t>
            </a:r>
            <a:endParaRPr lang="en-US" dirty="0"/>
          </a:p>
        </p:txBody>
      </p:sp>
      <p:sp>
        <p:nvSpPr>
          <p:cNvPr id="29" name="Rounded Rectangle 28"/>
          <p:cNvSpPr/>
          <p:nvPr/>
        </p:nvSpPr>
        <p:spPr>
          <a:xfrm>
            <a:off x="640080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Expressions</a:t>
            </a:r>
          </a:p>
        </p:txBody>
      </p:sp>
      <p:sp>
        <p:nvSpPr>
          <p:cNvPr id="34" name="Rounded Rectangle 33"/>
          <p:cNvSpPr/>
          <p:nvPr/>
        </p:nvSpPr>
        <p:spPr>
          <a:xfrm>
            <a:off x="640080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Contexts</a:t>
            </a:r>
            <a:endParaRPr lang="en-US" dirty="0"/>
          </a:p>
        </p:txBody>
      </p:sp>
      <p:sp>
        <p:nvSpPr>
          <p:cNvPr id="39" name="Rounded Rectangle 38"/>
          <p:cNvSpPr/>
          <p:nvPr/>
        </p:nvSpPr>
        <p:spPr>
          <a:xfrm>
            <a:off x="640080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Data Representations</a:t>
            </a:r>
            <a:endParaRPr lang="en-US" dirty="0"/>
          </a:p>
        </p:txBody>
      </p:sp>
      <p:sp>
        <p:nvSpPr>
          <p:cNvPr id="44" name="Rounded Rectangle 43"/>
          <p:cNvSpPr/>
          <p:nvPr/>
        </p:nvSpPr>
        <p:spPr>
          <a:xfrm>
            <a:off x="640080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Method Implementations</a:t>
            </a:r>
            <a:endParaRPr lang="en-US" dirty="0"/>
          </a:p>
        </p:txBody>
      </p:sp>
      <p:grpSp>
        <p:nvGrpSpPr>
          <p:cNvPr id="78" name="Group 77"/>
          <p:cNvGrpSpPr/>
          <p:nvPr/>
        </p:nvGrpSpPr>
        <p:grpSpPr>
          <a:xfrm>
            <a:off x="914400" y="951104"/>
            <a:ext cx="1828800" cy="5373496"/>
            <a:chOff x="476250" y="951104"/>
            <a:chExt cx="1828800" cy="5373496"/>
          </a:xfrm>
        </p:grpSpPr>
        <p:sp>
          <p:nvSpPr>
            <p:cNvPr id="22" name="Rounded Rectangle 21"/>
            <p:cNvSpPr/>
            <p:nvPr/>
          </p:nvSpPr>
          <p:spPr>
            <a:xfrm>
              <a:off x="476250" y="2564470"/>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Mixed Data</a:t>
              </a:r>
              <a:endParaRPr lang="en-US" dirty="0"/>
            </a:p>
          </p:txBody>
        </p:sp>
        <p:sp>
          <p:nvSpPr>
            <p:cNvPr id="5" name="Rounded Rectangle 4"/>
            <p:cNvSpPr/>
            <p:nvPr/>
          </p:nvSpPr>
          <p:spPr>
            <a:xfrm>
              <a:off x="476250"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Data Representations</a:t>
              </a:r>
              <a:endParaRPr lang="en-US" dirty="0"/>
            </a:p>
          </p:txBody>
        </p:sp>
        <p:sp>
          <p:nvSpPr>
            <p:cNvPr id="27" name="Rounded Rectangle 26"/>
            <p:cNvSpPr/>
            <p:nvPr/>
          </p:nvSpPr>
          <p:spPr>
            <a:xfrm>
              <a:off x="47625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Recursive Data</a:t>
              </a:r>
              <a:endParaRPr lang="en-US" dirty="0"/>
            </a:p>
          </p:txBody>
        </p:sp>
        <p:sp>
          <p:nvSpPr>
            <p:cNvPr id="37" name="Rounded Rectangle 36"/>
            <p:cNvSpPr/>
            <p:nvPr/>
          </p:nvSpPr>
          <p:spPr>
            <a:xfrm>
              <a:off x="47625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Functional Data</a:t>
              </a:r>
              <a:endParaRPr lang="en-US" dirty="0"/>
            </a:p>
          </p:txBody>
        </p:sp>
        <p:sp>
          <p:nvSpPr>
            <p:cNvPr id="42" name="Rounded Rectangle 41"/>
            <p:cNvSpPr/>
            <p:nvPr/>
          </p:nvSpPr>
          <p:spPr>
            <a:xfrm>
              <a:off x="47625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Objects &amp; Classes</a:t>
              </a:r>
              <a:endParaRPr lang="en-US" dirty="0"/>
            </a:p>
          </p:txBody>
        </p:sp>
        <p:sp>
          <p:nvSpPr>
            <p:cNvPr id="47" name="Rounded Rectangle 46"/>
            <p:cNvSpPr/>
            <p:nvPr/>
          </p:nvSpPr>
          <p:spPr>
            <a:xfrm>
              <a:off x="47625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Stateful</a:t>
              </a:r>
              <a:r>
                <a:rPr lang="en-US" dirty="0" smtClean="0"/>
                <a:t> Objects</a:t>
              </a:r>
              <a:endParaRPr lang="en-US" dirty="0"/>
            </a:p>
          </p:txBody>
        </p:sp>
        <p:cxnSp>
          <p:nvCxnSpPr>
            <p:cNvPr id="58" name="Straight Arrow Connector 57"/>
            <p:cNvCxnSpPr>
              <a:endCxn id="22" idx="0"/>
            </p:cNvCxnSpPr>
            <p:nvPr/>
          </p:nvCxnSpPr>
          <p:spPr>
            <a:xfrm>
              <a:off x="139065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2" idx="2"/>
              <a:endCxn id="27" idx="0"/>
            </p:cNvCxnSpPr>
            <p:nvPr/>
          </p:nvCxnSpPr>
          <p:spPr>
            <a:xfrm>
              <a:off x="139065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3657600" y="951104"/>
            <a:ext cx="1828800" cy="5373496"/>
            <a:chOff x="2598691" y="951104"/>
            <a:chExt cx="1828800" cy="5373496"/>
          </a:xfrm>
        </p:grpSpPr>
        <p:sp>
          <p:nvSpPr>
            <p:cNvPr id="6" name="Rounded Rectangle 5"/>
            <p:cNvSpPr/>
            <p:nvPr/>
          </p:nvSpPr>
          <p:spPr>
            <a:xfrm>
              <a:off x="2598691"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Design Strategies</a:t>
              </a:r>
              <a:endParaRPr lang="en-US" dirty="0"/>
            </a:p>
          </p:txBody>
        </p:sp>
        <p:sp>
          <p:nvSpPr>
            <p:cNvPr id="13" name="Rounded Rectangle 12"/>
            <p:cNvSpPr/>
            <p:nvPr/>
          </p:nvSpPr>
          <p:spPr>
            <a:xfrm>
              <a:off x="2598691" y="1757787"/>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Combine simpler functions</a:t>
              </a:r>
              <a:endParaRPr lang="en-US" dirty="0"/>
            </a:p>
          </p:txBody>
        </p:sp>
        <p:sp>
          <p:nvSpPr>
            <p:cNvPr id="23" name="Rounded Rectangle 22"/>
            <p:cNvSpPr/>
            <p:nvPr/>
          </p:nvSpPr>
          <p:spPr>
            <a:xfrm>
              <a:off x="2598691" y="276614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Use a template</a:t>
              </a:r>
              <a:endParaRPr lang="en-US" dirty="0"/>
            </a:p>
          </p:txBody>
        </p:sp>
        <p:sp>
          <p:nvSpPr>
            <p:cNvPr id="28" name="Rounded Rectangle 27"/>
            <p:cNvSpPr/>
            <p:nvPr/>
          </p:nvSpPr>
          <p:spPr>
            <a:xfrm>
              <a:off x="2598691" y="377449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Divide into Cases</a:t>
              </a:r>
              <a:endParaRPr lang="en-US" dirty="0"/>
            </a:p>
          </p:txBody>
        </p:sp>
        <p:sp>
          <p:nvSpPr>
            <p:cNvPr id="38" name="Rounded Rectangle 37"/>
            <p:cNvSpPr/>
            <p:nvPr/>
          </p:nvSpPr>
          <p:spPr>
            <a:xfrm>
              <a:off x="2598691" y="478284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Call a more general function</a:t>
              </a:r>
              <a:endParaRPr lang="en-US" dirty="0"/>
            </a:p>
          </p:txBody>
        </p:sp>
        <p:sp>
          <p:nvSpPr>
            <p:cNvPr id="48" name="Rounded Rectangle 47"/>
            <p:cNvSpPr/>
            <p:nvPr/>
          </p:nvSpPr>
          <p:spPr>
            <a:xfrm>
              <a:off x="2598691"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Communicate </a:t>
              </a:r>
              <a:r>
                <a:rPr lang="en-US" dirty="0" smtClean="0"/>
                <a:t>via State</a:t>
              </a:r>
              <a:endParaRPr lang="en-US" dirty="0"/>
            </a:p>
          </p:txBody>
        </p:sp>
        <p:cxnSp>
          <p:nvCxnSpPr>
            <p:cNvPr id="70" name="Straight Arrow Connector 69"/>
            <p:cNvCxnSpPr>
              <a:stCxn id="13" idx="2"/>
              <a:endCxn id="23" idx="0"/>
            </p:cNvCxnSpPr>
            <p:nvPr/>
          </p:nvCxnSpPr>
          <p:spPr>
            <a:xfrm>
              <a:off x="3513091" y="2291187"/>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3" idx="2"/>
              <a:endCxn id="28" idx="0"/>
            </p:cNvCxnSpPr>
            <p:nvPr/>
          </p:nvCxnSpPr>
          <p:spPr>
            <a:xfrm>
              <a:off x="3513091" y="3299540"/>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8" idx="2"/>
              <a:endCxn id="38" idx="0"/>
            </p:cNvCxnSpPr>
            <p:nvPr/>
          </p:nvCxnSpPr>
          <p:spPr>
            <a:xfrm>
              <a:off x="3513091" y="4307893"/>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8" idx="2"/>
              <a:endCxn id="48" idx="0"/>
            </p:cNvCxnSpPr>
            <p:nvPr/>
          </p:nvCxnSpPr>
          <p:spPr>
            <a:xfrm>
              <a:off x="3513091" y="5316246"/>
              <a:ext cx="0" cy="474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8" name="Straight Arrow Connector 87"/>
          <p:cNvCxnSpPr>
            <a:stCxn id="7" idx="2"/>
            <a:endCxn id="14" idx="0"/>
          </p:cNvCxnSpPr>
          <p:nvPr/>
        </p:nvCxnSpPr>
        <p:spPr>
          <a:xfrm>
            <a:off x="731520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4" idx="2"/>
            <a:endCxn id="29" idx="0"/>
          </p:cNvCxnSpPr>
          <p:nvPr/>
        </p:nvCxnSpPr>
        <p:spPr>
          <a:xfrm>
            <a:off x="731520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9" idx="2"/>
            <a:endCxn id="34" idx="0"/>
          </p:cNvCxnSpPr>
          <p:nvPr/>
        </p:nvCxnSpPr>
        <p:spPr>
          <a:xfrm>
            <a:off x="73152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34" idx="2"/>
            <a:endCxn id="39" idx="0"/>
          </p:cNvCxnSpPr>
          <p:nvPr/>
        </p:nvCxnSpPr>
        <p:spPr>
          <a:xfrm>
            <a:off x="73152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9" idx="2"/>
            <a:endCxn id="44" idx="0"/>
          </p:cNvCxnSpPr>
          <p:nvPr/>
        </p:nvCxnSpPr>
        <p:spPr>
          <a:xfrm>
            <a:off x="73152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5791200" y="417704"/>
            <a:ext cx="3048000" cy="1066800"/>
          </a:xfrm>
          <a:prstGeom prst="roundRect">
            <a:avLst/>
          </a:prstGeom>
          <a:noFill/>
          <a:ln w="28575">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smtClean="0"/>
              <a:t>Module 01</a:t>
            </a:r>
            <a:endParaRPr lang="en-US" sz="4400" dirty="0">
              <a:solidFill>
                <a:schemeClr val="tx1"/>
              </a:solidFill>
            </a:endParaRPr>
          </a:p>
        </p:txBody>
      </p:sp>
      <p:cxnSp>
        <p:nvCxnSpPr>
          <p:cNvPr id="107" name="Straight Arrow Connector 106"/>
          <p:cNvCxnSpPr>
            <a:stCxn id="27" idx="2"/>
            <a:endCxn id="37" idx="0"/>
          </p:cNvCxnSpPr>
          <p:nvPr/>
        </p:nvCxnSpPr>
        <p:spPr>
          <a:xfrm>
            <a:off x="18288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7" idx="2"/>
            <a:endCxn id="42" idx="0"/>
          </p:cNvCxnSpPr>
          <p:nvPr/>
        </p:nvCxnSpPr>
        <p:spPr>
          <a:xfrm>
            <a:off x="18288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2" idx="2"/>
            <a:endCxn id="47" idx="0"/>
          </p:cNvCxnSpPr>
          <p:nvPr/>
        </p:nvCxnSpPr>
        <p:spPr>
          <a:xfrm>
            <a:off x="18288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38" idx="3"/>
            <a:endCxn id="7" idx="1"/>
          </p:cNvCxnSpPr>
          <p:nvPr/>
        </p:nvCxnSpPr>
        <p:spPr>
          <a:xfrm flipV="1">
            <a:off x="5486400" y="2024487"/>
            <a:ext cx="914400" cy="3025059"/>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2AF3B5EA-18B6-4040-9F78-6052AF49C681}" type="slidenum">
              <a:rPr lang="en-US" smtClean="0"/>
              <a:t>2</a:t>
            </a:fld>
            <a:endParaRPr lang="en-US"/>
          </a:p>
        </p:txBody>
      </p:sp>
      <p:sp>
        <p:nvSpPr>
          <p:cNvPr id="40" name="Rounded Rectangle 39"/>
          <p:cNvSpPr/>
          <p:nvPr/>
        </p:nvSpPr>
        <p:spPr>
          <a:xfrm>
            <a:off x="914400" y="1751204"/>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Basics</a:t>
            </a:r>
            <a:endParaRPr lang="en-US" dirty="0"/>
          </a:p>
        </p:txBody>
      </p:sp>
    </p:spTree>
    <p:extLst>
      <p:ext uri="{BB962C8B-B14F-4D97-AF65-F5344CB8AC3E}">
        <p14:creationId xmlns:p14="http://schemas.microsoft.com/office/powerpoint/2010/main" val="38792470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Strategy for f2c</a:t>
            </a:r>
            <a:endParaRPr lang="en-US" dirty="0"/>
          </a:p>
        </p:txBody>
      </p:sp>
      <p:sp>
        <p:nvSpPr>
          <p:cNvPr id="3" name="Content Placeholder 2"/>
          <p:cNvSpPr>
            <a:spLocks noGrp="1"/>
          </p:cNvSpPr>
          <p:nvPr>
            <p:ph idx="1"/>
          </p:nvPr>
        </p:nvSpPr>
        <p:spPr/>
        <p:txBody>
          <a:bodyPr/>
          <a:lstStyle/>
          <a:p>
            <a:r>
              <a:rPr lang="en-US" dirty="0" smtClean="0"/>
              <a:t>For f2c, the strategy we will use is “combine simpler functions”</a:t>
            </a:r>
          </a:p>
          <a:p>
            <a:pPr lvl="1"/>
            <a:r>
              <a:rPr lang="en-US" dirty="0" smtClean="0"/>
              <a:t>this is, we'll just assemble our function from functions we already have on hand</a:t>
            </a:r>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 Function Definition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sz="2400" dirty="0" smtClean="0"/>
                  <a:t>To define our function, we apply some external knowledge. </a:t>
                </a:r>
                <a:r>
                  <a:rPr lang="en-US" sz="2400" dirty="0"/>
                  <a:t>We know that Fahrenheit and Celsius are related linearly, so the solution must be of the form </a:t>
                </a:r>
                <a:endParaRPr lang="en-US" sz="2400" dirty="0" smtClean="0"/>
              </a:p>
              <a:p>
                <a:pPr marL="0" indent="0" algn="ctr">
                  <a:buNone/>
                </a:pPr>
                <a14:m>
                  <m:oMath xmlns:m="http://schemas.openxmlformats.org/officeDocument/2006/math">
                    <m:r>
                      <a:rPr lang="en-US" sz="2400" i="1" dirty="0" smtClean="0">
                        <a:latin typeface="Cambria Math"/>
                      </a:rPr>
                      <m:t>𝑓</m:t>
                    </m:r>
                    <m:r>
                      <a:rPr lang="en-US" sz="2400" i="1" dirty="0" smtClean="0">
                        <a:latin typeface="Cambria Math"/>
                      </a:rPr>
                      <m:t>2</m:t>
                    </m:r>
                    <m:r>
                      <a:rPr lang="en-US" sz="2400" i="1" dirty="0" smtClean="0">
                        <a:latin typeface="Cambria Math"/>
                      </a:rPr>
                      <m:t>𝑐</m:t>
                    </m:r>
                    <m:r>
                      <a:rPr lang="en-US" sz="2400" i="1" dirty="0" smtClean="0">
                        <a:latin typeface="Cambria Math"/>
                      </a:rPr>
                      <m:t>(</m:t>
                    </m:r>
                    <m:r>
                      <a:rPr lang="en-US" sz="2400" i="1" dirty="0" smtClean="0">
                        <a:latin typeface="Cambria Math"/>
                      </a:rPr>
                      <m:t>𝑥</m:t>
                    </m:r>
                    <m:r>
                      <a:rPr lang="en-US" sz="2400" i="1" dirty="0" smtClean="0">
                        <a:latin typeface="Cambria Math"/>
                      </a:rPr>
                      <m:t>) = </m:t>
                    </m:r>
                    <m:r>
                      <a:rPr lang="en-US" sz="2400" i="1" dirty="0" err="1">
                        <a:latin typeface="Cambria Math"/>
                      </a:rPr>
                      <m:t>𝑎𝑥</m:t>
                    </m:r>
                    <m:r>
                      <a:rPr lang="en-US" sz="2400" i="1" dirty="0" err="1">
                        <a:latin typeface="Cambria Math"/>
                      </a:rPr>
                      <m:t>+</m:t>
                    </m:r>
                    <m:r>
                      <a:rPr lang="en-US" sz="2400" i="1" dirty="0" err="1">
                        <a:latin typeface="Cambria Math"/>
                      </a:rPr>
                      <m:t>𝑏</m:t>
                    </m:r>
                  </m:oMath>
                </a14:m>
                <a:r>
                  <a:rPr lang="en-US" sz="2400" dirty="0"/>
                  <a:t>.   </a:t>
                </a:r>
                <a:endParaRPr lang="en-US" sz="2400" dirty="0" smtClean="0"/>
              </a:p>
              <a:p>
                <a:pPr marL="0" indent="0">
                  <a:buNone/>
                </a:pPr>
                <a:r>
                  <a:rPr lang="en-US" sz="2400" dirty="0" smtClean="0"/>
                  <a:t>So </a:t>
                </a:r>
                <a:r>
                  <a:rPr lang="en-US" sz="2400" dirty="0"/>
                  <a:t>we take our two examples </a:t>
                </a:r>
                <a:r>
                  <a:rPr lang="en-US" sz="2400" dirty="0" smtClean="0"/>
                  <a:t>and get two simultaneous equations:</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=0:     32</m:t>
                      </m:r>
                      <m:r>
                        <a:rPr lang="en-US" sz="2400" b="0" i="1" smtClean="0">
                          <a:latin typeface="Cambria Math"/>
                        </a:rPr>
                        <m:t>𝑎</m:t>
                      </m:r>
                      <m:r>
                        <a:rPr lang="en-US" sz="2400" b="0" i="1" smtClean="0">
                          <a:latin typeface="Cambria Math"/>
                        </a:rPr>
                        <m:t>+</m:t>
                      </m:r>
                      <m:r>
                        <a:rPr lang="en-US" sz="2400" b="0" i="1" smtClean="0">
                          <a:latin typeface="Cambria Math"/>
                        </a:rPr>
                        <m:t>𝑏</m:t>
                      </m:r>
                      <m:r>
                        <a:rPr lang="en-US" sz="2400" b="0" i="1" smtClean="0">
                          <a:latin typeface="Cambria Math"/>
                        </a:rPr>
                        <m:t>=0</m:t>
                      </m:r>
                    </m:oMath>
                  </m:oMathPara>
                </a14:m>
                <a:endParaRPr lang="en-US" sz="2400" b="0" dirty="0" smtClean="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=212:   212</m:t>
                      </m:r>
                      <m:r>
                        <a:rPr lang="en-US" sz="2400" b="0" i="1" smtClean="0">
                          <a:latin typeface="Cambria Math"/>
                        </a:rPr>
                        <m:t>𝑎</m:t>
                      </m:r>
                      <m:r>
                        <a:rPr lang="en-US" sz="2400" b="0" i="1" smtClean="0">
                          <a:latin typeface="Cambria Math"/>
                        </a:rPr>
                        <m:t>+</m:t>
                      </m:r>
                      <m:r>
                        <a:rPr lang="en-US" sz="2400" b="0" i="1" smtClean="0">
                          <a:latin typeface="Cambria Math"/>
                        </a:rPr>
                        <m:t>𝑏</m:t>
                      </m:r>
                      <m:r>
                        <a:rPr lang="en-US" sz="2400" b="0" i="1" smtClean="0">
                          <a:latin typeface="Cambria Math"/>
                        </a:rPr>
                        <m:t>=100</m:t>
                      </m:r>
                    </m:oMath>
                  </m:oMathPara>
                </a14:m>
                <a:endParaRPr lang="en-US" sz="2400" b="0" dirty="0" smtClean="0"/>
              </a:p>
              <a:p>
                <a:pPr marL="0" indent="0">
                  <a:buNone/>
                </a:pPr>
                <a:r>
                  <a:rPr lang="en-US" sz="2400" dirty="0" smtClean="0"/>
                  <a:t>We solve for </a:t>
                </a:r>
                <a:r>
                  <a:rPr lang="en-US" sz="2400" dirty="0" smtClean="0">
                    <a:latin typeface="cmmi12"/>
                  </a:rPr>
                  <a:t>a</a:t>
                </a:r>
                <a:r>
                  <a:rPr lang="en-US" sz="2400" dirty="0" smtClean="0"/>
                  <a:t> and </a:t>
                </a:r>
                <a:r>
                  <a:rPr lang="en-US" sz="2400" dirty="0" smtClean="0">
                    <a:latin typeface="cmmi12"/>
                  </a:rPr>
                  <a:t>b</a:t>
                </a:r>
                <a:r>
                  <a:rPr lang="en-US" sz="2400" dirty="0" smtClean="0"/>
                  <a:t>, getting</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𝑎</m:t>
                      </m:r>
                      <m:r>
                        <a:rPr lang="en-US" sz="2400" b="0" i="1" smtClean="0">
                          <a:latin typeface="Cambria Math"/>
                        </a:rPr>
                        <m:t>=</m:t>
                      </m:r>
                      <m:f>
                        <m:fPr>
                          <m:ctrlPr>
                            <a:rPr lang="en-US" sz="2400" b="0" i="1" smtClean="0">
                              <a:latin typeface="Cambria Math" panose="02040503050406030204" pitchFamily="18" charset="0"/>
                            </a:rPr>
                          </m:ctrlPr>
                        </m:fPr>
                        <m:num>
                          <m:r>
                            <a:rPr lang="en-US" sz="2400" b="0" i="1" smtClean="0">
                              <a:latin typeface="Cambria Math"/>
                            </a:rPr>
                            <m:t>5</m:t>
                          </m:r>
                        </m:num>
                        <m:den>
                          <m:r>
                            <a:rPr lang="en-US" sz="2400" b="0" i="1" smtClean="0">
                              <a:latin typeface="Cambria Math"/>
                            </a:rPr>
                            <m:t>9</m:t>
                          </m:r>
                        </m:den>
                      </m:f>
                      <m:r>
                        <a:rPr lang="en-US" sz="2400" b="0" i="1" smtClean="0">
                          <a:latin typeface="Cambria Math"/>
                        </a:rPr>
                        <m:t>,</m:t>
                      </m:r>
                      <m:r>
                        <a:rPr lang="en-US" sz="2400" b="0" i="1" smtClean="0">
                          <a:latin typeface="Cambria Math"/>
                        </a:rPr>
                        <m:t>𝑏</m:t>
                      </m:r>
                      <m:r>
                        <a:rPr lang="en-US" sz="2400" b="0" i="1" smtClean="0">
                          <a:latin typeface="Cambria Math"/>
                        </a:rPr>
                        <m:t>=−</m:t>
                      </m:r>
                      <m:f>
                        <m:fPr>
                          <m:ctrlPr>
                            <a:rPr lang="en-US" sz="2400" b="0" i="1" smtClean="0">
                              <a:latin typeface="Cambria Math" panose="02040503050406030204" pitchFamily="18" charset="0"/>
                            </a:rPr>
                          </m:ctrlPr>
                        </m:fPr>
                        <m:num>
                          <m:r>
                            <a:rPr lang="en-US" sz="2400" b="0" i="1" smtClean="0">
                              <a:latin typeface="Cambria Math"/>
                            </a:rPr>
                            <m:t>160</m:t>
                          </m:r>
                        </m:num>
                        <m:den>
                          <m:r>
                            <a:rPr lang="en-US" sz="2400" b="0" i="1" smtClean="0">
                              <a:latin typeface="Cambria Math"/>
                            </a:rPr>
                            <m:t>9</m:t>
                          </m:r>
                        </m:den>
                      </m:f>
                      <m:r>
                        <a:rPr lang="en-US" sz="2400" b="0" i="1" smtClean="0">
                          <a:latin typeface="Cambria Math"/>
                        </a:rPr>
                        <m:t> </m:t>
                      </m:r>
                    </m:oMath>
                  </m:oMathPara>
                </a14:m>
                <a:endParaRPr lang="en-US" sz="2400" dirty="0" smtClean="0"/>
              </a:p>
              <a:p>
                <a:endParaRPr lang="en-US" sz="2400" dirty="0" smtClean="0">
                  <a:cs typeface="Courier New" pitchFamily="49" charset="0"/>
                </a:endParaRPr>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111" t="-107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AB376464-0CAE-48CA-94A1-62F8E9374B4C}"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Definition</a:t>
            </a:r>
            <a:endParaRPr lang="en-US" dirty="0"/>
          </a:p>
        </p:txBody>
      </p:sp>
      <p:sp>
        <p:nvSpPr>
          <p:cNvPr id="3" name="Content Placeholder 2"/>
          <p:cNvSpPr>
            <a:spLocks noGrp="1"/>
          </p:cNvSpPr>
          <p:nvPr>
            <p:ph idx="1"/>
          </p:nvPr>
        </p:nvSpPr>
        <p:spPr/>
        <p:txBody>
          <a:bodyPr/>
          <a:lstStyle/>
          <a:p>
            <a:r>
              <a:rPr lang="en-US" dirty="0" smtClean="0"/>
              <a:t>Now we can write the code.</a:t>
            </a:r>
          </a:p>
          <a:p>
            <a:pPr lvl="1"/>
            <a:r>
              <a:rPr lang="en-US" dirty="0" smtClean="0"/>
              <a:t>Our code is just a transcription of the formula into Racket, using the fact that Racket has rational numbers.</a:t>
            </a:r>
          </a:p>
        </p:txBody>
      </p:sp>
      <p:sp>
        <p:nvSpPr>
          <p:cNvPr id="5" name="TextBox 4"/>
          <p:cNvSpPr txBox="1"/>
          <p:nvPr/>
        </p:nvSpPr>
        <p:spPr>
          <a:xfrm>
            <a:off x="1600200" y="3657600"/>
            <a:ext cx="5943600" cy="954107"/>
          </a:xfrm>
          <a:prstGeom prst="rect">
            <a:avLst/>
          </a:prstGeom>
          <a:noFill/>
        </p:spPr>
        <p:txBody>
          <a:bodyPr wrap="square" rtlCol="0">
            <a:spAutoFit/>
          </a:bodyPr>
          <a:lstStyle/>
          <a:p>
            <a:r>
              <a:rPr lang="it-IT" sz="2800" b="1" dirty="0" smtClean="0">
                <a:latin typeface="Consolas" pitchFamily="49" charset="0"/>
                <a:cs typeface="Consolas" pitchFamily="49" charset="0"/>
              </a:rPr>
              <a:t>(define (f2c x)</a:t>
            </a:r>
          </a:p>
          <a:p>
            <a:r>
              <a:rPr lang="it-IT" sz="2800" b="1" dirty="0" smtClean="0">
                <a:latin typeface="Consolas" pitchFamily="49" charset="0"/>
                <a:cs typeface="Consolas" pitchFamily="49" charset="0"/>
              </a:rPr>
              <a:t>  (+ (* 5/9 x) -160/9))</a:t>
            </a:r>
            <a:endParaRPr lang="en-US" sz="2800" b="1" dirty="0">
              <a:latin typeface="Consolas" pitchFamily="49" charset="0"/>
              <a:cs typeface="Consolas" pitchFamily="49" charset="0"/>
            </a:endParaRPr>
          </a:p>
        </p:txBody>
      </p:sp>
      <p:sp>
        <p:nvSpPr>
          <p:cNvPr id="6" name="Slide Number Placeholder 5"/>
          <p:cNvSpPr>
            <a:spLocks noGrp="1"/>
          </p:cNvSpPr>
          <p:nvPr>
            <p:ph type="sldNum" sz="quarter" idx="12"/>
          </p:nvPr>
        </p:nvSpPr>
        <p:spPr/>
        <p:txBody>
          <a:bodyPr/>
          <a:lstStyle/>
          <a:p>
            <a:fld id="{AB376464-0CAE-48CA-94A1-62F8E9374B4C}"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6: Program Review</a:t>
            </a:r>
            <a:endParaRPr lang="en-US" dirty="0"/>
          </a:p>
        </p:txBody>
      </p:sp>
      <p:sp>
        <p:nvSpPr>
          <p:cNvPr id="3" name="Content Placeholder 2"/>
          <p:cNvSpPr>
            <a:spLocks noGrp="1"/>
          </p:cNvSpPr>
          <p:nvPr>
            <p:ph idx="1"/>
          </p:nvPr>
        </p:nvSpPr>
        <p:spPr/>
        <p:txBody>
          <a:bodyPr/>
          <a:lstStyle/>
          <a:p>
            <a:r>
              <a:rPr lang="en-US" dirty="0" smtClean="0"/>
              <a:t>Did the tests pass? </a:t>
            </a:r>
          </a:p>
          <a:p>
            <a:r>
              <a:rPr lang="en-US" dirty="0" smtClean="0"/>
              <a:t>Are the contracts accurate?</a:t>
            </a:r>
          </a:p>
          <a:p>
            <a:r>
              <a:rPr lang="en-US" dirty="0" smtClean="0"/>
              <a:t>Are the purpose statements accurate?</a:t>
            </a:r>
          </a:p>
          <a:p>
            <a:r>
              <a:rPr lang="en-US" dirty="0" smtClean="0"/>
              <a:t>Can the code be improved?</a:t>
            </a:r>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23</a:t>
            </a:fld>
            <a:endParaRPr lang="en-US"/>
          </a:p>
        </p:txBody>
      </p:sp>
    </p:spTree>
    <p:extLst>
      <p:ext uri="{BB962C8B-B14F-4D97-AF65-F5344CB8AC3E}">
        <p14:creationId xmlns:p14="http://schemas.microsoft.com/office/powerpoint/2010/main" val="35421313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In this lesson, we have learned the steps of the Function Design Recipe.</a:t>
            </a:r>
          </a:p>
          <a:p>
            <a:pPr lvl="1"/>
            <a:r>
              <a:rPr lang="en-US" dirty="0" smtClean="0"/>
              <a:t>6 steps</a:t>
            </a:r>
          </a:p>
          <a:p>
            <a:pPr lvl="1"/>
            <a:r>
              <a:rPr lang="en-US" dirty="0" smtClean="0"/>
              <a:t>Gives a plan for attacking any programming problem</a:t>
            </a:r>
          </a:p>
          <a:p>
            <a:pPr lvl="1"/>
            <a:r>
              <a:rPr lang="en-US" dirty="0" smtClean="0"/>
              <a:t>The single most important thing in this course!!</a:t>
            </a:r>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24</a:t>
            </a:fld>
            <a:endParaRPr lang="en-US"/>
          </a:p>
        </p:txBody>
      </p:sp>
      <p:sp>
        <p:nvSpPr>
          <p:cNvPr id="5" name="TextBox 4"/>
          <p:cNvSpPr txBox="1"/>
          <p:nvPr/>
        </p:nvSpPr>
        <p:spPr>
          <a:xfrm>
            <a:off x="6019800" y="609600"/>
            <a:ext cx="4572000" cy="369332"/>
          </a:xfrm>
          <a:prstGeom prst="rect">
            <a:avLst/>
          </a:prstGeom>
          <a:noFill/>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Review 01-1-f2c.rkt in the Examples folder.</a:t>
            </a:r>
          </a:p>
          <a:p>
            <a:pPr lvl="1"/>
            <a:r>
              <a:rPr lang="en-US" dirty="0" smtClean="0"/>
              <a:t>Download and run it.  Make some changes.  What happens when you change the file?</a:t>
            </a:r>
          </a:p>
          <a:p>
            <a:r>
              <a:rPr lang="en-US" dirty="0" smtClean="0"/>
              <a:t>If you have questions about this lesson, post them on Piazza.</a:t>
            </a:r>
          </a:p>
          <a:p>
            <a:r>
              <a:rPr lang="en-US" dirty="0" smtClean="0"/>
              <a:t>Go on to the next lesson.</a:t>
            </a:r>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25</a:t>
            </a:fld>
            <a:endParaRPr lang="en-US"/>
          </a:p>
        </p:txBody>
      </p:sp>
    </p:spTree>
    <p:extLst>
      <p:ext uri="{BB962C8B-B14F-4D97-AF65-F5344CB8AC3E}">
        <p14:creationId xmlns:p14="http://schemas.microsoft.com/office/powerpoint/2010/main" val="1289981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r>
              <a:rPr lang="en-US" dirty="0" smtClean="0"/>
              <a:t>By the time you complete this lesson, you should be able to:</a:t>
            </a:r>
          </a:p>
          <a:p>
            <a:pPr lvl="1"/>
            <a:r>
              <a:rPr lang="en-US" dirty="0" smtClean="0"/>
              <a:t>list the 6 steps of the Function Design Recipe</a:t>
            </a:r>
          </a:p>
          <a:p>
            <a:pPr lvl="1"/>
            <a:r>
              <a:rPr lang="en-US" dirty="0" smtClean="0"/>
              <a:t>briefly explain what each step is.</a:t>
            </a:r>
          </a:p>
          <a:p>
            <a:pPr lvl="1"/>
            <a:r>
              <a:rPr lang="en-US" dirty="0" smtClean="0"/>
              <a:t>explain the difference between information and data, and explain the role of representation and interpretation.</a:t>
            </a:r>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3</a:t>
            </a:fld>
            <a:endParaRPr lang="en-US"/>
          </a:p>
        </p:txBody>
      </p:sp>
    </p:spTree>
    <p:extLst>
      <p:ext uri="{BB962C8B-B14F-4D97-AF65-F5344CB8AC3E}">
        <p14:creationId xmlns:p14="http://schemas.microsoft.com/office/powerpoint/2010/main" val="3910934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function design recipe</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function design recipe is the most important thing in this course.  It is the basis for everything we do</a:t>
            </a:r>
            <a:r>
              <a:rPr lang="en-US" dirty="0" smtClean="0"/>
              <a:t>.</a:t>
            </a:r>
            <a:endParaRPr lang="en-US" dirty="0"/>
          </a:p>
          <a:p>
            <a:r>
              <a:rPr lang="en-US" dirty="0"/>
              <a:t>It will give you a framework for attacking any programming problem, in any language.  Indeed, students have reported that they have found it useful in other courses, and even in their everyday life</a:t>
            </a:r>
            <a:r>
              <a:rPr lang="en-US" dirty="0" smtClean="0"/>
              <a:t>.</a:t>
            </a:r>
            <a:endParaRPr lang="en-US" dirty="0"/>
          </a:p>
          <a:p>
            <a:r>
              <a:rPr lang="en-US" dirty="0"/>
              <a:t>With the recipe, you need never stare at an empty sheet of paper again. </a:t>
            </a:r>
            <a:endParaRPr lang="en-US" dirty="0" smtClean="0"/>
          </a:p>
          <a:p>
            <a:r>
              <a:rPr lang="en-US" dirty="0" smtClean="0"/>
              <a:t>Here it is:</a:t>
            </a:r>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4</a:t>
            </a:fld>
            <a:endParaRPr lang="en-US"/>
          </a:p>
        </p:txBody>
      </p:sp>
    </p:spTree>
    <p:extLst>
      <p:ext uri="{BB962C8B-B14F-4D97-AF65-F5344CB8AC3E}">
        <p14:creationId xmlns:p14="http://schemas.microsoft.com/office/powerpoint/2010/main" val="23982070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Function Design Recipe</a:t>
            </a:r>
            <a:endParaRPr lang="en-US" dirty="0"/>
          </a:p>
        </p:txBody>
      </p:sp>
      <p:graphicFrame>
        <p:nvGraphicFramePr>
          <p:cNvPr id="4" name="Content Placeholder 3"/>
          <p:cNvGraphicFramePr>
            <a:graphicFrameLocks noGrp="1"/>
          </p:cNvGraphicFramePr>
          <p:nvPr>
            <p:ph idx="1"/>
            <p:extLst/>
          </p:nvPr>
        </p:nvGraphicFramePr>
        <p:xfrm>
          <a:off x="457200" y="1600200"/>
          <a:ext cx="8229600" cy="4053840"/>
        </p:xfrm>
        <a:graphic>
          <a:graphicData uri="http://schemas.openxmlformats.org/drawingml/2006/table">
            <a:tbl>
              <a:tblPr firstRow="1" bandRow="1">
                <a:tableStyleId>{5C22544A-7EE6-4342-B048-85BDC9FD1C3A}</a:tableStyleId>
              </a:tblPr>
              <a:tblGrid>
                <a:gridCol w="8229600"/>
              </a:tblGrid>
              <a:tr h="370840">
                <a:tc>
                  <a:txBody>
                    <a:bodyPr/>
                    <a:lstStyle/>
                    <a:p>
                      <a:pPr algn="ctr"/>
                      <a:r>
                        <a:rPr lang="en-US" sz="3200" dirty="0" smtClean="0"/>
                        <a:t>The Function Design Recipe</a:t>
                      </a:r>
                      <a:endParaRPr lang="en-US" sz="3200" dirty="0"/>
                    </a:p>
                  </a:txBody>
                  <a:tcPr/>
                </a:tc>
              </a:tr>
              <a:tr h="370840">
                <a:tc>
                  <a:txBody>
                    <a:bodyPr/>
                    <a:lstStyle/>
                    <a:p>
                      <a:r>
                        <a:rPr lang="en-US" sz="3200" dirty="0" smtClean="0"/>
                        <a:t>1. Data Design</a:t>
                      </a:r>
                      <a:endParaRPr lang="en-US" sz="3200" dirty="0"/>
                    </a:p>
                  </a:txBody>
                  <a:tcPr/>
                </a:tc>
              </a:tr>
              <a:tr h="370840">
                <a:tc>
                  <a:txBody>
                    <a:bodyPr/>
                    <a:lstStyle/>
                    <a:p>
                      <a:r>
                        <a:rPr lang="en-US" sz="3200" dirty="0" smtClean="0"/>
                        <a:t>2. Contract and Purpose Statement</a:t>
                      </a:r>
                      <a:endParaRPr lang="en-US" sz="3200" dirty="0"/>
                    </a:p>
                  </a:txBody>
                  <a:tcPr/>
                </a:tc>
              </a:tr>
              <a:tr h="370840">
                <a:tc>
                  <a:txBody>
                    <a:bodyPr/>
                    <a:lstStyle/>
                    <a:p>
                      <a:r>
                        <a:rPr lang="en-US" sz="3200" dirty="0" smtClean="0"/>
                        <a:t>3.</a:t>
                      </a:r>
                      <a:r>
                        <a:rPr lang="en-US" sz="3200" baseline="0" dirty="0" smtClean="0"/>
                        <a:t> Examples and Tests</a:t>
                      </a:r>
                      <a:endParaRPr lang="en-US" sz="3200" dirty="0"/>
                    </a:p>
                  </a:txBody>
                  <a:tcPr/>
                </a:tc>
              </a:tr>
              <a:tr h="370840">
                <a:tc>
                  <a:txBody>
                    <a:bodyPr/>
                    <a:lstStyle/>
                    <a:p>
                      <a:r>
                        <a:rPr lang="en-US" sz="3200" dirty="0" smtClean="0"/>
                        <a:t>4. Design Strategy</a:t>
                      </a:r>
                    </a:p>
                  </a:txBody>
                  <a:tcPr/>
                </a:tc>
              </a:tr>
              <a:tr h="370840">
                <a:tc>
                  <a:txBody>
                    <a:bodyPr/>
                    <a:lstStyle/>
                    <a:p>
                      <a:r>
                        <a:rPr lang="en-US" sz="3200" dirty="0" smtClean="0"/>
                        <a:t>5. Function Definition</a:t>
                      </a:r>
                      <a:endParaRPr lang="en-US" sz="3200" dirty="0"/>
                    </a:p>
                  </a:txBody>
                  <a:tcPr/>
                </a:tc>
              </a:tr>
              <a:tr h="370840">
                <a:tc>
                  <a:txBody>
                    <a:bodyPr/>
                    <a:lstStyle/>
                    <a:p>
                      <a:r>
                        <a:rPr lang="en-US" sz="3200" dirty="0" smtClean="0"/>
                        <a:t>6. Program</a:t>
                      </a:r>
                      <a:r>
                        <a:rPr lang="en-US" sz="3200" baseline="0" dirty="0" smtClean="0"/>
                        <a:t> Review</a:t>
                      </a:r>
                      <a:endParaRPr lang="en-US" sz="3200" dirty="0"/>
                    </a:p>
                  </a:txBody>
                  <a:tcPr/>
                </a:tc>
              </a:tr>
            </a:tbl>
          </a:graphicData>
        </a:graphic>
      </p:graphicFrame>
      <p:sp>
        <p:nvSpPr>
          <p:cNvPr id="5" name="TextBox 4"/>
          <p:cNvSpPr txBox="1"/>
          <p:nvPr/>
        </p:nvSpPr>
        <p:spPr>
          <a:xfrm>
            <a:off x="3810000" y="5181600"/>
            <a:ext cx="5105400" cy="132343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28575">
            <a:solidFill>
              <a:schemeClr val="accent1"/>
            </a:solidFill>
          </a:ln>
        </p:spPr>
        <p:txBody>
          <a:bodyPr wrap="square" rtlCol="0">
            <a:spAutoFit/>
          </a:bodyPr>
          <a:lstStyle/>
          <a:p>
            <a:r>
              <a:rPr lang="en-US" sz="2000" i="1" dirty="0" smtClean="0"/>
              <a:t>This is important.  Write it down, in your own handwriting.  Keep it with you at all times.  Put it on your mirror.  Put it under your pillow.  I’m not kidding!</a:t>
            </a:r>
            <a:endParaRPr lang="en-US" sz="2000" i="1" dirty="0"/>
          </a:p>
        </p:txBody>
      </p:sp>
    </p:spTree>
    <p:extLst>
      <p:ext uri="{BB962C8B-B14F-4D97-AF65-F5344CB8AC3E}">
        <p14:creationId xmlns:p14="http://schemas.microsoft.com/office/powerpoint/2010/main" val="344192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Function Designed According to the Recipe</a:t>
            </a:r>
            <a:endParaRPr lang="en-US" dirty="0"/>
          </a:p>
        </p:txBody>
      </p:sp>
      <p:sp>
        <p:nvSpPr>
          <p:cNvPr id="5" name="Content Placeholder 4"/>
          <p:cNvSpPr>
            <a:spLocks noGrp="1"/>
          </p:cNvSpPr>
          <p:nvPr>
            <p:ph idx="1"/>
          </p:nvPr>
        </p:nvSpPr>
        <p:spPr>
          <a:xfrm>
            <a:off x="457200" y="1371600"/>
            <a:ext cx="8229600" cy="4800600"/>
          </a:xfrm>
        </p:spPr>
        <p:txBody>
          <a:bodyPr>
            <a:noAutofit/>
          </a:bodyPr>
          <a:lstStyle/>
          <a:p>
            <a:r>
              <a:rPr lang="en-US" sz="1600" dirty="0"/>
              <a:t>;; </a:t>
            </a:r>
            <a:r>
              <a:rPr lang="en-US" sz="1600" dirty="0">
                <a:solidFill>
                  <a:srgbClr val="FF0000"/>
                </a:solidFill>
              </a:rPr>
              <a:t>DATA DEFINITIONS:</a:t>
            </a:r>
            <a:r>
              <a:rPr lang="en-US" sz="1600" dirty="0"/>
              <a:t> none</a:t>
            </a:r>
          </a:p>
          <a:p>
            <a:endParaRPr lang="en-US" sz="1600" dirty="0"/>
          </a:p>
          <a:p>
            <a:r>
              <a:rPr lang="en-US" sz="1600" dirty="0"/>
              <a:t>;; f2c: </a:t>
            </a:r>
            <a:r>
              <a:rPr lang="en-US" sz="1600" dirty="0" smtClean="0"/>
              <a:t>Real </a:t>
            </a:r>
            <a:r>
              <a:rPr lang="en-US" sz="1600" dirty="0"/>
              <a:t>-&gt; </a:t>
            </a:r>
            <a:r>
              <a:rPr lang="en-US" sz="1600" dirty="0" smtClean="0"/>
              <a:t>Real          </a:t>
            </a:r>
            <a:endParaRPr lang="en-US" sz="1600" dirty="0"/>
          </a:p>
          <a:p>
            <a:r>
              <a:rPr lang="en-US" sz="1600" dirty="0">
                <a:solidFill>
                  <a:srgbClr val="FF0000"/>
                </a:solidFill>
              </a:rPr>
              <a:t>;; GIVEN: </a:t>
            </a:r>
            <a:r>
              <a:rPr lang="en-US" sz="1600" dirty="0"/>
              <a:t>a temperature in Fahrenheit, </a:t>
            </a:r>
          </a:p>
          <a:p>
            <a:r>
              <a:rPr lang="en-US" sz="1600" dirty="0">
                <a:solidFill>
                  <a:srgbClr val="FF0000"/>
                </a:solidFill>
              </a:rPr>
              <a:t>;; RETURNS: </a:t>
            </a:r>
            <a:r>
              <a:rPr lang="en-US" sz="1600" dirty="0"/>
              <a:t>the equivalent in Celsius.</a:t>
            </a:r>
          </a:p>
          <a:p>
            <a:r>
              <a:rPr lang="en-US" sz="1600" dirty="0">
                <a:solidFill>
                  <a:srgbClr val="FF0000"/>
                </a:solidFill>
              </a:rPr>
              <a:t>;; EXAMPLES:</a:t>
            </a:r>
          </a:p>
          <a:p>
            <a:r>
              <a:rPr lang="en-US" sz="1600" dirty="0"/>
              <a:t>;; (f2c 32) = 0</a:t>
            </a:r>
          </a:p>
          <a:p>
            <a:r>
              <a:rPr lang="en-US" sz="1600" dirty="0"/>
              <a:t>;; (f2c 212) = 100</a:t>
            </a:r>
          </a:p>
          <a:p>
            <a:r>
              <a:rPr lang="en-US" sz="1600" dirty="0">
                <a:solidFill>
                  <a:srgbClr val="FF0000"/>
                </a:solidFill>
              </a:rPr>
              <a:t>;; DESIGN STRATEGY: </a:t>
            </a:r>
            <a:r>
              <a:rPr lang="en-US" sz="1600" dirty="0" smtClean="0"/>
              <a:t>Combine simpler functions</a:t>
            </a:r>
            <a:endParaRPr lang="en-US" sz="1600" dirty="0"/>
          </a:p>
          <a:p>
            <a:endParaRPr lang="en-US" sz="1600" dirty="0"/>
          </a:p>
          <a:p>
            <a:r>
              <a:rPr lang="en-US" sz="1600" dirty="0"/>
              <a:t>(define (f2c x)</a:t>
            </a:r>
          </a:p>
          <a:p>
            <a:r>
              <a:rPr lang="en-US" sz="1600" dirty="0"/>
              <a:t>  (+ (* 5/9 x) -160/9))</a:t>
            </a:r>
          </a:p>
          <a:p>
            <a:endParaRPr lang="en-US" sz="1600" dirty="0"/>
          </a:p>
          <a:p>
            <a:r>
              <a:rPr lang="en-US" sz="1600" dirty="0">
                <a:solidFill>
                  <a:srgbClr val="FF0000"/>
                </a:solidFill>
              </a:rPr>
              <a:t>;; </a:t>
            </a:r>
            <a:r>
              <a:rPr lang="en-US" sz="1600" dirty="0" smtClean="0">
                <a:solidFill>
                  <a:srgbClr val="FF0000"/>
                </a:solidFill>
              </a:rPr>
              <a:t>TESTS</a:t>
            </a:r>
          </a:p>
          <a:p>
            <a:r>
              <a:rPr lang="en-US" sz="1600" dirty="0" smtClean="0"/>
              <a:t>(begin-for-test</a:t>
            </a:r>
            <a:endParaRPr lang="en-US" sz="1600" dirty="0"/>
          </a:p>
          <a:p>
            <a:r>
              <a:rPr lang="en-US" sz="1600" dirty="0" smtClean="0"/>
              <a:t> (</a:t>
            </a:r>
            <a:r>
              <a:rPr lang="en-US" sz="1600" dirty="0"/>
              <a:t>check-equal? (f2c 32) </a:t>
            </a:r>
            <a:r>
              <a:rPr lang="en-US" sz="1600" dirty="0" smtClean="0"/>
              <a:t>0 "32 </a:t>
            </a:r>
            <a:r>
              <a:rPr lang="en-US" sz="1600" dirty="0"/>
              <a:t>Fahrenheit should be 0 Celsius")</a:t>
            </a:r>
          </a:p>
          <a:p>
            <a:r>
              <a:rPr lang="en-US" sz="1600" dirty="0" smtClean="0"/>
              <a:t> (</a:t>
            </a:r>
            <a:r>
              <a:rPr lang="en-US" sz="1600" dirty="0"/>
              <a:t>check-equal? (f2c 212) 100 </a:t>
            </a:r>
            <a:r>
              <a:rPr lang="en-US" sz="1600" dirty="0" smtClean="0"/>
              <a:t>"</a:t>
            </a:r>
            <a:r>
              <a:rPr lang="en-US" sz="1600" dirty="0"/>
              <a:t>212 Fahrenheit should be 100 Celsius</a:t>
            </a:r>
            <a:r>
              <a:rPr lang="en-US" sz="1600" dirty="0" smtClean="0"/>
              <a:t>"))</a:t>
            </a:r>
            <a:endParaRPr lang="en-US" sz="1600"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6</a:t>
            </a:fld>
            <a:endParaRPr lang="en-US"/>
          </a:p>
        </p:txBody>
      </p:sp>
      <p:sp>
        <p:nvSpPr>
          <p:cNvPr id="7" name="TextBox 6"/>
          <p:cNvSpPr txBox="1"/>
          <p:nvPr/>
        </p:nvSpPr>
        <p:spPr>
          <a:xfrm>
            <a:off x="4648200" y="1752600"/>
            <a:ext cx="2325508" cy="369332"/>
          </a:xfrm>
          <a:prstGeom prst="rect">
            <a:avLst/>
          </a:prstGeom>
          <a:noFill/>
          <a:ln>
            <a:solidFill>
              <a:schemeClr val="tx1"/>
            </a:solidFill>
          </a:ln>
        </p:spPr>
        <p:txBody>
          <a:bodyPr wrap="none" rtlCol="0">
            <a:spAutoFit/>
          </a:bodyPr>
          <a:lstStyle/>
          <a:p>
            <a:r>
              <a:rPr lang="en-US" dirty="0" smtClean="0"/>
              <a:t>Contract (or Signature)</a:t>
            </a:r>
          </a:p>
        </p:txBody>
      </p:sp>
      <p:sp>
        <p:nvSpPr>
          <p:cNvPr id="8" name="Freeform 7"/>
          <p:cNvSpPr/>
          <p:nvPr/>
        </p:nvSpPr>
        <p:spPr>
          <a:xfrm>
            <a:off x="3276600" y="1804142"/>
            <a:ext cx="1373459" cy="317789"/>
          </a:xfrm>
          <a:custGeom>
            <a:avLst/>
            <a:gdLst>
              <a:gd name="connsiteX0" fmla="*/ 1126274 w 1126274"/>
              <a:gd name="connsiteY0" fmla="*/ 136169 h 236530"/>
              <a:gd name="connsiteX1" fmla="*/ 524108 w 1126274"/>
              <a:gd name="connsiteY1" fmla="*/ 2355 h 236530"/>
              <a:gd name="connsiteX2" fmla="*/ 0 w 1126274"/>
              <a:gd name="connsiteY2" fmla="*/ 236530 h 236530"/>
            </a:gdLst>
            <a:ahLst/>
            <a:cxnLst>
              <a:cxn ang="0">
                <a:pos x="connsiteX0" y="connsiteY0"/>
              </a:cxn>
              <a:cxn ang="0">
                <a:pos x="connsiteX1" y="connsiteY1"/>
              </a:cxn>
              <a:cxn ang="0">
                <a:pos x="connsiteX2" y="connsiteY2"/>
              </a:cxn>
            </a:cxnLst>
            <a:rect l="l" t="t" r="r" b="b"/>
            <a:pathLst>
              <a:path w="1126274" h="236530">
                <a:moveTo>
                  <a:pt x="1126274" y="136169"/>
                </a:moveTo>
                <a:cubicBezTo>
                  <a:pt x="919047" y="60898"/>
                  <a:pt x="711820" y="-14372"/>
                  <a:pt x="524108" y="2355"/>
                </a:cubicBezTo>
                <a:cubicBezTo>
                  <a:pt x="336396" y="19082"/>
                  <a:pt x="168198" y="127806"/>
                  <a:pt x="0" y="236530"/>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a:off x="4876800" y="2286000"/>
            <a:ext cx="228600" cy="457200"/>
          </a:xfrm>
          <a:prstGeom prst="rightBrace">
            <a:avLst>
              <a:gd name="adj1" fmla="val 29166"/>
              <a:gd name="adj2" fmla="val 47561"/>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5410200" y="2329934"/>
            <a:ext cx="1981696" cy="369332"/>
          </a:xfrm>
          <a:prstGeom prst="rect">
            <a:avLst/>
          </a:prstGeom>
          <a:noFill/>
          <a:ln>
            <a:solidFill>
              <a:schemeClr val="tx1"/>
            </a:solidFill>
          </a:ln>
        </p:spPr>
        <p:txBody>
          <a:bodyPr wrap="none" rtlCol="0">
            <a:spAutoFit/>
          </a:bodyPr>
          <a:lstStyle/>
          <a:p>
            <a:r>
              <a:rPr lang="en-US" dirty="0" smtClean="0"/>
              <a:t>Purpose Statement</a:t>
            </a:r>
          </a:p>
        </p:txBody>
      </p:sp>
      <p:sp>
        <p:nvSpPr>
          <p:cNvPr id="11" name="Freeform 10"/>
          <p:cNvSpPr/>
          <p:nvPr/>
        </p:nvSpPr>
        <p:spPr>
          <a:xfrm>
            <a:off x="5069492" y="2504617"/>
            <a:ext cx="331183" cy="5221"/>
          </a:xfrm>
          <a:custGeom>
            <a:avLst/>
            <a:gdLst>
              <a:gd name="connsiteX0" fmla="*/ 331183 w 331183"/>
              <a:gd name="connsiteY0" fmla="*/ 5221 h 5221"/>
              <a:gd name="connsiteX1" fmla="*/ 26383 w 331183"/>
              <a:gd name="connsiteY1" fmla="*/ 458 h 5221"/>
              <a:gd name="connsiteX2" fmla="*/ 35908 w 331183"/>
              <a:gd name="connsiteY2" fmla="*/ 458 h 5221"/>
            </a:gdLst>
            <a:ahLst/>
            <a:cxnLst>
              <a:cxn ang="0">
                <a:pos x="connsiteX0" y="connsiteY0"/>
              </a:cxn>
              <a:cxn ang="0">
                <a:pos x="connsiteX1" y="connsiteY1"/>
              </a:cxn>
              <a:cxn ang="0">
                <a:pos x="connsiteX2" y="connsiteY2"/>
              </a:cxn>
            </a:cxnLst>
            <a:rect l="l" t="t" r="r" b="b"/>
            <a:pathLst>
              <a:path w="331183" h="5221">
                <a:moveTo>
                  <a:pt x="331183" y="5221"/>
                </a:moveTo>
                <a:lnTo>
                  <a:pt x="26383" y="458"/>
                </a:lnTo>
                <a:cubicBezTo>
                  <a:pt x="-22829" y="-336"/>
                  <a:pt x="6539" y="61"/>
                  <a:pt x="35908" y="458"/>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p:cNvSpPr/>
          <p:nvPr/>
        </p:nvSpPr>
        <p:spPr>
          <a:xfrm>
            <a:off x="2676694" y="3188869"/>
            <a:ext cx="228600" cy="457200"/>
          </a:xfrm>
          <a:prstGeom prst="rightBrace">
            <a:avLst>
              <a:gd name="adj1" fmla="val 29166"/>
              <a:gd name="adj2" fmla="val 47561"/>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4743995" y="3048137"/>
            <a:ext cx="1066959" cy="369332"/>
          </a:xfrm>
          <a:prstGeom prst="rect">
            <a:avLst/>
          </a:prstGeom>
          <a:noFill/>
          <a:ln>
            <a:solidFill>
              <a:schemeClr val="tx1"/>
            </a:solidFill>
          </a:ln>
        </p:spPr>
        <p:txBody>
          <a:bodyPr wrap="none" rtlCol="0">
            <a:spAutoFit/>
          </a:bodyPr>
          <a:lstStyle/>
          <a:p>
            <a:r>
              <a:rPr lang="en-US" dirty="0" smtClean="0"/>
              <a:t>Examples</a:t>
            </a:r>
          </a:p>
        </p:txBody>
      </p:sp>
      <p:sp>
        <p:nvSpPr>
          <p:cNvPr id="15" name="TextBox 14"/>
          <p:cNvSpPr txBox="1"/>
          <p:nvPr/>
        </p:nvSpPr>
        <p:spPr>
          <a:xfrm>
            <a:off x="3924141" y="4343400"/>
            <a:ext cx="2400459" cy="369332"/>
          </a:xfrm>
          <a:prstGeom prst="rect">
            <a:avLst/>
          </a:prstGeom>
          <a:noFill/>
          <a:ln>
            <a:solidFill>
              <a:schemeClr val="tx1"/>
            </a:solidFill>
          </a:ln>
        </p:spPr>
        <p:txBody>
          <a:bodyPr wrap="square" rtlCol="0">
            <a:spAutoFit/>
          </a:bodyPr>
          <a:lstStyle/>
          <a:p>
            <a:r>
              <a:rPr lang="en-US" dirty="0" smtClean="0"/>
              <a:t>Function Definition</a:t>
            </a:r>
          </a:p>
        </p:txBody>
      </p:sp>
      <p:sp>
        <p:nvSpPr>
          <p:cNvPr id="16" name="Freeform 15"/>
          <p:cNvSpPr/>
          <p:nvPr/>
        </p:nvSpPr>
        <p:spPr>
          <a:xfrm>
            <a:off x="2819400" y="4331301"/>
            <a:ext cx="1104900" cy="202599"/>
          </a:xfrm>
          <a:custGeom>
            <a:avLst/>
            <a:gdLst>
              <a:gd name="connsiteX0" fmla="*/ 1104900 w 1104900"/>
              <a:gd name="connsiteY0" fmla="*/ 202599 h 202599"/>
              <a:gd name="connsiteX1" fmla="*/ 495300 w 1104900"/>
              <a:gd name="connsiteY1" fmla="*/ 2574 h 202599"/>
              <a:gd name="connsiteX2" fmla="*/ 0 w 1104900"/>
              <a:gd name="connsiteY2" fmla="*/ 107349 h 202599"/>
            </a:gdLst>
            <a:ahLst/>
            <a:cxnLst>
              <a:cxn ang="0">
                <a:pos x="connsiteX0" y="connsiteY0"/>
              </a:cxn>
              <a:cxn ang="0">
                <a:pos x="connsiteX1" y="connsiteY1"/>
              </a:cxn>
              <a:cxn ang="0">
                <a:pos x="connsiteX2" y="connsiteY2"/>
              </a:cxn>
            </a:cxnLst>
            <a:rect l="l" t="t" r="r" b="b"/>
            <a:pathLst>
              <a:path w="1104900" h="202599">
                <a:moveTo>
                  <a:pt x="1104900" y="202599"/>
                </a:moveTo>
                <a:cubicBezTo>
                  <a:pt x="892175" y="110524"/>
                  <a:pt x="679450" y="18449"/>
                  <a:pt x="495300" y="2574"/>
                </a:cubicBezTo>
                <a:cubicBezTo>
                  <a:pt x="311150" y="-13301"/>
                  <a:pt x="155575" y="47024"/>
                  <a:pt x="0" y="107349"/>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5534025" y="896034"/>
            <a:ext cx="3590925" cy="646331"/>
          </a:xfrm>
          <a:prstGeom prst="rect">
            <a:avLst/>
          </a:prstGeom>
          <a:noFill/>
          <a:ln>
            <a:solidFill>
              <a:schemeClr val="tx1"/>
            </a:solidFill>
          </a:ln>
        </p:spPr>
        <p:txBody>
          <a:bodyPr wrap="square" rtlCol="0">
            <a:spAutoFit/>
          </a:bodyPr>
          <a:lstStyle/>
          <a:p>
            <a:r>
              <a:rPr lang="en-US" dirty="0" smtClean="0"/>
              <a:t>Information Analysis and Data Design (none in this example)</a:t>
            </a:r>
          </a:p>
        </p:txBody>
      </p:sp>
      <p:sp>
        <p:nvSpPr>
          <p:cNvPr id="3" name="Freeform 2"/>
          <p:cNvSpPr/>
          <p:nvPr/>
        </p:nvSpPr>
        <p:spPr>
          <a:xfrm>
            <a:off x="3419475" y="1076794"/>
            <a:ext cx="2124075" cy="534852"/>
          </a:xfrm>
          <a:custGeom>
            <a:avLst/>
            <a:gdLst>
              <a:gd name="connsiteX0" fmla="*/ 2124075 w 2124075"/>
              <a:gd name="connsiteY0" fmla="*/ 142406 h 534852"/>
              <a:gd name="connsiteX1" fmla="*/ 1952625 w 2124075"/>
              <a:gd name="connsiteY1" fmla="*/ 18581 h 534852"/>
              <a:gd name="connsiteX2" fmla="*/ 1876425 w 2124075"/>
              <a:gd name="connsiteY2" fmla="*/ 494831 h 534852"/>
              <a:gd name="connsiteX3" fmla="*/ 0 w 2124075"/>
              <a:gd name="connsiteY3" fmla="*/ 475781 h 534852"/>
            </a:gdLst>
            <a:ahLst/>
            <a:cxnLst>
              <a:cxn ang="0">
                <a:pos x="connsiteX0" y="connsiteY0"/>
              </a:cxn>
              <a:cxn ang="0">
                <a:pos x="connsiteX1" y="connsiteY1"/>
              </a:cxn>
              <a:cxn ang="0">
                <a:pos x="connsiteX2" y="connsiteY2"/>
              </a:cxn>
              <a:cxn ang="0">
                <a:pos x="connsiteX3" y="connsiteY3"/>
              </a:cxn>
            </a:cxnLst>
            <a:rect l="l" t="t" r="r" b="b"/>
            <a:pathLst>
              <a:path w="2124075" h="534852">
                <a:moveTo>
                  <a:pt x="2124075" y="142406"/>
                </a:moveTo>
                <a:cubicBezTo>
                  <a:pt x="2058987" y="51125"/>
                  <a:pt x="1993900" y="-40156"/>
                  <a:pt x="1952625" y="18581"/>
                </a:cubicBezTo>
                <a:cubicBezTo>
                  <a:pt x="1911350" y="77318"/>
                  <a:pt x="2201863" y="418631"/>
                  <a:pt x="1876425" y="494831"/>
                </a:cubicBezTo>
                <a:cubicBezTo>
                  <a:pt x="1550987" y="571031"/>
                  <a:pt x="775493" y="523406"/>
                  <a:pt x="0" y="475781"/>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6154284" y="3693519"/>
            <a:ext cx="1638847" cy="369332"/>
          </a:xfrm>
          <a:prstGeom prst="rect">
            <a:avLst/>
          </a:prstGeom>
          <a:noFill/>
          <a:ln>
            <a:solidFill>
              <a:schemeClr val="tx1"/>
            </a:solidFill>
          </a:ln>
        </p:spPr>
        <p:txBody>
          <a:bodyPr wrap="none" rtlCol="0">
            <a:spAutoFit/>
          </a:bodyPr>
          <a:lstStyle/>
          <a:p>
            <a:r>
              <a:rPr lang="en-US" dirty="0" smtClean="0"/>
              <a:t>Design Strategy</a:t>
            </a:r>
          </a:p>
        </p:txBody>
      </p:sp>
      <p:sp>
        <p:nvSpPr>
          <p:cNvPr id="19" name="Freeform 18"/>
          <p:cNvSpPr/>
          <p:nvPr/>
        </p:nvSpPr>
        <p:spPr>
          <a:xfrm>
            <a:off x="2943225" y="3095998"/>
            <a:ext cx="1800225" cy="525896"/>
          </a:xfrm>
          <a:custGeom>
            <a:avLst/>
            <a:gdLst>
              <a:gd name="connsiteX0" fmla="*/ 1800225 w 1800225"/>
              <a:gd name="connsiteY0" fmla="*/ 152027 h 525896"/>
              <a:gd name="connsiteX1" fmla="*/ 1057275 w 1800225"/>
              <a:gd name="connsiteY1" fmla="*/ 18677 h 525896"/>
              <a:gd name="connsiteX2" fmla="*/ 533400 w 1800225"/>
              <a:gd name="connsiteY2" fmla="*/ 513977 h 525896"/>
              <a:gd name="connsiteX3" fmla="*/ 0 w 1800225"/>
              <a:gd name="connsiteY3" fmla="*/ 323477 h 525896"/>
            </a:gdLst>
            <a:ahLst/>
            <a:cxnLst>
              <a:cxn ang="0">
                <a:pos x="connsiteX0" y="connsiteY0"/>
              </a:cxn>
              <a:cxn ang="0">
                <a:pos x="connsiteX1" y="connsiteY1"/>
              </a:cxn>
              <a:cxn ang="0">
                <a:pos x="connsiteX2" y="connsiteY2"/>
              </a:cxn>
              <a:cxn ang="0">
                <a:pos x="connsiteX3" y="connsiteY3"/>
              </a:cxn>
            </a:cxnLst>
            <a:rect l="l" t="t" r="r" b="b"/>
            <a:pathLst>
              <a:path w="1800225" h="525896">
                <a:moveTo>
                  <a:pt x="1800225" y="152027"/>
                </a:moveTo>
                <a:cubicBezTo>
                  <a:pt x="1534318" y="55189"/>
                  <a:pt x="1268412" y="-41648"/>
                  <a:pt x="1057275" y="18677"/>
                </a:cubicBezTo>
                <a:cubicBezTo>
                  <a:pt x="846138" y="79002"/>
                  <a:pt x="709612" y="463177"/>
                  <a:pt x="533400" y="513977"/>
                </a:cubicBezTo>
                <a:cubicBezTo>
                  <a:pt x="357188" y="564777"/>
                  <a:pt x="178594" y="444127"/>
                  <a:pt x="0" y="323477"/>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Freeform 19"/>
          <p:cNvSpPr/>
          <p:nvPr/>
        </p:nvSpPr>
        <p:spPr>
          <a:xfrm>
            <a:off x="5401809" y="3732056"/>
            <a:ext cx="752475" cy="434603"/>
          </a:xfrm>
          <a:custGeom>
            <a:avLst/>
            <a:gdLst>
              <a:gd name="connsiteX0" fmla="*/ 752475 w 752475"/>
              <a:gd name="connsiteY0" fmla="*/ 154263 h 434603"/>
              <a:gd name="connsiteX1" fmla="*/ 419100 w 752475"/>
              <a:gd name="connsiteY1" fmla="*/ 11388 h 434603"/>
              <a:gd name="connsiteX2" fmla="*/ 247650 w 752475"/>
              <a:gd name="connsiteY2" fmla="*/ 420963 h 434603"/>
              <a:gd name="connsiteX3" fmla="*/ 0 w 752475"/>
              <a:gd name="connsiteY3" fmla="*/ 297138 h 434603"/>
            </a:gdLst>
            <a:ahLst/>
            <a:cxnLst>
              <a:cxn ang="0">
                <a:pos x="connsiteX0" y="connsiteY0"/>
              </a:cxn>
              <a:cxn ang="0">
                <a:pos x="connsiteX1" y="connsiteY1"/>
              </a:cxn>
              <a:cxn ang="0">
                <a:pos x="connsiteX2" y="connsiteY2"/>
              </a:cxn>
              <a:cxn ang="0">
                <a:pos x="connsiteX3" y="connsiteY3"/>
              </a:cxn>
            </a:cxnLst>
            <a:rect l="l" t="t" r="r" b="b"/>
            <a:pathLst>
              <a:path w="752475" h="434603">
                <a:moveTo>
                  <a:pt x="752475" y="154263"/>
                </a:moveTo>
                <a:cubicBezTo>
                  <a:pt x="627856" y="60600"/>
                  <a:pt x="503237" y="-33062"/>
                  <a:pt x="419100" y="11388"/>
                </a:cubicBezTo>
                <a:cubicBezTo>
                  <a:pt x="334962" y="55838"/>
                  <a:pt x="317500" y="373338"/>
                  <a:pt x="247650" y="420963"/>
                </a:cubicBezTo>
                <a:cubicBezTo>
                  <a:pt x="177800" y="468588"/>
                  <a:pt x="88900" y="382863"/>
                  <a:pt x="0" y="297138"/>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5982860" y="4876800"/>
            <a:ext cx="645690" cy="369332"/>
          </a:xfrm>
          <a:prstGeom prst="rect">
            <a:avLst/>
          </a:prstGeom>
          <a:noFill/>
          <a:ln>
            <a:solidFill>
              <a:schemeClr val="tx1"/>
            </a:solidFill>
          </a:ln>
        </p:spPr>
        <p:txBody>
          <a:bodyPr wrap="none" rtlCol="0">
            <a:spAutoFit/>
          </a:bodyPr>
          <a:lstStyle/>
          <a:p>
            <a:r>
              <a:rPr lang="en-US" dirty="0" smtClean="0"/>
              <a:t>Tests</a:t>
            </a:r>
          </a:p>
        </p:txBody>
      </p:sp>
      <p:sp>
        <p:nvSpPr>
          <p:cNvPr id="22" name="Freeform 21"/>
          <p:cNvSpPr/>
          <p:nvPr/>
        </p:nvSpPr>
        <p:spPr>
          <a:xfrm>
            <a:off x="3790950" y="4958500"/>
            <a:ext cx="2181225" cy="499325"/>
          </a:xfrm>
          <a:custGeom>
            <a:avLst/>
            <a:gdLst>
              <a:gd name="connsiteX0" fmla="*/ 2181225 w 2181225"/>
              <a:gd name="connsiteY0" fmla="*/ 118325 h 499325"/>
              <a:gd name="connsiteX1" fmla="*/ 1276350 w 2181225"/>
              <a:gd name="connsiteY1" fmla="*/ 23075 h 499325"/>
              <a:gd name="connsiteX2" fmla="*/ 0 w 2181225"/>
              <a:gd name="connsiteY2" fmla="*/ 499325 h 499325"/>
            </a:gdLst>
            <a:ahLst/>
            <a:cxnLst>
              <a:cxn ang="0">
                <a:pos x="connsiteX0" y="connsiteY0"/>
              </a:cxn>
              <a:cxn ang="0">
                <a:pos x="connsiteX1" y="connsiteY1"/>
              </a:cxn>
              <a:cxn ang="0">
                <a:pos x="connsiteX2" y="connsiteY2"/>
              </a:cxn>
            </a:cxnLst>
            <a:rect l="l" t="t" r="r" b="b"/>
            <a:pathLst>
              <a:path w="2181225" h="499325">
                <a:moveTo>
                  <a:pt x="2181225" y="118325"/>
                </a:moveTo>
                <a:cubicBezTo>
                  <a:pt x="1910556" y="38950"/>
                  <a:pt x="1639887" y="-40425"/>
                  <a:pt x="1276350" y="23075"/>
                </a:cubicBezTo>
                <a:cubicBezTo>
                  <a:pt x="912813" y="86575"/>
                  <a:pt x="456406" y="292950"/>
                  <a:pt x="0" y="499325"/>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81595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recipe is a recipe</a:t>
            </a:r>
            <a:endParaRPr lang="en-US" dirty="0"/>
          </a:p>
        </p:txBody>
      </p:sp>
      <p:sp>
        <p:nvSpPr>
          <p:cNvPr id="6" name="Content Placeholder 5"/>
          <p:cNvSpPr>
            <a:spLocks noGrp="1"/>
          </p:cNvSpPr>
          <p:nvPr>
            <p:ph idx="1"/>
          </p:nvPr>
        </p:nvSpPr>
        <p:spPr/>
        <p:txBody>
          <a:bodyPr/>
          <a:lstStyle/>
          <a:p>
            <a:r>
              <a:rPr lang="en-US" dirty="0" smtClean="0"/>
              <a:t>It’s not just a list of components</a:t>
            </a:r>
          </a:p>
          <a:p>
            <a:r>
              <a:rPr lang="en-US" dirty="0" smtClean="0"/>
              <a:t>It tells you the </a:t>
            </a:r>
            <a:r>
              <a:rPr lang="en-US" i="1" dirty="0" smtClean="0">
                <a:solidFill>
                  <a:srgbClr val="FF0000"/>
                </a:solidFill>
              </a:rPr>
              <a:t>order</a:t>
            </a:r>
            <a:r>
              <a:rPr lang="en-US" dirty="0" smtClean="0"/>
              <a:t> in which you should do them.</a:t>
            </a:r>
          </a:p>
          <a:p>
            <a:r>
              <a:rPr lang="en-US" dirty="0" smtClean="0"/>
              <a:t>Each step depends on the preceding ones.</a:t>
            </a:r>
          </a:p>
          <a:p>
            <a:r>
              <a:rPr lang="en-US" dirty="0" smtClean="0"/>
              <a:t>If you do them out of order, you </a:t>
            </a:r>
            <a:r>
              <a:rPr lang="en-US" i="1" dirty="0" smtClean="0">
                <a:solidFill>
                  <a:srgbClr val="FF0000"/>
                </a:solidFill>
              </a:rPr>
              <a:t>will</a:t>
            </a:r>
            <a:r>
              <a:rPr lang="en-US" dirty="0" smtClean="0">
                <a:solidFill>
                  <a:srgbClr val="FF0000"/>
                </a:solidFill>
              </a:rPr>
              <a:t> </a:t>
            </a:r>
            <a:r>
              <a:rPr lang="en-US" dirty="0" smtClean="0"/>
              <a:t>get in trouble (trust me!)</a:t>
            </a:r>
          </a:p>
          <a:p>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7</a:t>
            </a:fld>
            <a:endParaRPr lang="en-US"/>
          </a:p>
        </p:txBody>
      </p:sp>
      <p:sp>
        <p:nvSpPr>
          <p:cNvPr id="7" name="TextBox 6"/>
          <p:cNvSpPr txBox="1"/>
          <p:nvPr/>
        </p:nvSpPr>
        <p:spPr>
          <a:xfrm>
            <a:off x="2971800" y="5181600"/>
            <a:ext cx="5181600" cy="1200329"/>
          </a:xfrm>
          <a:prstGeom prst="rect">
            <a:avLst/>
          </a:prstGeom>
          <a:noFill/>
          <a:ln>
            <a:solidFill>
              <a:schemeClr val="tx1"/>
            </a:solidFill>
          </a:ln>
        </p:spPr>
        <p:txBody>
          <a:bodyPr wrap="square" rtlCol="0">
            <a:spAutoFit/>
          </a:bodyPr>
          <a:lstStyle/>
          <a:p>
            <a:r>
              <a:rPr lang="en-US" sz="2400" i="1" dirty="0" smtClean="0"/>
              <a:t>In the rest of this lesson, we will discuss each step in turn, illustrating them using our f2c example.</a:t>
            </a:r>
          </a:p>
        </p:txBody>
      </p:sp>
    </p:spTree>
    <p:extLst>
      <p:ext uri="{BB962C8B-B14F-4D97-AF65-F5344CB8AC3E}">
        <p14:creationId xmlns:p14="http://schemas.microsoft.com/office/powerpoint/2010/main" val="7590074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1: Information Analysis and Data Design</a:t>
            </a:r>
            <a:endParaRPr lang="en-US" dirty="0"/>
          </a:p>
        </p:txBody>
      </p:sp>
      <p:sp>
        <p:nvSpPr>
          <p:cNvPr id="3" name="Content Placeholder 2"/>
          <p:cNvSpPr>
            <a:spLocks noGrp="1"/>
          </p:cNvSpPr>
          <p:nvPr>
            <p:ph idx="1"/>
          </p:nvPr>
        </p:nvSpPr>
        <p:spPr/>
        <p:txBody>
          <a:bodyPr/>
          <a:lstStyle/>
          <a:p>
            <a:r>
              <a:rPr lang="en-US" dirty="0" smtClean="0"/>
              <a:t>Information is what lives in the real world.  To do this step, you need to do 3 things:</a:t>
            </a:r>
          </a:p>
          <a:p>
            <a:pPr marL="971550" lvl="1" indent="-514350">
              <a:buFont typeface="+mj-lt"/>
              <a:buAutoNum type="arabicPeriod"/>
            </a:pPr>
            <a:r>
              <a:rPr lang="en-US" dirty="0" smtClean="0"/>
              <a:t>You need to decide </a:t>
            </a:r>
            <a:r>
              <a:rPr lang="en-US" i="1" dirty="0" smtClean="0">
                <a:solidFill>
                  <a:srgbClr val="FF0000"/>
                </a:solidFill>
              </a:rPr>
              <a:t>what part </a:t>
            </a:r>
            <a:r>
              <a:rPr lang="en-US" dirty="0" smtClean="0"/>
              <a:t>of that information needs to be represented as data.</a:t>
            </a:r>
          </a:p>
          <a:p>
            <a:pPr marL="971550" lvl="1" indent="-514350">
              <a:buFont typeface="+mj-lt"/>
              <a:buAutoNum type="arabicPeriod"/>
            </a:pPr>
            <a:r>
              <a:rPr lang="en-US" dirty="0" smtClean="0"/>
              <a:t>You need to decide </a:t>
            </a:r>
            <a:r>
              <a:rPr lang="en-US" i="1" dirty="0" smtClean="0">
                <a:solidFill>
                  <a:srgbClr val="FF0000"/>
                </a:solidFill>
              </a:rPr>
              <a:t>how</a:t>
            </a:r>
            <a:r>
              <a:rPr lang="en-US" dirty="0" smtClean="0"/>
              <a:t> that information will be represented as data</a:t>
            </a:r>
          </a:p>
          <a:p>
            <a:pPr marL="971550" lvl="1" indent="-514350">
              <a:buFont typeface="+mj-lt"/>
              <a:buAutoNum type="arabicPeriod"/>
            </a:pPr>
            <a:r>
              <a:rPr lang="en-US" dirty="0" smtClean="0"/>
              <a:t>You need to document how to </a:t>
            </a:r>
            <a:r>
              <a:rPr lang="en-US" i="1" dirty="0" smtClean="0">
                <a:solidFill>
                  <a:srgbClr val="FF0000"/>
                </a:solidFill>
              </a:rPr>
              <a:t>interpret</a:t>
            </a:r>
            <a:r>
              <a:rPr lang="en-US" dirty="0" smtClean="0"/>
              <a:t> the data as information</a:t>
            </a:r>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relation between information and data</a:t>
            </a:r>
            <a:endParaRPr lang="en-US" dirty="0"/>
          </a:p>
        </p:txBody>
      </p:sp>
      <p:grpSp>
        <p:nvGrpSpPr>
          <p:cNvPr id="15" name="Group 14"/>
          <p:cNvGrpSpPr/>
          <p:nvPr/>
        </p:nvGrpSpPr>
        <p:grpSpPr>
          <a:xfrm>
            <a:off x="419100" y="1981200"/>
            <a:ext cx="8305800" cy="2476500"/>
            <a:chOff x="304800" y="1981200"/>
            <a:chExt cx="8305800" cy="2476500"/>
          </a:xfrm>
        </p:grpSpPr>
        <p:sp>
          <p:nvSpPr>
            <p:cNvPr id="4" name="Rounded Rectangle 3"/>
            <p:cNvSpPr/>
            <p:nvPr/>
          </p:nvSpPr>
          <p:spPr>
            <a:xfrm>
              <a:off x="304800" y="2181225"/>
              <a:ext cx="2590800" cy="20764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Information</a:t>
              </a:r>
              <a:endParaRPr lang="en-US" sz="3200" dirty="0">
                <a:solidFill>
                  <a:schemeClr val="tx1"/>
                </a:solidFill>
              </a:endParaRPr>
            </a:p>
          </p:txBody>
        </p:sp>
        <p:sp>
          <p:nvSpPr>
            <p:cNvPr id="8" name="Rounded Rectangle 7"/>
            <p:cNvSpPr/>
            <p:nvPr/>
          </p:nvSpPr>
          <p:spPr>
            <a:xfrm>
              <a:off x="6019800" y="2219325"/>
              <a:ext cx="2590800" cy="20002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Data</a:t>
              </a:r>
              <a:endParaRPr lang="en-US" sz="3200" dirty="0">
                <a:solidFill>
                  <a:schemeClr val="tx1"/>
                </a:solidFill>
              </a:endParaRPr>
            </a:p>
          </p:txBody>
        </p:sp>
        <p:grpSp>
          <p:nvGrpSpPr>
            <p:cNvPr id="14" name="Group 13"/>
            <p:cNvGrpSpPr/>
            <p:nvPr/>
          </p:nvGrpSpPr>
          <p:grpSpPr>
            <a:xfrm>
              <a:off x="3238500" y="1981200"/>
              <a:ext cx="2438400" cy="2476500"/>
              <a:chOff x="3238500" y="3009900"/>
              <a:chExt cx="2438400" cy="2476500"/>
            </a:xfrm>
          </p:grpSpPr>
          <p:sp>
            <p:nvSpPr>
              <p:cNvPr id="9" name="Right Arrow 8"/>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representation</a:t>
                </a:r>
              </a:p>
            </p:txBody>
          </p:sp>
          <p:sp>
            <p:nvSpPr>
              <p:cNvPr id="11" name="Left Arrow 10"/>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interpretation</a:t>
                </a:r>
                <a:endParaRPr lang="en-US" sz="2400" dirty="0"/>
              </a:p>
            </p:txBody>
          </p:sp>
        </p:grpSp>
      </p:grpSp>
      <p:sp>
        <p:nvSpPr>
          <p:cNvPr id="10" name="Slide Number Placeholder 9"/>
          <p:cNvSpPr>
            <a:spLocks noGrp="1"/>
          </p:cNvSpPr>
          <p:nvPr>
            <p:ph type="sldNum" sz="quarter" idx="12"/>
          </p:nvPr>
        </p:nvSpPr>
        <p:spPr/>
        <p:txBody>
          <a:bodyPr/>
          <a:lstStyle/>
          <a:p>
            <a:fld id="{AB376464-0CAE-48CA-94A1-62F8E9374B4C}" type="slidenum">
              <a:rPr lang="en-US" smtClean="0"/>
              <a:pPr/>
              <a:t>9</a:t>
            </a:fld>
            <a:endParaRPr lang="en-US"/>
          </a:p>
        </p:txBody>
      </p:sp>
      <p:sp>
        <p:nvSpPr>
          <p:cNvPr id="3" name="TextBox 2"/>
          <p:cNvSpPr txBox="1"/>
          <p:nvPr/>
        </p:nvSpPr>
        <p:spPr>
          <a:xfrm>
            <a:off x="1685925" y="4874567"/>
            <a:ext cx="2872325" cy="461665"/>
          </a:xfrm>
          <a:prstGeom prst="rect">
            <a:avLst/>
          </a:prstGeom>
          <a:noFill/>
          <a:ln>
            <a:solidFill>
              <a:schemeClr val="tx1"/>
            </a:solidFill>
          </a:ln>
        </p:spPr>
        <p:txBody>
          <a:bodyPr wrap="none" rtlCol="0">
            <a:spAutoFit/>
          </a:bodyPr>
          <a:lstStyle/>
          <a:p>
            <a:r>
              <a:rPr lang="en-US" sz="2400" dirty="0" smtClean="0"/>
              <a:t>stuff in the real world</a:t>
            </a:r>
          </a:p>
        </p:txBody>
      </p:sp>
      <p:sp>
        <p:nvSpPr>
          <p:cNvPr id="5" name="TextBox 4"/>
          <p:cNvSpPr txBox="1"/>
          <p:nvPr/>
        </p:nvSpPr>
        <p:spPr>
          <a:xfrm>
            <a:off x="6498562" y="4874567"/>
            <a:ext cx="2445413" cy="461665"/>
          </a:xfrm>
          <a:prstGeom prst="rect">
            <a:avLst/>
          </a:prstGeom>
          <a:noFill/>
          <a:ln>
            <a:solidFill>
              <a:schemeClr val="tx1"/>
            </a:solidFill>
          </a:ln>
        </p:spPr>
        <p:txBody>
          <a:bodyPr wrap="none" rtlCol="0">
            <a:spAutoFit/>
          </a:bodyPr>
          <a:lstStyle/>
          <a:p>
            <a:r>
              <a:rPr lang="en-US" sz="2400" dirty="0" smtClean="0"/>
              <a:t>bits in a computer</a:t>
            </a:r>
          </a:p>
        </p:txBody>
      </p:sp>
      <p:sp>
        <p:nvSpPr>
          <p:cNvPr id="6" name="Freeform 5"/>
          <p:cNvSpPr/>
          <p:nvPr/>
        </p:nvSpPr>
        <p:spPr>
          <a:xfrm>
            <a:off x="726101" y="4324350"/>
            <a:ext cx="969349" cy="878753"/>
          </a:xfrm>
          <a:custGeom>
            <a:avLst/>
            <a:gdLst>
              <a:gd name="connsiteX0" fmla="*/ 969349 w 969349"/>
              <a:gd name="connsiteY0" fmla="*/ 781050 h 878753"/>
              <a:gd name="connsiteX1" fmla="*/ 45424 w 969349"/>
              <a:gd name="connsiteY1" fmla="*/ 809625 h 878753"/>
              <a:gd name="connsiteX2" fmla="*/ 226399 w 969349"/>
              <a:gd name="connsiteY2" fmla="*/ 0 h 878753"/>
            </a:gdLst>
            <a:ahLst/>
            <a:cxnLst>
              <a:cxn ang="0">
                <a:pos x="connsiteX0" y="connsiteY0"/>
              </a:cxn>
              <a:cxn ang="0">
                <a:pos x="connsiteX1" y="connsiteY1"/>
              </a:cxn>
              <a:cxn ang="0">
                <a:pos x="connsiteX2" y="connsiteY2"/>
              </a:cxn>
            </a:cxnLst>
            <a:rect l="l" t="t" r="r" b="b"/>
            <a:pathLst>
              <a:path w="969349" h="878753">
                <a:moveTo>
                  <a:pt x="969349" y="781050"/>
                </a:moveTo>
                <a:cubicBezTo>
                  <a:pt x="569299" y="860425"/>
                  <a:pt x="169249" y="939800"/>
                  <a:pt x="45424" y="809625"/>
                </a:cubicBezTo>
                <a:cubicBezTo>
                  <a:pt x="-78401" y="679450"/>
                  <a:pt x="73999" y="339725"/>
                  <a:pt x="226399" y="0"/>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reeform 6"/>
          <p:cNvSpPr/>
          <p:nvPr/>
        </p:nvSpPr>
        <p:spPr>
          <a:xfrm>
            <a:off x="5684887" y="4238625"/>
            <a:ext cx="801638" cy="1128004"/>
          </a:xfrm>
          <a:custGeom>
            <a:avLst/>
            <a:gdLst>
              <a:gd name="connsiteX0" fmla="*/ 801638 w 801638"/>
              <a:gd name="connsiteY0" fmla="*/ 904875 h 1128004"/>
              <a:gd name="connsiteX1" fmla="*/ 1538 w 801638"/>
              <a:gd name="connsiteY1" fmla="*/ 1066800 h 1128004"/>
              <a:gd name="connsiteX2" fmla="*/ 639713 w 801638"/>
              <a:gd name="connsiteY2" fmla="*/ 0 h 1128004"/>
            </a:gdLst>
            <a:ahLst/>
            <a:cxnLst>
              <a:cxn ang="0">
                <a:pos x="connsiteX0" y="connsiteY0"/>
              </a:cxn>
              <a:cxn ang="0">
                <a:pos x="connsiteX1" y="connsiteY1"/>
              </a:cxn>
              <a:cxn ang="0">
                <a:pos x="connsiteX2" y="connsiteY2"/>
              </a:cxn>
            </a:cxnLst>
            <a:rect l="l" t="t" r="r" b="b"/>
            <a:pathLst>
              <a:path w="801638" h="1128004">
                <a:moveTo>
                  <a:pt x="801638" y="904875"/>
                </a:moveTo>
                <a:cubicBezTo>
                  <a:pt x="415081" y="1061243"/>
                  <a:pt x="28525" y="1217612"/>
                  <a:pt x="1538" y="1066800"/>
                </a:cubicBezTo>
                <a:cubicBezTo>
                  <a:pt x="-25449" y="915988"/>
                  <a:pt x="307132" y="457994"/>
                  <a:pt x="639713" y="0"/>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IRSTWAND@UGODJKMQ871XYL11" val="4244"/>
  <p:tag name="DEFAULTDISPLAYSOURCE" val="\documentclass{article}\pagestyle{empty}&#10;\begin{document}&#10;&#10;\end{document}&#10;"/>
  <p:tag name="EMBEDFONTS" val="1"/>
  <p:tag name="ISPRING_RESOURCE_PATHS_HASH_2" val="a4764f090c7a2bae7e448fc35ff67d719ecf4e3"/>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tailEnd type="stealth" w="lg" len="lg"/>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a:solidFill>
            <a:schemeClr val="tx1"/>
          </a:solidFill>
        </a:ln>
      </a:spPr>
      <a:bodyPr wrap="none" rtlCol="0">
        <a:spAutoFit/>
      </a:bodyPr>
      <a:lstStyle>
        <a:defPPr>
          <a:defRPr sz="24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3149</TotalTime>
  <Words>1664</Words>
  <Application>Microsoft Office PowerPoint</Application>
  <PresentationFormat>On-screen Show (4:3)</PresentationFormat>
  <Paragraphs>254</Paragraphs>
  <Slides>25</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Courier New</vt:lpstr>
      <vt:lpstr>CMMI10</vt:lpstr>
      <vt:lpstr>Arial Unicode MS</vt:lpstr>
      <vt:lpstr>Calibri</vt:lpstr>
      <vt:lpstr>Cambria Math</vt:lpstr>
      <vt:lpstr>Arial</vt:lpstr>
      <vt:lpstr>CMR10</vt:lpstr>
      <vt:lpstr>CMSY10ORIG</vt:lpstr>
      <vt:lpstr>cmmi12</vt:lpstr>
      <vt:lpstr>Consolas</vt:lpstr>
      <vt:lpstr>Office Theme</vt:lpstr>
      <vt:lpstr>The Function Design Recipe</vt:lpstr>
      <vt:lpstr>PowerPoint Presentation</vt:lpstr>
      <vt:lpstr>Learning Objectives</vt:lpstr>
      <vt:lpstr>The function design recipe</vt:lpstr>
      <vt:lpstr>The Function Design Recipe</vt:lpstr>
      <vt:lpstr>A Function Designed According to the Recipe</vt:lpstr>
      <vt:lpstr>The recipe is a recipe</vt:lpstr>
      <vt:lpstr>Step 1: Information Analysis and Data Design</vt:lpstr>
      <vt:lpstr>The relation between information and data</vt:lpstr>
      <vt:lpstr>Information and Data: Example</vt:lpstr>
      <vt:lpstr>Information and Data: Example</vt:lpstr>
      <vt:lpstr>Deliverables for Step 1 (Information Analysis and Data Design)</vt:lpstr>
      <vt:lpstr>That first step was a big one!</vt:lpstr>
      <vt:lpstr>Step 2: Contract and Purpose Statement</vt:lpstr>
      <vt:lpstr>Examples of Contract and Purpose Statements</vt:lpstr>
      <vt:lpstr>A Cat is not a cat</vt:lpstr>
      <vt:lpstr>Step 3: Examples</vt:lpstr>
      <vt:lpstr>Tests</vt:lpstr>
      <vt:lpstr>Step 4: Design Strategy</vt:lpstr>
      <vt:lpstr>Design Strategy for f2c</vt:lpstr>
      <vt:lpstr>Step 5: Function Definition</vt:lpstr>
      <vt:lpstr>Function Definition</vt:lpstr>
      <vt:lpstr>Step 6: Program Review</vt:lpstr>
      <vt:lpstr>Summary</vt:lpstr>
      <vt:lpstr>Next Steps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Design Recipe</dc:title>
  <dc:creator>Mitchell Wand</dc:creator>
  <cp:lastModifiedBy>Mitchell Wand</cp:lastModifiedBy>
  <cp:revision>83</cp:revision>
  <dcterms:created xsi:type="dcterms:W3CDTF">2010-05-28T16:33:38Z</dcterms:created>
  <dcterms:modified xsi:type="dcterms:W3CDTF">2015-08-13T19:22:17Z</dcterms:modified>
</cp:coreProperties>
</file>