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Lst>
  <p:notesMasterIdLst>
    <p:notesMasterId r:id="rId22"/>
  </p:notesMasterIdLst>
  <p:sldIdLst>
    <p:sldId id="325" r:id="rId4"/>
    <p:sldId id="274" r:id="rId5"/>
    <p:sldId id="326" r:id="rId6"/>
    <p:sldId id="335" r:id="rId7"/>
    <p:sldId id="332" r:id="rId8"/>
    <p:sldId id="327" r:id="rId9"/>
    <p:sldId id="329" r:id="rId10"/>
    <p:sldId id="336" r:id="rId11"/>
    <p:sldId id="330" r:id="rId12"/>
    <p:sldId id="331" r:id="rId13"/>
    <p:sldId id="337" r:id="rId14"/>
    <p:sldId id="333" r:id="rId15"/>
    <p:sldId id="321" r:id="rId16"/>
    <p:sldId id="322" r:id="rId17"/>
    <p:sldId id="334" r:id="rId18"/>
    <p:sldId id="298" r:id="rId19"/>
    <p:sldId id="275" r:id="rId20"/>
    <p:sldId id="308" r:id="rId21"/>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26"/>
            <p14:sldId id="335"/>
            <p14:sldId id="332"/>
            <p14:sldId id="327"/>
            <p14:sldId id="329"/>
            <p14:sldId id="336"/>
            <p14:sldId id="330"/>
            <p14:sldId id="331"/>
            <p14:sldId id="337"/>
            <p14:sldId id="333"/>
            <p14:sldId id="321"/>
            <p14:sldId id="322"/>
            <p14:sldId id="334"/>
            <p14:sldId id="298"/>
            <p14:sldId id="275"/>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p:cViewPr varScale="1">
        <p:scale>
          <a:sx n="87" d="100"/>
          <a:sy n="87" d="100"/>
        </p:scale>
        <p:origin x="1026" y="90"/>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8/13/2015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8/13/2015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8/13/2015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8/13/2015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8/13/2015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solidFill>
                  <a:prstClr val="black"/>
                </a:solidFill>
              </a:rPr>
              <a:t>Resize video to this box.</a:t>
            </a:r>
            <a:endParaRPr lang="en-US" dirty="0">
              <a:solidFill>
                <a:prstClr val="black"/>
              </a:solidFill>
            </a:endParaRPr>
          </a:p>
        </p:txBody>
      </p:sp>
    </p:spTree>
    <p:extLst>
      <p:ext uri="{BB962C8B-B14F-4D97-AF65-F5344CB8AC3E}">
        <p14:creationId xmlns:p14="http://schemas.microsoft.com/office/powerpoint/2010/main" val="361419531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8/13/2015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8/13/2015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8/13/2015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8/13/2015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8/13/2015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79F5-7BEC-496A-AFC7-876E38F64D71}"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ED4DA-448D-4BB1-B935-CC112220207B}"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523999" y="2590798"/>
            <a:ext cx="6096000" cy="25447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22ED4DA-448D-4BB1-B935-CC112220207B}"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smtClean="0"/>
              <a:t>Resize video to this</a:t>
            </a:r>
            <a:r>
              <a:rPr lang="en-US" baseline="0" dirty="0" smtClean="0"/>
              <a:t> box.</a:t>
            </a:r>
            <a:endParaRPr lang="en-US" dirty="0"/>
          </a:p>
        </p:txBody>
      </p:sp>
    </p:spTree>
    <p:extLst>
      <p:ext uri="{BB962C8B-B14F-4D97-AF65-F5344CB8AC3E}">
        <p14:creationId xmlns:p14="http://schemas.microsoft.com/office/powerpoint/2010/main" val="36592235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F5D65A6-AB94-4435-B0B7-3743215FA46C}"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846AD-9252-4647-9435-4C2AC365653A}" type="datetime1">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56DC10-3561-4063-A6AF-C1CC7A41040A}" type="datetime1">
              <a:rPr lang="en-US" smtClean="0"/>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77F5-1464-4F6B-92A8-64FC8A508293}" type="datetime1">
              <a:rPr lang="en-US" smtClean="0"/>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39A2A-823D-48B7-9ACE-7FAF42870BA9}"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8/13/2015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1B6996-82E9-463C-972C-7B56056E426C}" type="datetime1">
              <a:rPr lang="en-US" smtClean="0"/>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8/13/2015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8/13/2015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8/13/2015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8/13/2015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8/13/2015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8/13/2015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6XYpgHiXkA0" TargetMode="External"/><Relationship Id="rId4" Type="http://schemas.openxmlformats.org/officeDocument/2006/relationships/hyperlink" Target="https://www.youtube.com/watch?v=6XYpgHiXkA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Examining Two Pieces of Data</a:t>
            </a:r>
            <a:endParaRPr lang="en-US" dirty="0"/>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a:t>
            </a:r>
            <a:r>
              <a:rPr lang="en-US" dirty="0" smtClean="0"/>
              <a:t>2.2</a:t>
            </a:r>
            <a:endParaRPr lang="en-US" dirty="0"/>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Tree>
    <p:extLst>
      <p:ext uri="{BB962C8B-B14F-4D97-AF65-F5344CB8AC3E}">
        <p14:creationId xmlns:p14="http://schemas.microsoft.com/office/powerpoint/2010/main" val="3860086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cs typeface="Consolas" pitchFamily="49" charset="0"/>
              </a:rPr>
              <a:t>ball-moved-to</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Autofit/>
          </a:bodyPr>
          <a:lstStyle/>
          <a:p>
            <a:r>
              <a:rPr lang="en-US" sz="2400" dirty="0"/>
              <a:t>;; ball-moved-to : Ball </a:t>
            </a:r>
            <a:r>
              <a:rPr lang="en-US" sz="2400" dirty="0" smtClean="0"/>
              <a:t>Integer </a:t>
            </a:r>
            <a:r>
              <a:rPr lang="en-US" sz="2400" dirty="0" err="1" smtClean="0"/>
              <a:t>Integer</a:t>
            </a:r>
            <a:r>
              <a:rPr lang="en-US" sz="2400" dirty="0" smtClean="0"/>
              <a:t> </a:t>
            </a:r>
            <a:r>
              <a:rPr lang="en-US" sz="2400" dirty="0"/>
              <a:t>-&gt; Ball</a:t>
            </a:r>
          </a:p>
          <a:p>
            <a:r>
              <a:rPr lang="en-US" sz="2400" dirty="0"/>
              <a:t>;; GIVEN: a ball and a set of coordinates</a:t>
            </a:r>
          </a:p>
          <a:p>
            <a:r>
              <a:rPr lang="en-US" sz="2400" dirty="0"/>
              <a:t>;; RETURNS: a ball like the given one, </a:t>
            </a:r>
            <a:r>
              <a:rPr lang="en-US" sz="2400" dirty="0" smtClean="0"/>
              <a:t>except</a:t>
            </a:r>
          </a:p>
          <a:p>
            <a:r>
              <a:rPr lang="en-US" sz="2400" dirty="0" smtClean="0"/>
              <a:t>;; </a:t>
            </a:r>
            <a:r>
              <a:rPr lang="en-US" sz="2400" dirty="0"/>
              <a:t>that it has been moved </a:t>
            </a:r>
            <a:r>
              <a:rPr lang="en-US" sz="2400" dirty="0" smtClean="0"/>
              <a:t>to the </a:t>
            </a:r>
            <a:r>
              <a:rPr lang="en-US" sz="2400" dirty="0"/>
              <a:t>given </a:t>
            </a:r>
            <a:endParaRPr lang="en-US" sz="2400" dirty="0" smtClean="0"/>
          </a:p>
          <a:p>
            <a:r>
              <a:rPr lang="en-US" sz="2400" dirty="0" smtClean="0"/>
              <a:t>;; coordinates.</a:t>
            </a:r>
            <a:endParaRPr lang="en-US" sz="2400" dirty="0"/>
          </a:p>
          <a:p>
            <a:r>
              <a:rPr lang="en-US" sz="2400" dirty="0"/>
              <a:t>;; STRATEGY: </a:t>
            </a:r>
            <a:r>
              <a:rPr lang="en-US" sz="2400" dirty="0" smtClean="0"/>
              <a:t>use template for Ball on b</a:t>
            </a:r>
          </a:p>
          <a:p>
            <a:endParaRPr lang="en-US" sz="2400" dirty="0" smtClean="0"/>
          </a:p>
          <a:p>
            <a:r>
              <a:rPr lang="en-US" sz="2400" dirty="0" smtClean="0"/>
              <a:t>(</a:t>
            </a:r>
            <a:r>
              <a:rPr lang="en-US" sz="2400" dirty="0"/>
              <a:t>define (ball-moved-to b x y)</a:t>
            </a:r>
          </a:p>
          <a:p>
            <a:r>
              <a:rPr lang="en-US" sz="2400" dirty="0"/>
              <a:t>  (</a:t>
            </a:r>
            <a:r>
              <a:rPr lang="en-US" sz="2400" dirty="0" smtClean="0"/>
              <a:t>make-ball x y</a:t>
            </a:r>
            <a:endParaRPr lang="en-US" sz="2400" dirty="0"/>
          </a:p>
          <a:p>
            <a:r>
              <a:rPr lang="en-US" sz="2400" dirty="0"/>
              <a:t>    (ball-radius b)</a:t>
            </a:r>
          </a:p>
          <a:p>
            <a:r>
              <a:rPr lang="en-US" sz="2400" dirty="0"/>
              <a:t>    (ball-selected? b)))</a:t>
            </a:r>
          </a:p>
        </p:txBody>
      </p:sp>
      <p:sp>
        <p:nvSpPr>
          <p:cNvPr id="5" name="TextBox 4"/>
          <p:cNvSpPr txBox="1"/>
          <p:nvPr/>
        </p:nvSpPr>
        <p:spPr>
          <a:xfrm>
            <a:off x="4876800" y="4800600"/>
            <a:ext cx="4158240" cy="923330"/>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So now we need to write </a:t>
            </a:r>
            <a:r>
              <a:rPr lang="en-US" b="1" dirty="0" smtClean="0"/>
              <a:t>ball-moved-to</a:t>
            </a:r>
            <a:r>
              <a:rPr lang="en-US" dirty="0" smtClean="0"/>
              <a:t>. It’s also going to look at the data inside the ball, using the Ball template.</a:t>
            </a:r>
          </a:p>
        </p:txBody>
      </p:sp>
    </p:spTree>
    <p:extLst>
      <p:ext uri="{BB962C8B-B14F-4D97-AF65-F5344CB8AC3E}">
        <p14:creationId xmlns:p14="http://schemas.microsoft.com/office/powerpoint/2010/main" val="717396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A bigger portion of the call tree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r>
              <a:rPr lang="en-US" dirty="0" smtClean="0">
                <a:solidFill>
                  <a:schemeClr val="tx1"/>
                </a:solidFill>
              </a:rPr>
              <a:t>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smtClean="0">
                <a:cs typeface="Consolas" pitchFamily="49" charset="0"/>
              </a:rPr>
              <a:t>An inferior version of </a:t>
            </a:r>
            <a:r>
              <a:rPr lang="en-US" b="1" dirty="0" smtClean="0">
                <a:cs typeface="Consolas" pitchFamily="49" charset="0"/>
              </a:rPr>
              <a:t>ball-after-drag</a:t>
            </a:r>
            <a:endParaRPr lang="en-US" b="1" dirty="0">
              <a:cs typeface="Consolas" pitchFamily="49" charset="0"/>
            </a:endParaRPr>
          </a:p>
        </p:txBody>
      </p:sp>
      <p:sp>
        <p:nvSpPr>
          <p:cNvPr id="3" name="Content Placeholder 2"/>
          <p:cNvSpPr>
            <a:spLocks noGrp="1"/>
          </p:cNvSpPr>
          <p:nvPr>
            <p:ph idx="1"/>
          </p:nvPr>
        </p:nvSpPr>
        <p:spPr/>
        <p:txBody>
          <a:bodyPr>
            <a:normAutofit lnSpcReduction="10000"/>
          </a:bodyPr>
          <a:lstStyle/>
          <a:p>
            <a:r>
              <a:rPr lang="en-US" sz="2400" dirty="0"/>
              <a:t>;; ball-after-drag </a:t>
            </a:r>
            <a:endParaRPr lang="en-US" sz="2400" dirty="0" smtClean="0"/>
          </a:p>
          <a:p>
            <a:r>
              <a:rPr lang="en-US" sz="2400" dirty="0" smtClean="0"/>
              <a:t>;;   : </a:t>
            </a:r>
            <a:r>
              <a:rPr lang="en-US" sz="2400" dirty="0"/>
              <a:t>Ball </a:t>
            </a:r>
            <a:r>
              <a:rPr lang="en-US" sz="2400" dirty="0" smtClean="0"/>
              <a:t>Integer </a:t>
            </a:r>
            <a:r>
              <a:rPr lang="en-US" sz="2400" dirty="0" err="1" smtClean="0"/>
              <a:t>Integer</a:t>
            </a:r>
            <a:r>
              <a:rPr lang="en-US" sz="2400" dirty="0" smtClean="0"/>
              <a:t> </a:t>
            </a:r>
            <a:r>
              <a:rPr lang="en-US" sz="2400" dirty="0"/>
              <a:t>-&gt; Ball</a:t>
            </a:r>
          </a:p>
          <a:p>
            <a:r>
              <a:rPr lang="en-US" sz="2400" dirty="0"/>
              <a:t>;; GIVEN: a ball and a location</a:t>
            </a:r>
          </a:p>
          <a:p>
            <a:r>
              <a:rPr lang="en-US" sz="2400" dirty="0"/>
              <a:t>;; RETURNS: the ball after a drag event at </a:t>
            </a:r>
            <a:r>
              <a:rPr lang="en-US" sz="2400" dirty="0" smtClean="0"/>
              <a:t>the</a:t>
            </a:r>
          </a:p>
          <a:p>
            <a:r>
              <a:rPr lang="en-US" sz="2400" dirty="0" smtClean="0"/>
              <a:t>;; </a:t>
            </a:r>
            <a:r>
              <a:rPr lang="en-US" sz="2400" dirty="0"/>
              <a:t>given location.</a:t>
            </a:r>
          </a:p>
          <a:p>
            <a:r>
              <a:rPr lang="en-US" sz="2400" dirty="0"/>
              <a:t>;; STRATEGY: </a:t>
            </a:r>
            <a:r>
              <a:rPr lang="en-US" sz="2400" dirty="0" smtClean="0"/>
              <a:t>Use template for Ball on b </a:t>
            </a:r>
          </a:p>
          <a:p>
            <a:endParaRPr lang="en-US" sz="2400" dirty="0" smtClean="0"/>
          </a:p>
          <a:p>
            <a:r>
              <a:rPr lang="en-US" sz="2400" dirty="0" smtClean="0"/>
              <a:t>(</a:t>
            </a:r>
            <a:r>
              <a:rPr lang="en-US" sz="2400" dirty="0"/>
              <a:t>define (ball-after-drag b x y)</a:t>
            </a:r>
          </a:p>
          <a:p>
            <a:r>
              <a:rPr lang="en-US" sz="2400" dirty="0"/>
              <a:t>  (if (ball-selected? b)</a:t>
            </a:r>
          </a:p>
          <a:p>
            <a:r>
              <a:rPr lang="en-US" sz="2400" dirty="0"/>
              <a:t>    (make-ball x y</a:t>
            </a:r>
          </a:p>
          <a:p>
            <a:r>
              <a:rPr lang="en-US" sz="2400" dirty="0"/>
              <a:t>    </a:t>
            </a:r>
            <a:r>
              <a:rPr lang="en-US" sz="2400" dirty="0" smtClean="0"/>
              <a:t>  (</a:t>
            </a:r>
            <a:r>
              <a:rPr lang="en-US" sz="2400" dirty="0"/>
              <a:t>ball-radius b)</a:t>
            </a:r>
          </a:p>
          <a:p>
            <a:r>
              <a:rPr lang="en-US" sz="2400" dirty="0"/>
              <a:t>    </a:t>
            </a:r>
            <a:r>
              <a:rPr lang="en-US" sz="2400" dirty="0" smtClean="0"/>
              <a:t>  (</a:t>
            </a:r>
            <a:r>
              <a:rPr lang="en-US" sz="2400" dirty="0"/>
              <a:t>ball-selected? b)))</a:t>
            </a:r>
          </a:p>
          <a:p>
            <a:r>
              <a:rPr lang="en-US" sz="2400" dirty="0" smtClean="0"/>
              <a:t>    </a:t>
            </a:r>
            <a:r>
              <a:rPr lang="en-US" sz="2400" dirty="0"/>
              <a:t>b))</a:t>
            </a:r>
          </a:p>
        </p:txBody>
      </p:sp>
      <p:sp>
        <p:nvSpPr>
          <p:cNvPr id="5" name="TextBox 4"/>
          <p:cNvSpPr txBox="1"/>
          <p:nvPr/>
        </p:nvSpPr>
        <p:spPr>
          <a:xfrm>
            <a:off x="5536275" y="4524237"/>
            <a:ext cx="3200400" cy="1754326"/>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a:t>
            </a:r>
            <a:endParaRPr lang="en-US" dirty="0"/>
          </a:p>
        </p:txBody>
      </p:sp>
      <p:sp>
        <p:nvSpPr>
          <p:cNvPr id="3" name="Content Placeholder 2"/>
          <p:cNvSpPr>
            <a:spLocks noGrp="1"/>
          </p:cNvSpPr>
          <p:nvPr>
            <p:ph idx="1"/>
          </p:nvPr>
        </p:nvSpPr>
        <p:spPr/>
        <p:txBody>
          <a:bodyPr/>
          <a:lstStyle/>
          <a:p>
            <a:r>
              <a:rPr lang="en-US" dirty="0" smtClean="0"/>
              <a:t>You can </a:t>
            </a:r>
            <a:r>
              <a:rPr lang="en-US" dirty="0" smtClean="0"/>
              <a:t>use the template for more </a:t>
            </a:r>
            <a:r>
              <a:rPr lang="en-US" dirty="0" smtClean="0"/>
              <a:t>than one compound if you really need to.</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balls-</a:t>
            </a:r>
            <a:r>
              <a:rPr lang="en-US" dirty="0" err="1" smtClean="0"/>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a:t>
            </a:r>
            <a:r>
              <a:rPr lang="en-US" sz="2400" dirty="0" smtClean="0"/>
              <a:t>Use template for Ball on b1 and b2.</a:t>
            </a:r>
          </a:p>
          <a:p>
            <a:pPr>
              <a:spcBef>
                <a:spcPts val="0"/>
              </a:spcBef>
            </a:pPr>
            <a:endParaRPr lang="en-US" sz="2400" dirty="0" smtClean="0"/>
          </a:p>
          <a:p>
            <a:pPr>
              <a:spcBef>
                <a:spcPts val="0"/>
              </a:spcBef>
            </a:pPr>
            <a:r>
              <a:rPr lang="en-US" sz="2400" dirty="0" smtClean="0"/>
              <a:t>(</a:t>
            </a:r>
            <a:r>
              <a:rPr lang="en-US" sz="2400" dirty="0"/>
              <a:t>define </a:t>
            </a:r>
            <a:r>
              <a:rPr lang="en-US" sz="2400" dirty="0" smtClean="0"/>
              <a:t>(balls-intersect? </a:t>
            </a:r>
            <a:r>
              <a:rPr lang="en-US" sz="2400" dirty="0"/>
              <a:t>b1 b2)</a:t>
            </a:r>
          </a:p>
          <a:p>
            <a:pPr>
              <a:spcBef>
                <a:spcPts val="0"/>
              </a:spcBef>
            </a:pPr>
            <a:r>
              <a:rPr lang="en-US" sz="2400" dirty="0"/>
              <a:t>  </a:t>
            </a:r>
            <a:r>
              <a:rPr lang="en-US" sz="2400" dirty="0" smtClean="0"/>
              <a:t>(circles-intersect</a:t>
            </a:r>
            <a:r>
              <a:rPr lang="en-US" sz="2400" dirty="0"/>
              <a: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4648200" y="5404117"/>
            <a:ext cx="3593836" cy="923330"/>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a:t>
            </a:r>
            <a:r>
              <a:rPr lang="en-US" sz="2000" dirty="0" smtClean="0"/>
              <a:t>circles-intersect? </a:t>
            </a:r>
            <a:r>
              <a:rPr lang="en-US" sz="2000" dirty="0"/>
              <a:t>: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a:t>
            </a:r>
            <a:r>
              <a:rPr lang="en-US" sz="2000" dirty="0" smtClean="0"/>
              <a:t>given</a:t>
            </a:r>
          </a:p>
          <a:p>
            <a:pPr>
              <a:spcBef>
                <a:spcPts val="0"/>
              </a:spcBef>
            </a:pPr>
            <a:r>
              <a:rPr lang="en-US" sz="2000" dirty="0" smtClean="0"/>
              <a:t>;;  </a:t>
            </a:r>
            <a:r>
              <a:rPr lang="en-US" sz="2000" dirty="0"/>
              <a:t>positions and radii intersect?</a:t>
            </a:r>
          </a:p>
          <a:p>
            <a:pPr>
              <a:spcBef>
                <a:spcPts val="0"/>
              </a:spcBef>
            </a:pPr>
            <a:r>
              <a:rPr lang="en-US" sz="2000" dirty="0"/>
              <a:t>;; STRATEGY: Function Composition</a:t>
            </a:r>
          </a:p>
          <a:p>
            <a:pPr>
              <a:spcBef>
                <a:spcPts val="0"/>
              </a:spcBef>
            </a:pPr>
            <a:r>
              <a:rPr lang="en-US" sz="2000" dirty="0"/>
              <a:t>(define </a:t>
            </a:r>
            <a:r>
              <a:rPr lang="en-US" sz="2000" dirty="0" smtClean="0"/>
              <a:t>(circles-intersect? </a:t>
            </a:r>
            <a:r>
              <a:rPr lang="en-US" sz="2000" dirty="0"/>
              <a:t>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smtClean="0"/>
              <a:t>circles-intersect?</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TextBox 4"/>
          <p:cNvSpPr txBox="1"/>
          <p:nvPr/>
        </p:nvSpPr>
        <p:spPr>
          <a:xfrm>
            <a:off x="5105400" y="3702685"/>
            <a:ext cx="3124200" cy="1477328"/>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smtClean="0"/>
              <a:t>circles-intersect? </a:t>
            </a:r>
            <a:r>
              <a:rPr lang="en-US" dirty="0"/>
              <a:t>knows about geometry.  It doesn't know </a:t>
            </a:r>
            <a:r>
              <a:rPr lang="en-US" dirty="0" smtClean="0"/>
              <a:t>about </a:t>
            </a:r>
            <a:r>
              <a:rPr lang="en-US" dirty="0"/>
              <a:t>balls: </a:t>
            </a:r>
            <a:r>
              <a:rPr lang="en-US" dirty="0" err="1"/>
              <a:t>eg</a:t>
            </a:r>
            <a:r>
              <a:rPr lang="en-US" dirty="0"/>
              <a:t> it doesn't know the field names of </a:t>
            </a:r>
            <a:r>
              <a:rPr lang="en-US" b="1" dirty="0"/>
              <a:t>Ball</a:t>
            </a:r>
            <a:r>
              <a:rPr lang="en-US" dirty="0"/>
              <a:t> or </a:t>
            </a:r>
            <a:r>
              <a:rPr lang="en-US" dirty="0" smtClean="0"/>
              <a:t>about </a:t>
            </a:r>
            <a:r>
              <a:rPr lang="en-US" b="1" dirty="0" smtClean="0"/>
              <a:t>ball-selected? </a:t>
            </a:r>
            <a:r>
              <a:rPr lang="en-US" dirty="0" smtClean="0"/>
              <a:t>.</a:t>
            </a:r>
          </a:p>
        </p:txBody>
      </p:sp>
      <p:sp>
        <p:nvSpPr>
          <p:cNvPr id="6" name="TextBox 5"/>
          <p:cNvSpPr txBox="1"/>
          <p:nvPr/>
        </p:nvSpPr>
        <p:spPr>
          <a:xfrm>
            <a:off x="457200" y="5257800"/>
            <a:ext cx="4495800" cy="1200329"/>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If </a:t>
            </a:r>
            <a:r>
              <a:rPr lang="en-US" dirty="0"/>
              <a:t>we changed </a:t>
            </a:r>
            <a:r>
              <a:rPr lang="en-US" dirty="0" smtClean="0"/>
              <a:t>the representation </a:t>
            </a:r>
            <a:r>
              <a:rPr lang="en-US" dirty="0"/>
              <a:t>of balls, to add color, text, </a:t>
            </a:r>
            <a:r>
              <a:rPr lang="en-US" dirty="0" smtClean="0"/>
              <a:t>or to </a:t>
            </a:r>
            <a:r>
              <a:rPr lang="en-US" dirty="0"/>
              <a:t>change the names of the fields, </a:t>
            </a:r>
            <a:r>
              <a:rPr lang="en-US" b="1" dirty="0" smtClean="0"/>
              <a:t>circles-intersect? </a:t>
            </a:r>
            <a:r>
              <a:rPr lang="en-US" dirty="0" smtClean="0"/>
              <a:t>wouldn't need </a:t>
            </a:r>
            <a:r>
              <a:rPr lang="en-US" dirty="0"/>
              <a:t>to change.</a:t>
            </a:r>
            <a:endParaRPr lang="en-US" dirty="0" smtClean="0"/>
          </a:p>
        </p:txBody>
      </p:sp>
      <p:sp>
        <p:nvSpPr>
          <p:cNvPr id="7" name="TextBox 6"/>
          <p:cNvSpPr txBox="1"/>
          <p:nvPr/>
        </p:nvSpPr>
        <p:spPr>
          <a:xfrm>
            <a:off x="5257800" y="5410200"/>
            <a:ext cx="2971800" cy="1477328"/>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If you didn't break up </a:t>
            </a:r>
            <a:r>
              <a:rPr lang="en-US" b="1" dirty="0" smtClean="0"/>
              <a:t>balls-intersect? </a:t>
            </a:r>
            <a:r>
              <a:rPr lang="en-US" dirty="0" smtClean="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Writing good definitions</a:t>
            </a:r>
            <a:endParaRPr lang="en-US" dirty="0"/>
          </a:p>
        </p:txBody>
      </p:sp>
      <p:sp>
        <p:nvSpPr>
          <p:cNvPr id="3" name="Content Placeholder 2"/>
          <p:cNvSpPr>
            <a:spLocks noGrp="1"/>
          </p:cNvSpPr>
          <p:nvPr>
            <p:ph idx="1"/>
          </p:nvPr>
        </p:nvSpPr>
        <p:spPr/>
        <p:txBody>
          <a:bodyPr/>
          <a:lstStyle/>
          <a:p>
            <a:r>
              <a:rPr lang="en-US" dirty="0"/>
              <a:t>If your code is ugly, try decomposing things in the other </a:t>
            </a:r>
            <a:r>
              <a:rPr lang="en-US" dirty="0" smtClean="0"/>
              <a:t>order</a:t>
            </a:r>
          </a:p>
          <a:p>
            <a:pPr marL="342900" lvl="1" indent="-342900">
              <a:buFont typeface="Arial"/>
              <a:buChar char="•"/>
            </a:pPr>
            <a:r>
              <a:rPr lang="en-US" sz="3200" dirty="0" smtClean="0"/>
              <a:t>Remember: Keep it short!</a:t>
            </a:r>
          </a:p>
          <a:p>
            <a:pPr marL="742950" lvl="2" indent="-342900"/>
            <a:r>
              <a:rPr lang="en-US" dirty="0" smtClean="0"/>
              <a:t>If </a:t>
            </a:r>
            <a:r>
              <a:rPr lang="en-US" dirty="0"/>
              <a:t>you have complicated junk in your function, you must have put it there for a reason.  Turn it into a separate function so you can explain it and test it</a:t>
            </a:r>
            <a:r>
              <a:rPr lang="en-US" dirty="0" smtClean="0"/>
              <a:t>.</a:t>
            </a:r>
          </a:p>
          <a:p>
            <a:pPr marL="742950" lvl="2" indent="-342900"/>
            <a:r>
              <a:rPr lang="en-US" dirty="0" smtClean="0"/>
              <a:t>If your function is long and unruly, it probably means you are trying to do too much in one function.  Break up your function into separate pieces and use “Combine Simpler Functions.”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25530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We’ve now seen three Design Strategies:</a:t>
            </a:r>
          </a:p>
          <a:p>
            <a:pPr lvl="1"/>
            <a:r>
              <a:rPr lang="en-US" dirty="0" smtClean="0"/>
              <a:t>Combine Simpler Functions</a:t>
            </a:r>
          </a:p>
          <a:p>
            <a:pPr lvl="2"/>
            <a:r>
              <a:rPr lang="en-US" dirty="0" smtClean="0"/>
              <a:t>Combine simpler functions in series or pipeline</a:t>
            </a:r>
          </a:p>
          <a:p>
            <a:pPr lvl="2"/>
            <a:r>
              <a:rPr lang="en-US" dirty="0" smtClean="0"/>
              <a:t>Use with any kind of data</a:t>
            </a:r>
          </a:p>
          <a:p>
            <a:pPr lvl="1"/>
            <a:r>
              <a:rPr lang="en-US" dirty="0" smtClean="0"/>
              <a:t>Use Template</a:t>
            </a:r>
          </a:p>
          <a:p>
            <a:pPr lvl="2"/>
            <a:r>
              <a:rPr lang="en-US" dirty="0" smtClean="0"/>
              <a:t>Used for enumeration , compound, or mixed data</a:t>
            </a:r>
          </a:p>
          <a:p>
            <a:pPr lvl="2"/>
            <a:r>
              <a:rPr lang="en-US" dirty="0" smtClean="0"/>
              <a:t>Template gives sketch of function</a:t>
            </a:r>
          </a:p>
          <a:p>
            <a:pPr lvl="2"/>
            <a:r>
              <a:rPr lang="en-US" dirty="0" smtClean="0"/>
              <a:t>Our most important tool</a:t>
            </a:r>
          </a:p>
          <a:p>
            <a:pPr lvl="1"/>
            <a:r>
              <a:rPr lang="en-US" dirty="0"/>
              <a:t>Cases</a:t>
            </a:r>
          </a:p>
          <a:p>
            <a:pPr lvl="2"/>
            <a:r>
              <a:rPr lang="en-US" dirty="0" smtClean="0"/>
              <a:t>For when you need to divide data into cases, but the template doesn’t fit.</a:t>
            </a:r>
            <a:endParaRPr lang="en-US" dirty="0"/>
          </a:p>
          <a:p>
            <a:pPr lvl="2"/>
            <a:endParaRPr lang="en-US" dirty="0" smtClean="0"/>
          </a:p>
          <a:p>
            <a:pPr lvl="2"/>
            <a:endParaRPr lang="en-US" dirty="0"/>
          </a:p>
        </p:txBody>
      </p:sp>
      <p:sp>
        <p:nvSpPr>
          <p:cNvPr id="4" name="Rectangle 3"/>
          <p:cNvSpPr/>
          <p:nvPr/>
        </p:nvSpPr>
        <p:spPr>
          <a:xfrm>
            <a:off x="6477000" y="4114800"/>
            <a:ext cx="2514600" cy="1524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schemeClr val="tx1"/>
                </a:solidFill>
              </a:rPr>
              <a:t>Remember:</a:t>
            </a:r>
          </a:p>
          <a:p>
            <a:pPr algn="ctr"/>
            <a:r>
              <a:rPr lang="en-US" i="1" dirty="0" smtClean="0">
                <a:solidFill>
                  <a:srgbClr val="FF0000"/>
                </a:solidFill>
              </a:rPr>
              <a:t> The shape of the data determines the shape of the program.</a:t>
            </a:r>
            <a:endParaRPr lang="en-US" i="1"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269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Study the files </a:t>
            </a:r>
          </a:p>
          <a:p>
            <a:pPr lvl="1"/>
            <a:r>
              <a:rPr lang="en-US" dirty="0" smtClean="0"/>
              <a:t>02-3-traffic-light-with-timer.rkt </a:t>
            </a:r>
          </a:p>
          <a:p>
            <a:pPr lvl="1"/>
            <a:r>
              <a:rPr lang="en-US" dirty="0" smtClean="0"/>
              <a:t>02-4-ball-after-mouse.rkt </a:t>
            </a:r>
          </a:p>
          <a:p>
            <a:pPr lvl="1"/>
            <a:r>
              <a:rPr lang="en-US" dirty="0" smtClean="0"/>
              <a:t>02-5-balls-collide.rkt</a:t>
            </a:r>
          </a:p>
          <a:p>
            <a:pPr marL="0" indent="0">
              <a:buNone/>
            </a:pPr>
            <a:r>
              <a:rPr lang="en-US" dirty="0" smtClean="0"/>
              <a:t>    in the Examples folder.</a:t>
            </a:r>
          </a:p>
          <a:p>
            <a:pPr lvl="1"/>
            <a:r>
              <a:rPr lang="en-US" dirty="0" smtClean="0"/>
              <a:t>Especially look at the tests.  Observe how the unused code shows up </a:t>
            </a:r>
            <a:r>
              <a:rPr lang="en-US" smtClean="0"/>
              <a:t>in orange or black</a:t>
            </a:r>
            <a:r>
              <a:rPr lang="en-US" dirty="0" smtClean="0"/>
              <a:t>.</a:t>
            </a:r>
          </a:p>
          <a:p>
            <a:r>
              <a:rPr lang="en-US" dirty="0" smtClean="0"/>
              <a:t>If </a:t>
            </a:r>
            <a:r>
              <a:rPr lang="en-US" dirty="0"/>
              <a:t>you have questions or comments about this lesson, post them on the discussion board.</a:t>
            </a:r>
          </a:p>
          <a:p>
            <a:r>
              <a:rPr lang="en-US" dirty="0" smtClean="0"/>
              <a:t>Go 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934005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can only use one template at a time.</a:t>
            </a:r>
            <a:endParaRPr lang="en-US" dirty="0"/>
          </a:p>
        </p:txBody>
      </p:sp>
      <p:sp>
        <p:nvSpPr>
          <p:cNvPr id="3" name="Content Placeholder 2"/>
          <p:cNvSpPr>
            <a:spLocks noGrp="1"/>
          </p:cNvSpPr>
          <p:nvPr>
            <p:ph idx="1"/>
          </p:nvPr>
        </p:nvSpPr>
        <p:spPr/>
        <p:txBody>
          <a:bodyPr>
            <a:normAutofit/>
          </a:bodyPr>
          <a:lstStyle/>
          <a:p>
            <a:r>
              <a:rPr lang="en-US" dirty="0"/>
              <a:t>If you need to do </a:t>
            </a:r>
            <a:r>
              <a:rPr lang="en-US" dirty="0" smtClean="0"/>
              <a:t>examine more than one value, examine </a:t>
            </a:r>
            <a:r>
              <a:rPr lang="en-US" dirty="0"/>
              <a:t>one argument </a:t>
            </a:r>
            <a:r>
              <a:rPr lang="en-US" dirty="0" smtClean="0"/>
              <a:t>first, using its template, </a:t>
            </a:r>
            <a:r>
              <a:rPr lang="en-US" dirty="0"/>
              <a:t>and pass the results on to a suitable help function or functions</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p:cNvSpPr txBox="1"/>
          <p:nvPr/>
        </p:nvSpPr>
        <p:spPr>
          <a:xfrm>
            <a:off x="5715000" y="3957935"/>
            <a:ext cx="2514600" cy="83099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r>
              <a:rPr lang="en-US" sz="1600" dirty="0">
                <a:solidFill>
                  <a:schemeClr val="tx1">
                    <a:lumMod val="75000"/>
                    <a:lumOff val="25000"/>
                  </a:schemeClr>
                </a:solidFill>
              </a:rPr>
              <a:t>There's one small exception to this; see slides 10-11 below.  </a:t>
            </a:r>
          </a:p>
        </p:txBody>
      </p:sp>
    </p:spTree>
    <p:extLst>
      <p:ext uri="{BB962C8B-B14F-4D97-AF65-F5344CB8AC3E}">
        <p14:creationId xmlns:p14="http://schemas.microsoft.com/office/powerpoint/2010/main" val="910390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Examining multiple values: example #1</a:t>
            </a:r>
            <a:endParaRPr lang="en-US" dirty="0"/>
          </a:p>
        </p:txBody>
      </p:sp>
      <p:pic>
        <p:nvPicPr>
          <p:cNvPr id="5" name="6XYpgHiXkA0"/>
          <p:cNvPicPr>
            <a:picLocks noGrp="1" noRot="1" noChangeAspect="1"/>
          </p:cNvPicPr>
          <p:nvPr>
            <p:ph idx="1"/>
            <a:videoFile r:link="rId1"/>
          </p:nvPr>
        </p:nvPicPr>
        <p:blipFill>
          <a:blip r:embed="rId3"/>
          <a:stretch>
            <a:fillRect/>
          </a:stretch>
        </p:blipFill>
        <p:spPr>
          <a:xfrm>
            <a:off x="821266" y="1752600"/>
            <a:ext cx="7450666" cy="4191000"/>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TextBox 5"/>
          <p:cNvSpPr txBox="1"/>
          <p:nvPr/>
        </p:nvSpPr>
        <p:spPr>
          <a:xfrm>
            <a:off x="768611" y="6324600"/>
            <a:ext cx="1364989" cy="369332"/>
          </a:xfrm>
          <a:prstGeom prst="rect">
            <a:avLst/>
          </a:prstGeom>
          <a:noFill/>
        </p:spPr>
        <p:txBody>
          <a:bodyPr wrap="none" rtlCol="0">
            <a:spAutoFit/>
          </a:bodyPr>
          <a:lstStyle/>
          <a:p>
            <a:r>
              <a:rPr lang="en-US" dirty="0" smtClean="0">
                <a:hlinkClick r:id="rId4"/>
              </a:rPr>
              <a:t>YouTube link</a:t>
            </a:r>
            <a:endParaRPr lang="en-US" dirty="0"/>
          </a:p>
        </p:txBody>
      </p:sp>
      <p:sp>
        <p:nvSpPr>
          <p:cNvPr id="7" name="Rectangle 6"/>
          <p:cNvSpPr/>
          <p:nvPr/>
        </p:nvSpPr>
        <p:spPr>
          <a:xfrm>
            <a:off x="2971800" y="5866160"/>
            <a:ext cx="4149090" cy="916880"/>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defRPr/>
            </a:pPr>
            <a:r>
              <a:rPr lang="en-US" dirty="0" smtClean="0">
                <a:solidFill>
                  <a:schemeClr val="tx1"/>
                </a:solidFill>
              </a:rPr>
              <a:t>Reminder: “structural decomposition” is just a fancier word for what we’re calling “using the template”.</a:t>
            </a:r>
            <a:endParaRPr lang="en-US" dirty="0">
              <a:solidFill>
                <a:schemeClr val="tx1"/>
              </a:solidFill>
            </a:endParaRPr>
          </a:p>
        </p:txBody>
      </p:sp>
    </p:spTree>
    <p:extLst>
      <p:ext uri="{BB962C8B-B14F-4D97-AF65-F5344CB8AC3E}">
        <p14:creationId xmlns:p14="http://schemas.microsoft.com/office/powerpoint/2010/main" val="1571679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Let's consider </a:t>
            </a:r>
            <a:r>
              <a:rPr lang="en-US" b="1" dirty="0" smtClean="0"/>
              <a:t>ball-after-mouse</a:t>
            </a:r>
            <a:r>
              <a:rPr lang="en-US" dirty="0" smtClean="0"/>
              <a:t>:</a:t>
            </a:r>
          </a:p>
          <a:p>
            <a:r>
              <a:rPr lang="en-US" dirty="0" smtClean="0"/>
              <a:t>We </a:t>
            </a:r>
            <a:r>
              <a:rPr lang="en-US" dirty="0"/>
              <a:t>are modelling the behavior of a ball in a simulation.  </a:t>
            </a:r>
            <a:endParaRPr lang="en-US" dirty="0" smtClean="0"/>
          </a:p>
          <a:p>
            <a:r>
              <a:rPr lang="en-US" dirty="0" smtClean="0"/>
              <a:t>The ball responds to mouse events.  To model this response, we clearly have to look both at the ball and the mouse event.</a:t>
            </a:r>
          </a:p>
          <a:p>
            <a:r>
              <a:rPr lang="en-US" dirty="0" smtClean="0"/>
              <a:t>Let's look at the data definition and the functions.</a:t>
            </a:r>
          </a:p>
        </p:txBody>
      </p:sp>
      <p:sp>
        <p:nvSpPr>
          <p:cNvPr id="2" name="Title 1"/>
          <p:cNvSpPr>
            <a:spLocks noGrp="1"/>
          </p:cNvSpPr>
          <p:nvPr>
            <p:ph type="title"/>
          </p:nvPr>
        </p:nvSpPr>
        <p:spPr/>
        <p:txBody>
          <a:bodyPr>
            <a:normAutofit fontScale="90000"/>
          </a:bodyPr>
          <a:lstStyle/>
          <a:p>
            <a:r>
              <a:rPr lang="en-US" dirty="0" smtClean="0"/>
              <a:t>Examining more than one value: example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5565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Contract and Purpose Statement:</a:t>
            </a:r>
          </a:p>
          <a:p>
            <a:pPr marL="0" indent="0">
              <a:spcBef>
                <a:spcPts val="600"/>
              </a:spcBef>
              <a:buNone/>
            </a:pPr>
            <a:r>
              <a:rPr lang="en-US" sz="2000" b="1" dirty="0" smtClean="0">
                <a:latin typeface="Consolas" panose="020B0609020204030204" pitchFamily="49" charset="0"/>
                <a:cs typeface="Consolas" panose="020B0609020204030204" pitchFamily="49" charset="0"/>
              </a:rPr>
              <a:t>;; </a:t>
            </a:r>
            <a:r>
              <a:rPr lang="en-US" sz="2000" b="1" dirty="0">
                <a:latin typeface="Consolas" panose="020B0609020204030204" pitchFamily="49" charset="0"/>
                <a:cs typeface="Consolas" panose="020B0609020204030204" pitchFamily="49" charset="0"/>
              </a:rPr>
              <a:t>ball-after-mouse : </a:t>
            </a:r>
          </a:p>
          <a:p>
            <a:pPr marL="0" indent="0">
              <a:spcBef>
                <a:spcPts val="0"/>
              </a:spcBef>
              <a:buNone/>
            </a:pPr>
            <a:r>
              <a:rPr lang="en-US" sz="2000" b="1" dirty="0">
                <a:latin typeface="Consolas" panose="020B0609020204030204" pitchFamily="49" charset="0"/>
                <a:cs typeface="Consolas" panose="020B0609020204030204" pitchFamily="49" charset="0"/>
              </a:rPr>
              <a:t>;;    Ball </a:t>
            </a:r>
            <a:r>
              <a:rPr lang="en-US" sz="2000" b="1" dirty="0" smtClean="0">
                <a:latin typeface="Consolas" panose="020B0609020204030204" pitchFamily="49" charset="0"/>
                <a:cs typeface="Consolas" panose="020B0609020204030204" pitchFamily="49" charset="0"/>
              </a:rPr>
              <a:t>Integer </a:t>
            </a:r>
            <a:r>
              <a:rPr lang="en-US" sz="2000" b="1" dirty="0" err="1" smtClean="0">
                <a:latin typeface="Consolas" panose="020B0609020204030204" pitchFamily="49" charset="0"/>
                <a:cs typeface="Consolas" panose="020B0609020204030204" pitchFamily="49" charset="0"/>
              </a:rPr>
              <a:t>Integer</a:t>
            </a:r>
            <a:r>
              <a:rPr lang="en-US" sz="2000" b="1" dirty="0" smtClean="0">
                <a:latin typeface="Consolas" panose="020B0609020204030204" pitchFamily="49" charset="0"/>
                <a:cs typeface="Consolas" panose="020B0609020204030204" pitchFamily="49" charset="0"/>
              </a:rPr>
              <a:t> </a:t>
            </a:r>
            <a:r>
              <a:rPr lang="en-US" sz="2000" b="1" dirty="0" err="1">
                <a:latin typeface="Consolas" panose="020B0609020204030204" pitchFamily="49" charset="0"/>
                <a:cs typeface="Consolas" panose="020B0609020204030204" pitchFamily="49" charset="0"/>
              </a:rPr>
              <a:t>MouseEvent</a:t>
            </a:r>
            <a:r>
              <a:rPr lang="en-US" sz="2000" b="1" dirty="0">
                <a:latin typeface="Consolas" panose="020B0609020204030204" pitchFamily="49" charset="0"/>
                <a:cs typeface="Consolas" panose="020B0609020204030204" pitchFamily="49" charset="0"/>
              </a:rPr>
              <a:t> -&gt; Ball</a:t>
            </a:r>
          </a:p>
          <a:p>
            <a:pPr marL="0" indent="0">
              <a:spcBef>
                <a:spcPts val="0"/>
              </a:spcBef>
              <a:buNone/>
            </a:pPr>
            <a:r>
              <a:rPr lang="en-US" sz="20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000" b="1" dirty="0">
                <a:latin typeface="Consolas" panose="020B0609020204030204" pitchFamily="49" charset="0"/>
                <a:cs typeface="Consolas" panose="020B0609020204030204" pitchFamily="49" charset="0"/>
              </a:rPr>
              <a:t>;; RETURNS: the ball after the given mouse event at </a:t>
            </a:r>
            <a:endParaRPr lang="en-US" sz="2000" b="1" dirty="0" smtClean="0">
              <a:latin typeface="Consolas" panose="020B0609020204030204" pitchFamily="49" charset="0"/>
              <a:cs typeface="Consolas" panose="020B0609020204030204" pitchFamily="49" charset="0"/>
            </a:endParaRPr>
          </a:p>
          <a:p>
            <a:pPr marL="0" indent="0">
              <a:spcBef>
                <a:spcPts val="0"/>
              </a:spcBef>
              <a:buNone/>
            </a:pPr>
            <a:r>
              <a:rPr lang="en-US" sz="2000" b="1" dirty="0" smtClean="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a:t>
            </a:r>
            <a:r>
              <a:rPr lang="en-US" dirty="0" smtClean="0"/>
              <a:t>“the </a:t>
            </a:r>
            <a:r>
              <a:rPr lang="en-US" dirty="0"/>
              <a:t>state of the </a:t>
            </a:r>
            <a:r>
              <a:rPr lang="en-US" dirty="0" smtClean="0"/>
              <a:t>ball”:  this function takes a ball state and returns another ball state.</a:t>
            </a:r>
          </a:p>
          <a:p>
            <a:pPr>
              <a:spcBef>
                <a:spcPts val="0"/>
              </a:spcBef>
            </a:pPr>
            <a:r>
              <a:rPr lang="en-US" dirty="0" smtClean="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smtClean="0"/>
              <a:t>Structural Decomposition on more than one value: example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12614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Ball</a:t>
            </a:r>
            <a:endParaRPr lang="en-US" dirty="0"/>
          </a:p>
        </p:txBody>
      </p:sp>
      <p:sp>
        <p:nvSpPr>
          <p:cNvPr id="4" name="Content Placeholder 3"/>
          <p:cNvSpPr>
            <a:spLocks noGrp="1"/>
          </p:cNvSpPr>
          <p:nvPr>
            <p:ph idx="1"/>
          </p:nvPr>
        </p:nvSpPr>
        <p:spPr>
          <a:xfrm>
            <a:off x="457200" y="1600200"/>
            <a:ext cx="8686800" cy="4525963"/>
          </a:xfrm>
        </p:spPr>
        <p:txBody>
          <a:bodyPr>
            <a:noAutofit/>
          </a:bodyPr>
          <a:lstStyle/>
          <a:p>
            <a:r>
              <a:rPr lang="en-US" sz="1800" dirty="0">
                <a:latin typeface="Consolas" pitchFamily="49" charset="0"/>
                <a:cs typeface="Consolas" pitchFamily="49" charset="0"/>
              </a:rPr>
              <a:t>(define-</a:t>
            </a:r>
            <a:r>
              <a:rPr lang="en-US" sz="1800" dirty="0" err="1">
                <a:latin typeface="Consolas" pitchFamily="49" charset="0"/>
                <a:cs typeface="Consolas" pitchFamily="49" charset="0"/>
              </a:rPr>
              <a:t>struct</a:t>
            </a:r>
            <a:r>
              <a:rPr lang="en-US" sz="1800" dirty="0">
                <a:latin typeface="Consolas" pitchFamily="49" charset="0"/>
                <a:cs typeface="Consolas" pitchFamily="49" charset="0"/>
              </a:rPr>
              <a:t> ball (x y radius selected?))</a:t>
            </a:r>
          </a:p>
          <a:p>
            <a:endParaRPr lang="en-US" sz="1800" dirty="0">
              <a:latin typeface="Consolas" pitchFamily="49" charset="0"/>
              <a:cs typeface="Consolas" pitchFamily="49" charset="0"/>
            </a:endParaRPr>
          </a:p>
          <a:p>
            <a:r>
              <a:rPr lang="en-US" sz="1800" dirty="0">
                <a:latin typeface="Consolas" pitchFamily="49" charset="0"/>
                <a:cs typeface="Consolas" pitchFamily="49" charset="0"/>
              </a:rPr>
              <a:t>;; A Ball is a (make-ball </a:t>
            </a:r>
            <a:r>
              <a:rPr lang="en-US" sz="1800" dirty="0" smtClean="0">
                <a:latin typeface="Consolas" pitchFamily="49" charset="0"/>
                <a:cs typeface="Consolas" pitchFamily="49" charset="0"/>
              </a:rPr>
              <a:t>Integer </a:t>
            </a:r>
            <a:r>
              <a:rPr lang="en-US" sz="1800" dirty="0" err="1" smtClean="0">
                <a:latin typeface="Consolas" pitchFamily="49" charset="0"/>
                <a:cs typeface="Consolas" pitchFamily="49" charset="0"/>
              </a:rPr>
              <a:t>Integer</a:t>
            </a:r>
            <a:r>
              <a:rPr lang="en-US" sz="1800" dirty="0" smtClean="0">
                <a:latin typeface="Consolas" pitchFamily="49" charset="0"/>
                <a:cs typeface="Consolas" pitchFamily="49" charset="0"/>
              </a:rPr>
              <a:t> Real Boolean</a:t>
            </a:r>
            <a:r>
              <a:rPr lang="en-US" sz="1800" dirty="0">
                <a:latin typeface="Consolas" pitchFamily="49" charset="0"/>
                <a:cs typeface="Consolas" pitchFamily="49" charset="0"/>
              </a:rPr>
              <a:t>)</a:t>
            </a:r>
          </a:p>
          <a:p>
            <a:r>
              <a:rPr lang="en-US" sz="1800" dirty="0">
                <a:latin typeface="Consolas" pitchFamily="49" charset="0"/>
                <a:cs typeface="Consolas" pitchFamily="49" charset="0"/>
              </a:rPr>
              <a:t>;; x and y are the coordinates of the center of the ball, </a:t>
            </a:r>
            <a:endParaRPr lang="en-US" sz="1800" dirty="0" smtClean="0">
              <a:latin typeface="Consolas" pitchFamily="49" charset="0"/>
              <a:cs typeface="Consolas" pitchFamily="49" charset="0"/>
            </a:endParaRPr>
          </a:p>
          <a:p>
            <a:r>
              <a:rPr lang="en-US" sz="1800" dirty="0" smtClean="0">
                <a:latin typeface="Consolas" pitchFamily="49" charset="0"/>
                <a:cs typeface="Consolas" pitchFamily="49" charset="0"/>
              </a:rPr>
              <a:t>;; in pixels, relative </a:t>
            </a:r>
            <a:r>
              <a:rPr lang="en-US" sz="1800" dirty="0">
                <a:latin typeface="Consolas" pitchFamily="49" charset="0"/>
                <a:cs typeface="Consolas" pitchFamily="49" charset="0"/>
              </a:rPr>
              <a:t>to the origin of the scene.</a:t>
            </a:r>
          </a:p>
          <a:p>
            <a:r>
              <a:rPr lang="en-US" sz="1800" dirty="0">
                <a:latin typeface="Consolas" pitchFamily="49" charset="0"/>
                <a:cs typeface="Consolas" pitchFamily="49" charset="0"/>
              </a:rPr>
              <a:t>;; radius is the radius of the ball, in pixels</a:t>
            </a:r>
          </a:p>
          <a:p>
            <a:r>
              <a:rPr lang="en-US" sz="1800" dirty="0">
                <a:latin typeface="Consolas" pitchFamily="49" charset="0"/>
                <a:cs typeface="Consolas" pitchFamily="49" charset="0"/>
              </a:rPr>
              <a:t>;; selected? is true </a:t>
            </a:r>
            <a:r>
              <a:rPr lang="en-US" sz="1800" dirty="0" err="1">
                <a:latin typeface="Consolas" pitchFamily="49" charset="0"/>
                <a:cs typeface="Consolas" pitchFamily="49" charset="0"/>
              </a:rPr>
              <a:t>iff</a:t>
            </a:r>
            <a:r>
              <a:rPr lang="en-US" sz="1800" dirty="0">
                <a:latin typeface="Consolas" pitchFamily="49" charset="0"/>
                <a:cs typeface="Consolas" pitchFamily="49" charset="0"/>
              </a:rPr>
              <a:t> the ball has been selected for dragging.</a:t>
            </a:r>
          </a:p>
          <a:p>
            <a:endParaRPr lang="en-US" sz="1800" dirty="0">
              <a:latin typeface="Consolas" pitchFamily="49" charset="0"/>
              <a:cs typeface="Consolas" pitchFamily="49" charset="0"/>
            </a:endParaRPr>
          </a:p>
          <a:p>
            <a:r>
              <a:rPr lang="en-US" sz="1800" dirty="0">
                <a:latin typeface="Consolas" pitchFamily="49" charset="0"/>
                <a:cs typeface="Consolas" pitchFamily="49" charset="0"/>
              </a:rPr>
              <a:t>;; TEMPLATE:</a:t>
            </a:r>
          </a:p>
          <a:p>
            <a:r>
              <a:rPr lang="en-US" sz="1800" dirty="0">
                <a:latin typeface="Consolas" pitchFamily="49" charset="0"/>
                <a:cs typeface="Consolas" pitchFamily="49" charset="0"/>
              </a:rPr>
              <a:t>;; (define (ball-</a:t>
            </a:r>
            <a:r>
              <a:rPr lang="en-US" sz="1800" dirty="0" err="1">
                <a:latin typeface="Consolas" pitchFamily="49" charset="0"/>
                <a:cs typeface="Consolas" pitchFamily="49" charset="0"/>
              </a:rPr>
              <a:t>fn</a:t>
            </a:r>
            <a:r>
              <a:rPr lang="en-US" sz="1800" dirty="0">
                <a:latin typeface="Consolas" pitchFamily="49" charset="0"/>
                <a:cs typeface="Consolas" pitchFamily="49" charset="0"/>
              </a:rPr>
              <a:t> b)</a:t>
            </a:r>
          </a:p>
          <a:p>
            <a:r>
              <a:rPr lang="en-US" sz="1800" dirty="0">
                <a:latin typeface="Consolas" pitchFamily="49" charset="0"/>
                <a:cs typeface="Consolas" pitchFamily="49" charset="0"/>
              </a:rPr>
              <a:t>;;   (...</a:t>
            </a:r>
          </a:p>
          <a:p>
            <a:r>
              <a:rPr lang="en-US" sz="1800" dirty="0">
                <a:latin typeface="Consolas" pitchFamily="49" charset="0"/>
                <a:cs typeface="Consolas" pitchFamily="49" charset="0"/>
              </a:rPr>
              <a:t>;;     (ball-x b</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(ball-y b</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ball-radius b</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ball-selected? b)))</a:t>
            </a:r>
          </a:p>
        </p:txBody>
      </p:sp>
      <p:sp>
        <p:nvSpPr>
          <p:cNvPr id="3" name="TextBox 2"/>
          <p:cNvSpPr txBox="1"/>
          <p:nvPr/>
        </p:nvSpPr>
        <p:spPr>
          <a:xfrm>
            <a:off x="4267201" y="5943600"/>
            <a:ext cx="4648199" cy="646331"/>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follow the design recipe:  we start with the data definitions.</a:t>
            </a:r>
            <a:endParaRPr lang="en-US" dirty="0"/>
          </a:p>
        </p:txBody>
      </p:sp>
    </p:spTree>
    <p:extLst>
      <p:ext uri="{BB962C8B-B14F-4D97-AF65-F5344CB8AC3E}">
        <p14:creationId xmlns:p14="http://schemas.microsoft.com/office/powerpoint/2010/main" val="17841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cs typeface="Consolas" pitchFamily="49" charset="0"/>
              </a:rPr>
              <a:t>ball-after-mouse</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lnSpcReduction="10000"/>
          </a:bodyPr>
          <a:lstStyle/>
          <a:p>
            <a:r>
              <a:rPr lang="en-US" dirty="0"/>
              <a:t>;; ball-after-mouse : </a:t>
            </a:r>
            <a:endParaRPr lang="en-US" dirty="0" smtClean="0"/>
          </a:p>
          <a:p>
            <a:r>
              <a:rPr lang="en-US" dirty="0" smtClean="0"/>
              <a:t>;;    Ball Integer </a:t>
            </a:r>
            <a:r>
              <a:rPr lang="en-US" dirty="0" err="1" smtClean="0"/>
              <a:t>Integer</a:t>
            </a:r>
            <a:r>
              <a:rPr lang="en-US" dirty="0" smtClean="0"/>
              <a:t> </a:t>
            </a:r>
            <a:r>
              <a:rPr lang="en-US" dirty="0" err="1"/>
              <a:t>MouseEvent</a:t>
            </a:r>
            <a:r>
              <a:rPr lang="en-US" dirty="0"/>
              <a:t> -&gt; Ball</a:t>
            </a:r>
          </a:p>
          <a:p>
            <a:r>
              <a:rPr lang="en-US" dirty="0"/>
              <a:t>;; GIVEN: a ball, a location and a mouse event</a:t>
            </a:r>
          </a:p>
          <a:p>
            <a:r>
              <a:rPr lang="en-US" dirty="0"/>
              <a:t>;; RETURNS: the ball after the given mouse event at </a:t>
            </a:r>
            <a:endParaRPr lang="en-US" dirty="0" smtClean="0"/>
          </a:p>
          <a:p>
            <a:r>
              <a:rPr lang="en-US" dirty="0" smtClean="0"/>
              <a:t>;; the given location.</a:t>
            </a:r>
          </a:p>
          <a:p>
            <a:r>
              <a:rPr lang="en-US" dirty="0" smtClean="0"/>
              <a:t>;; STRATEGY: Cases on </a:t>
            </a:r>
            <a:r>
              <a:rPr lang="en-US" dirty="0" err="1" smtClean="0"/>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endParaRPr lang="en-US" dirty="0" smtClean="0"/>
          </a:p>
          <a:p>
            <a:r>
              <a:rPr lang="en-US" dirty="0"/>
              <a:t> </a:t>
            </a:r>
            <a:r>
              <a:rPr lang="en-US" dirty="0" smtClean="0"/>
              <a:t>    (</a:t>
            </a:r>
            <a:r>
              <a:rPr lang="en-US" dirty="0"/>
              <a:t>ball-after-button-down b mx my)]</a:t>
            </a:r>
          </a:p>
          <a:p>
            <a:r>
              <a:rPr lang="en-US" dirty="0"/>
              <a:t>    [(mouse=? </a:t>
            </a:r>
            <a:r>
              <a:rPr lang="en-US" dirty="0" err="1"/>
              <a:t>mev</a:t>
            </a:r>
            <a:r>
              <a:rPr lang="en-US" dirty="0"/>
              <a:t> "drag") </a:t>
            </a:r>
            <a:endParaRPr lang="en-US" dirty="0" smtClean="0"/>
          </a:p>
          <a:p>
            <a:r>
              <a:rPr lang="en-US" dirty="0"/>
              <a:t> </a:t>
            </a:r>
            <a:r>
              <a:rPr lang="en-US" dirty="0" smtClean="0"/>
              <a:t>    (</a:t>
            </a:r>
            <a:r>
              <a:rPr lang="en-US" dirty="0"/>
              <a:t>ball-after-drag b mx my)]</a:t>
            </a:r>
          </a:p>
          <a:p>
            <a:r>
              <a:rPr lang="en-US" dirty="0"/>
              <a:t>    [(mouse=? </a:t>
            </a:r>
            <a:r>
              <a:rPr lang="en-US" dirty="0" err="1"/>
              <a:t>mev</a:t>
            </a:r>
            <a:r>
              <a:rPr lang="en-US" dirty="0"/>
              <a:t> "button-up") </a:t>
            </a:r>
            <a:endParaRPr lang="en-US" dirty="0" smtClean="0"/>
          </a:p>
          <a:p>
            <a:r>
              <a:rPr lang="en-US" dirty="0"/>
              <a:t> </a:t>
            </a:r>
            <a:r>
              <a:rPr lang="en-US" dirty="0" smtClean="0"/>
              <a:t>    (</a:t>
            </a:r>
            <a:r>
              <a:rPr lang="en-US" dirty="0"/>
              <a:t>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3">
              <a:lumMod val="40000"/>
              <a:lumOff val="60000"/>
            </a:schemeClr>
          </a:solidFill>
          <a:ln>
            <a:tailEnd type="stealth" w="lg" len="lg"/>
          </a:ln>
        </p:spPr>
        <p:style>
          <a:lnRef idx="2">
            <a:schemeClr val="accent1"/>
          </a:lnRef>
          <a:fillRef idx="1">
            <a:schemeClr val="lt1"/>
          </a:fillRef>
          <a:effectRef idx="0">
            <a:schemeClr val="accent1"/>
          </a:effectRef>
          <a:fontRef idx="minor">
            <a:schemeClr val="dk1"/>
          </a:fontRef>
        </p:style>
        <p:txBody>
          <a:bodyPr rtlCol="0" anchor="t" anchorCtr="0">
            <a:spAutoFit/>
          </a:bodyPr>
          <a:lstStyle/>
          <a:p>
            <a:r>
              <a:rPr lang="en-US" dirty="0" smtClean="0"/>
              <a:t>We now have a </a:t>
            </a:r>
            <a:r>
              <a:rPr lang="en-US" dirty="0" err="1" smtClean="0"/>
              <a:t>wishlist</a:t>
            </a:r>
            <a:r>
              <a:rPr lang="en-US" dirty="0" smtClean="0"/>
              <a:t> of functions to design:</a:t>
            </a:r>
          </a:p>
          <a:p>
            <a:pPr marL="342900" indent="-342900">
              <a:buAutoNum type="arabicPeriod"/>
            </a:pPr>
            <a:r>
              <a:rPr lang="en-US" b="1" dirty="0" smtClean="0">
                <a:latin typeface="Consolas" pitchFamily="49" charset="0"/>
                <a:cs typeface="Consolas" pitchFamily="49" charset="0"/>
              </a:rPr>
              <a:t>ball-after-button-down</a:t>
            </a:r>
          </a:p>
          <a:p>
            <a:pPr marL="342900" indent="-342900">
              <a:buAutoNum type="arabicPeriod"/>
            </a:pPr>
            <a:r>
              <a:rPr lang="en-US" b="1" dirty="0" smtClean="0">
                <a:latin typeface="Consolas" pitchFamily="49" charset="0"/>
                <a:cs typeface="Consolas" pitchFamily="49" charset="0"/>
              </a:rPr>
              <a:t>ball-after-drag</a:t>
            </a:r>
          </a:p>
          <a:p>
            <a:pPr marL="342900" indent="-342900">
              <a:buAutoNum type="arabicPeriod"/>
            </a:pPr>
            <a:r>
              <a:rPr lang="en-US" b="1" dirty="0" smtClean="0">
                <a:latin typeface="Consolas" pitchFamily="49" charset="0"/>
                <a:cs typeface="Consolas" pitchFamily="49" charset="0"/>
              </a:rPr>
              <a:t>ball-after-button-up</a:t>
            </a:r>
            <a:endParaRPr lang="en-US" dirty="0"/>
          </a:p>
        </p:txBody>
      </p:sp>
      <p:sp>
        <p:nvSpPr>
          <p:cNvPr id="5" name="TextBox 4"/>
          <p:cNvSpPr txBox="1"/>
          <p:nvPr/>
        </p:nvSpPr>
        <p:spPr>
          <a:xfrm>
            <a:off x="5486400" y="3691879"/>
            <a:ext cx="3429000" cy="147732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We first do cases on the mouse event. The </a:t>
            </a:r>
            <a:r>
              <a:rPr lang="en-US" dirty="0"/>
              <a:t>data is handed off to one of several help functions.  Each help function will decompose the compound data</a:t>
            </a:r>
            <a:r>
              <a:rPr lang="en-US" dirty="0" smtClean="0"/>
              <a:t>.</a:t>
            </a:r>
            <a:endParaRPr lang="en-US" dirty="0"/>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smtClean="0"/>
              <a:t>Let’s draw a picture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t>
            </a:r>
            <a:r>
              <a:rPr lang="en-US" dirty="0" smtClean="0">
                <a:solidFill>
                  <a:schemeClr val="tx1"/>
                </a:solidFill>
              </a:rPr>
              <a:t>all-after-mouse</a:t>
            </a:r>
          </a:p>
        </p:txBody>
      </p:sp>
      <p:sp>
        <p:nvSpPr>
          <p:cNvPr id="7" name="Rectangle 6"/>
          <p:cNvSpPr/>
          <p:nvPr/>
        </p:nvSpPr>
        <p:spPr>
          <a:xfrm>
            <a:off x="5638800" y="4096407"/>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ball-after-drag</a:t>
            </a:r>
          </a:p>
        </p:txBody>
      </p:sp>
      <p:sp>
        <p:nvSpPr>
          <p:cNvPr id="8" name="Rectangle 7"/>
          <p:cNvSpPr/>
          <p:nvPr/>
        </p:nvSpPr>
        <p:spPr>
          <a:xfrm>
            <a:off x="3238500" y="4114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ball-after-button-up</a:t>
            </a:r>
          </a:p>
        </p:txBody>
      </p:sp>
      <p:sp>
        <p:nvSpPr>
          <p:cNvPr id="9" name="Rectangle 8"/>
          <p:cNvSpPr/>
          <p:nvPr/>
        </p:nvSpPr>
        <p:spPr>
          <a:xfrm>
            <a:off x="838200" y="4114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ball-after-button-down</a:t>
            </a:r>
          </a:p>
        </p:txBody>
      </p:sp>
      <p:cxnSp>
        <p:nvCxnSpPr>
          <p:cNvPr id="11" name="Straight Arrow Connector 10"/>
          <p:cNvCxnSpPr>
            <a:stCxn id="9" idx="0"/>
          </p:cNvCxnSpPr>
          <p:nvPr/>
        </p:nvCxnSpPr>
        <p:spPr>
          <a:xfrm flipV="1">
            <a:off x="1752600" y="2971800"/>
            <a:ext cx="1905000" cy="1143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1143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0"/>
          </p:cNvCxnSpPr>
          <p:nvPr/>
        </p:nvCxnSpPr>
        <p:spPr>
          <a:xfrm flipH="1" flipV="1">
            <a:off x="4724400" y="2971800"/>
            <a:ext cx="1828800" cy="112460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8200" y="5486400"/>
            <a:ext cx="7162800" cy="646331"/>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This tree shows the organization of these functions.   The arrows go from the called function to the caller.  Let’s explore </a:t>
            </a:r>
            <a:r>
              <a:rPr lang="en-US" b="1" dirty="0" smtClean="0"/>
              <a:t>ball-after-drag</a:t>
            </a:r>
          </a:p>
        </p:txBody>
      </p:sp>
    </p:spTree>
    <p:extLst>
      <p:ext uri="{BB962C8B-B14F-4D97-AF65-F5344CB8AC3E}">
        <p14:creationId xmlns:p14="http://schemas.microsoft.com/office/powerpoint/2010/main" val="209506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olas" pitchFamily="49" charset="0"/>
                <a:cs typeface="Consolas" pitchFamily="49" charset="0"/>
              </a:rPr>
              <a:t>ball-after-drag</a:t>
            </a:r>
            <a:endParaRPr lang="en-US" b="1" dirty="0">
              <a:latin typeface="Consolas" pitchFamily="49" charset="0"/>
              <a:cs typeface="Consolas" pitchFamily="49" charset="0"/>
            </a:endParaRPr>
          </a:p>
        </p:txBody>
      </p:sp>
      <p:sp>
        <p:nvSpPr>
          <p:cNvPr id="3" name="Content Placeholder 2"/>
          <p:cNvSpPr>
            <a:spLocks noGrp="1"/>
          </p:cNvSpPr>
          <p:nvPr>
            <p:ph idx="1"/>
          </p:nvPr>
        </p:nvSpPr>
        <p:spPr/>
        <p:txBody>
          <a:bodyPr>
            <a:normAutofit/>
          </a:bodyPr>
          <a:lstStyle/>
          <a:p>
            <a:r>
              <a:rPr lang="en-US" sz="2400" dirty="0"/>
              <a:t>;; ball-after-drag </a:t>
            </a:r>
            <a:endParaRPr lang="en-US" sz="2400" dirty="0" smtClean="0"/>
          </a:p>
          <a:p>
            <a:r>
              <a:rPr lang="en-US" sz="2400" dirty="0" smtClean="0"/>
              <a:t>;;      : </a:t>
            </a:r>
            <a:r>
              <a:rPr lang="en-US" sz="2400" dirty="0"/>
              <a:t>Ball </a:t>
            </a:r>
            <a:r>
              <a:rPr lang="en-US" sz="2400" dirty="0" smtClean="0"/>
              <a:t>Integer </a:t>
            </a:r>
            <a:r>
              <a:rPr lang="en-US" sz="2400" dirty="0" err="1" smtClean="0"/>
              <a:t>Integer</a:t>
            </a:r>
            <a:r>
              <a:rPr lang="en-US" sz="2400" dirty="0" smtClean="0"/>
              <a:t> </a:t>
            </a:r>
            <a:r>
              <a:rPr lang="en-US" sz="2400" dirty="0"/>
              <a:t>-&gt; Ball</a:t>
            </a:r>
          </a:p>
          <a:p>
            <a:r>
              <a:rPr lang="en-US" sz="2400" dirty="0"/>
              <a:t>;; GIVEN: a ball and a location</a:t>
            </a:r>
          </a:p>
          <a:p>
            <a:r>
              <a:rPr lang="en-US" sz="2400" dirty="0"/>
              <a:t>;; RETURNS: the ball after a drag event at </a:t>
            </a:r>
            <a:r>
              <a:rPr lang="en-US" sz="2400" dirty="0" smtClean="0"/>
              <a:t>the</a:t>
            </a:r>
          </a:p>
          <a:p>
            <a:r>
              <a:rPr lang="en-US" sz="2400" dirty="0" smtClean="0"/>
              <a:t>;; </a:t>
            </a:r>
            <a:r>
              <a:rPr lang="en-US" sz="2400" dirty="0"/>
              <a:t>given location.</a:t>
            </a:r>
          </a:p>
          <a:p>
            <a:r>
              <a:rPr lang="en-US" sz="2400" dirty="0"/>
              <a:t>;; STRATEGY: </a:t>
            </a:r>
            <a:r>
              <a:rPr lang="en-US" sz="2400" dirty="0" smtClean="0"/>
              <a:t>Use template for Ball on b.</a:t>
            </a:r>
          </a:p>
          <a:p>
            <a:r>
              <a:rPr lang="en-US" sz="2400" dirty="0" smtClean="0"/>
              <a:t>(</a:t>
            </a:r>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00600" y="4382347"/>
            <a:ext cx="4191000" cy="1754326"/>
          </a:xfrm>
          <a:prstGeom prst="rect">
            <a:avLst/>
          </a:prstGeom>
          <a:solidFill>
            <a:schemeClr val="accent3">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This moves the ball so its center is at the mouse point.  That’s probably not what you want in a real application.  You probably want something that we call “smooth drag”, which we’ll learn about in a problem set coming up soon.</a:t>
            </a:r>
            <a:endParaRPr lang="en-US" dirty="0"/>
          </a:p>
        </p:txBody>
      </p:sp>
    </p:spTree>
    <p:extLst>
      <p:ext uri="{BB962C8B-B14F-4D97-AF65-F5344CB8AC3E}">
        <p14:creationId xmlns:p14="http://schemas.microsoft.com/office/powerpoint/2010/main" val="4855117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3">
            <a:lumMod val="40000"/>
            <a:lumOff val="60000"/>
          </a:schemeClr>
        </a:solidFill>
      </a:spPr>
      <a:bodyPr wrap="square" rtlCol="0">
        <a:spAutoFit/>
      </a:bodyPr>
      <a:lstStyle>
        <a:defPPr>
          <a:defRPr dirty="0" smtClean="0"/>
        </a:defPPr>
      </a:lstStyle>
      <a:style>
        <a:lnRef idx="2">
          <a:schemeClr val="accent2"/>
        </a:lnRef>
        <a:fillRef idx="1">
          <a:schemeClr val="lt1"/>
        </a:fillRef>
        <a:effectRef idx="0">
          <a:schemeClr val="accent2"/>
        </a:effectRef>
        <a:fontRef idx="minor">
          <a:schemeClr val="dk1"/>
        </a:fontRef>
      </a: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3867</TotalTime>
  <Words>1429</Words>
  <Application>Microsoft Office PowerPoint</Application>
  <PresentationFormat>On-screen Show (4:3)</PresentationFormat>
  <Paragraphs>183</Paragraphs>
  <Slides>18</Slides>
  <Notes>1</Notes>
  <HiddenSlides>0</HiddenSlides>
  <MMClips>1</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Calibri</vt:lpstr>
      <vt:lpstr>Consolas</vt:lpstr>
      <vt:lpstr>Helvetica Neue</vt:lpstr>
      <vt:lpstr>Office Theme</vt:lpstr>
      <vt:lpstr>2_Office Theme</vt:lpstr>
      <vt:lpstr>1_Office Theme</vt:lpstr>
      <vt:lpstr>Examining Two Pieces of Data</vt:lpstr>
      <vt:lpstr>You can only use one template at a time.</vt:lpstr>
      <vt:lpstr>Examining multiple values: example #1</vt:lpstr>
      <vt:lpstr>Examining more than one value: example #2</vt:lpstr>
      <vt:lpstr>Structural Decomposition on more than one value: example #2</vt:lpstr>
      <vt:lpstr>Data Definition: Ball</vt:lpstr>
      <vt:lpstr>ball-after-mouse</vt:lpstr>
      <vt:lpstr>Let’s draw a picture</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Summary</vt:lpstr>
      <vt:lpstr>Next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95</cp:revision>
  <dcterms:created xsi:type="dcterms:W3CDTF">2006-08-16T00:00:00Z</dcterms:created>
  <dcterms:modified xsi:type="dcterms:W3CDTF">2015-08-13T20:13:17Z</dcterms:modified>
</cp:coreProperties>
</file>