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533" r:id="rId11"/>
    <p:sldId id="534" r:id="rId12"/>
    <p:sldId id="539" r:id="rId13"/>
    <p:sldId id="493" r:id="rId14"/>
    <p:sldId id="494" r:id="rId15"/>
    <p:sldId id="535" r:id="rId16"/>
    <p:sldId id="536" r:id="rId17"/>
    <p:sldId id="537" r:id="rId18"/>
    <p:sldId id="538" r:id="rId19"/>
    <p:sldId id="540" r:id="rId20"/>
    <p:sldId id="498" r:id="rId21"/>
    <p:sldId id="499" r:id="rId22"/>
    <p:sldId id="500" r:id="rId23"/>
    <p:sldId id="501" r:id="rId24"/>
    <p:sldId id="502" r:id="rId25"/>
    <p:sldId id="503" r:id="rId26"/>
    <p:sldId id="504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1" autoAdjust="0"/>
    <p:restoredTop sz="93383" autoAdjust="0"/>
  </p:normalViewPr>
  <p:slideViewPr>
    <p:cSldViewPr>
      <p:cViewPr varScale="1">
        <p:scale>
          <a:sx n="91" d="100"/>
          <a:sy n="91" d="100"/>
        </p:scale>
        <p:origin x="768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448"/>
    </p:cViewPr>
  </p:sorterViewPr>
  <p:notesViewPr>
    <p:cSldViewPr>
      <p:cViewPr varScale="1">
        <p:scale>
          <a:sx n="67" d="100"/>
          <a:sy n="67" d="100"/>
        </p:scale>
        <p:origin x="-274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F25F6-E1EF-4065-8525-42EDEBD9BD22}" type="datetimeFigureOut">
              <a:rPr lang="en-US" smtClean="0"/>
              <a:pPr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1DFD8-B619-4FFF-B366-BDCC98D081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4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5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5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5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4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27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72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5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9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9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5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uperprofundo.com/wp-content/uploads/2011/01/8queens-150x150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griddles.com/images/riddles/8-queens-on-a-chessboard.jpg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8-queens problem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 “Bootcamp”</a:t>
            </a:r>
          </a:p>
          <a:p>
            <a:r>
              <a:rPr lang="en-US" dirty="0" smtClean="0"/>
              <a:t>Lesson 8.7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</a:t>
              </a:r>
              <a:r>
                <a:rPr lang="en-US" sz="1000"/>
                <a:t>, </a:t>
              </a:r>
              <a:r>
                <a:rPr lang="en-US" sz="1000" smtClean="0"/>
                <a:t>2012-2015</a:t>
              </a:r>
              <a:endParaRPr lang="en-US" sz="1000" dirty="0" smtClean="0"/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5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: -&gt; </a:t>
            </a:r>
            <a:r>
              <a:rPr lang="en-US" dirty="0" err="1"/>
              <a:t>LegalConfig</a:t>
            </a:r>
            <a:endParaRPr lang="en-US" dirty="0"/>
          </a:p>
          <a:p>
            <a:r>
              <a:rPr lang="en-US" dirty="0"/>
              <a:t>(define empty-</a:t>
            </a:r>
            <a:r>
              <a:rPr lang="en-US" dirty="0" err="1"/>
              <a:t>config</a:t>
            </a:r>
            <a:r>
              <a:rPr lang="en-US" dirty="0"/>
              <a:t> empty)</a:t>
            </a:r>
          </a:p>
          <a:p>
            <a:endParaRPr lang="en-US" dirty="0"/>
          </a:p>
          <a:p>
            <a:r>
              <a:rPr lang="en-US" dirty="0"/>
              <a:t>;; legal-to-add-queen? : </a:t>
            </a:r>
            <a:r>
              <a:rPr lang="en-US" dirty="0" err="1"/>
              <a:t>PosInt</a:t>
            </a:r>
            <a:r>
              <a:rPr lang="en-US" dirty="0"/>
              <a:t> </a:t>
            </a:r>
            <a:r>
              <a:rPr lang="en-US" dirty="0" err="1"/>
              <a:t>LegalConfig</a:t>
            </a:r>
            <a:r>
              <a:rPr lang="en-US" dirty="0"/>
              <a:t> -&gt; Bool</a:t>
            </a:r>
          </a:p>
          <a:p>
            <a:r>
              <a:rPr lang="en-US" dirty="0"/>
              <a:t>;; GIVEN: a column col and a legal configuration</a:t>
            </a:r>
          </a:p>
          <a:p>
            <a:r>
              <a:rPr lang="en-US" dirty="0"/>
              <a:t>;;   ((k, </a:t>
            </a:r>
            <a:r>
              <a:rPr lang="en-US" dirty="0" err="1"/>
              <a:t>c_k</a:t>
            </a:r>
            <a:r>
              <a:rPr lang="en-US" dirty="0"/>
              <a:t>), (k-1, c_k-1), ... (1, c1))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 smtClean="0"/>
              <a:t>adding a queen at row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k+1</a:t>
            </a:r>
            <a:r>
              <a:rPr lang="en-US" dirty="0" smtClean="0"/>
              <a:t> and column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col</a:t>
            </a:r>
          </a:p>
          <a:p>
            <a:r>
              <a:rPr lang="en-US" dirty="0" smtClean="0"/>
              <a:t>;; would result in a legal configuration.</a:t>
            </a:r>
          </a:p>
          <a:p>
            <a:r>
              <a:rPr lang="en-US" dirty="0" smtClean="0"/>
              <a:t>;; </a:t>
            </a:r>
            <a:r>
              <a:rPr lang="en-US" dirty="0"/>
              <a:t>STRATEGY: Cases on whether the configuration is empty.</a:t>
            </a:r>
          </a:p>
          <a:p>
            <a:r>
              <a:rPr lang="en-US" dirty="0"/>
              <a:t>(define (legal-to-add-queen? col </a:t>
            </a:r>
            <a:r>
              <a:rPr lang="en-US" dirty="0" err="1"/>
              <a:t>config</a:t>
            </a:r>
            <a:r>
              <a:rPr lang="en-US" dirty="0"/>
              <a:t>)</a:t>
            </a:r>
          </a:p>
          <a:p>
            <a:r>
              <a:rPr lang="en-US" dirty="0"/>
              <a:t>  (or </a:t>
            </a:r>
          </a:p>
          <a:p>
            <a:r>
              <a:rPr lang="en-US" dirty="0"/>
              <a:t>    (empty? </a:t>
            </a:r>
            <a:r>
              <a:rPr lang="en-US" dirty="0" err="1"/>
              <a:t>config</a:t>
            </a:r>
            <a:r>
              <a:rPr lang="en-US" dirty="0"/>
              <a:t>) ;; first queen is always legal</a:t>
            </a:r>
          </a:p>
          <a:p>
            <a:r>
              <a:rPr lang="en-US" dirty="0"/>
              <a:t>    (local</a:t>
            </a:r>
          </a:p>
          <a:p>
            <a:r>
              <a:rPr lang="en-US" dirty="0"/>
              <a:t>      ((define next-row (+ </a:t>
            </a:r>
            <a:r>
              <a:rPr lang="en-US" dirty="0" smtClean="0"/>
              <a:t>1 (length </a:t>
            </a:r>
            <a:r>
              <a:rPr lang="en-US" dirty="0" err="1" smtClean="0"/>
              <a:t>config</a:t>
            </a:r>
            <a:r>
              <a:rPr lang="en-US" dirty="0" smtClean="0"/>
              <a:t>)))</a:t>
            </a:r>
            <a:endParaRPr lang="en-US" dirty="0"/>
          </a:p>
          <a:p>
            <a:r>
              <a:rPr lang="en-US" dirty="0"/>
              <a:t>       (define new-queen (make-queen next-row col)))</a:t>
            </a:r>
          </a:p>
          <a:p>
            <a:r>
              <a:rPr lang="en-US" dirty="0"/>
              <a:t>      (not (threatens-any? new-queen </a:t>
            </a:r>
            <a:r>
              <a:rPr lang="en-US" dirty="0" err="1"/>
              <a:t>config</a:t>
            </a:r>
            <a:r>
              <a:rPr lang="en-US" dirty="0"/>
              <a:t>)))))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7904" y="4252912"/>
            <a:ext cx="2019300" cy="22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None of the old queens threaten each other, so we only need to check whether the new queen threatens any of the old queens.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5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900" dirty="0"/>
              <a:t>;; place-queen : </a:t>
            </a:r>
            <a:r>
              <a:rPr lang="en-US" sz="2900" dirty="0" err="1"/>
              <a:t>PosInt</a:t>
            </a:r>
            <a:r>
              <a:rPr lang="en-US" sz="2900" dirty="0"/>
              <a:t> </a:t>
            </a:r>
            <a:r>
              <a:rPr lang="en-US" sz="2900" dirty="0" err="1"/>
              <a:t>LegalConfig</a:t>
            </a:r>
            <a:r>
              <a:rPr lang="en-US" sz="2900" dirty="0"/>
              <a:t> -&gt; </a:t>
            </a:r>
            <a:r>
              <a:rPr lang="en-US" sz="2900" dirty="0" err="1"/>
              <a:t>LegalConfig</a:t>
            </a:r>
            <a:endParaRPr lang="en-US" sz="2900" dirty="0"/>
          </a:p>
          <a:p>
            <a:r>
              <a:rPr lang="en-US" sz="2900" dirty="0"/>
              <a:t>;; GIVEN: a column col </a:t>
            </a:r>
            <a:endParaRPr lang="en-US" sz="2900" dirty="0" smtClean="0"/>
          </a:p>
          <a:p>
            <a:r>
              <a:rPr lang="en-US" sz="2900" dirty="0" smtClean="0"/>
              <a:t>;;        and </a:t>
            </a:r>
            <a:r>
              <a:rPr lang="en-US" sz="2900" dirty="0"/>
              <a:t>a legal </a:t>
            </a:r>
            <a:r>
              <a:rPr lang="en-US" sz="2900" dirty="0" err="1"/>
              <a:t>config</a:t>
            </a:r>
            <a:r>
              <a:rPr lang="en-US" sz="2900" dirty="0"/>
              <a:t> of some length k </a:t>
            </a:r>
          </a:p>
          <a:p>
            <a:r>
              <a:rPr lang="en-US" sz="2900" dirty="0"/>
              <a:t>;; WHERE: </a:t>
            </a:r>
            <a:r>
              <a:rPr lang="en-US" sz="2900" dirty="0" smtClean="0"/>
              <a:t>a new </a:t>
            </a:r>
            <a:r>
              <a:rPr lang="en-US" sz="2900" dirty="0"/>
              <a:t>queen at (k+1, col)  </a:t>
            </a:r>
            <a:r>
              <a:rPr lang="en-US" sz="2900" dirty="0" smtClean="0"/>
              <a:t>wouldn’t threaten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any of </a:t>
            </a:r>
            <a:r>
              <a:rPr lang="en-US" sz="2900" dirty="0" smtClean="0"/>
              <a:t>the </a:t>
            </a:r>
            <a:r>
              <a:rPr lang="en-US" sz="2900" dirty="0"/>
              <a:t>existing queens.</a:t>
            </a:r>
          </a:p>
          <a:p>
            <a:r>
              <a:rPr lang="en-US" sz="2900" dirty="0"/>
              <a:t>;; RETURNS: the given configuration with a new </a:t>
            </a:r>
            <a:r>
              <a:rPr lang="en-US" sz="2900" dirty="0" smtClean="0"/>
              <a:t>queen</a:t>
            </a:r>
          </a:p>
          <a:p>
            <a:r>
              <a:rPr lang="en-US" sz="2900" dirty="0" smtClean="0"/>
              <a:t>;; </a:t>
            </a:r>
            <a:r>
              <a:rPr lang="en-US" sz="2900" dirty="0"/>
              <a:t>added at (k+1,col</a:t>
            </a:r>
            <a:r>
              <a:rPr lang="en-US" sz="2900" dirty="0" smtClean="0"/>
              <a:t>)</a:t>
            </a:r>
          </a:p>
          <a:p>
            <a:r>
              <a:rPr lang="en-US" sz="2900" dirty="0" smtClean="0"/>
              <a:t>;; STRATEGY: Cases on whether </a:t>
            </a:r>
            <a:r>
              <a:rPr lang="en-US" sz="2900" dirty="0" err="1" smtClean="0"/>
              <a:t>config</a:t>
            </a:r>
            <a:r>
              <a:rPr lang="en-US" sz="2900" dirty="0" smtClean="0"/>
              <a:t> is empty</a:t>
            </a:r>
            <a:endParaRPr lang="en-US" sz="2900" dirty="0"/>
          </a:p>
          <a:p>
            <a:r>
              <a:rPr lang="en-US" sz="2900" dirty="0"/>
              <a:t>(define (place-queen col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(if (empty? </a:t>
            </a:r>
            <a:r>
              <a:rPr lang="en-US" sz="2900" dirty="0" err="1"/>
              <a:t>config</a:t>
            </a:r>
            <a:r>
              <a:rPr lang="en-US" sz="2900" dirty="0"/>
              <a:t>)</a:t>
            </a:r>
          </a:p>
          <a:p>
            <a:r>
              <a:rPr lang="en-US" sz="2900" dirty="0"/>
              <a:t>      (list (make-queen 1 1))</a:t>
            </a:r>
          </a:p>
          <a:p>
            <a:r>
              <a:rPr lang="en-US" sz="2900" dirty="0"/>
              <a:t>      (local</a:t>
            </a:r>
          </a:p>
          <a:p>
            <a:r>
              <a:rPr lang="en-US" sz="2900" dirty="0"/>
              <a:t>        ((define next-row (+ 1 (length </a:t>
            </a:r>
            <a:r>
              <a:rPr lang="en-US" sz="2900" dirty="0" err="1"/>
              <a:t>config</a:t>
            </a:r>
            <a:r>
              <a:rPr lang="en-US" sz="2900" dirty="0"/>
              <a:t>)))</a:t>
            </a:r>
          </a:p>
          <a:p>
            <a:r>
              <a:rPr lang="en-US" sz="2900" dirty="0"/>
              <a:t>         (define new-queen (make-queen next-row col)))</a:t>
            </a:r>
          </a:p>
          <a:p>
            <a:r>
              <a:rPr lang="en-US" sz="2900" dirty="0"/>
              <a:t>        (cons new-queen </a:t>
            </a:r>
            <a:r>
              <a:rPr lang="en-US" sz="2900" dirty="0" err="1"/>
              <a:t>config</a:t>
            </a:r>
            <a:r>
              <a:rPr lang="en-US" sz="2900" dirty="0"/>
              <a:t>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99386" y="3842160"/>
            <a:ext cx="31242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It turns out to be useful to separate out legal-to-add-queen? as a separate function.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6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configurations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en-US" sz="2000" dirty="0" err="1" smtClean="0"/>
              <a:t>PosInt</a:t>
            </a:r>
            <a:r>
              <a:rPr lang="en-US" sz="2000" dirty="0" smtClean="0"/>
              <a:t> -&gt; </a:t>
            </a:r>
            <a:r>
              <a:rPr lang="en-US" sz="2000" dirty="0"/>
              <a:t>Boolean</a:t>
            </a:r>
          </a:p>
          <a:p>
            <a:r>
              <a:rPr lang="en-US" sz="2000" dirty="0"/>
              <a:t>;; RETURNS: Is the configuration complete for a board </a:t>
            </a:r>
            <a:r>
              <a:rPr lang="en-US" sz="2000" dirty="0" smtClean="0"/>
              <a:t>of</a:t>
            </a:r>
          </a:p>
          <a:p>
            <a:r>
              <a:rPr lang="en-US" sz="2000" dirty="0" smtClean="0"/>
              <a:t>;; </a:t>
            </a:r>
            <a:r>
              <a:rPr lang="en-US" sz="2000" dirty="0" smtClean="0"/>
              <a:t> </a:t>
            </a:r>
            <a:r>
              <a:rPr lang="en-US" sz="2000" dirty="0"/>
              <a:t>size n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;; STRATEGY: combine simpler </a:t>
            </a:r>
            <a:r>
              <a:rPr lang="en-US" sz="2000" dirty="0" smtClean="0"/>
              <a:t>functions</a:t>
            </a:r>
          </a:p>
          <a:p>
            <a:endParaRPr lang="en-US" sz="2000" dirty="0"/>
          </a:p>
          <a:p>
            <a:r>
              <a:rPr lang="en-US" sz="2000" dirty="0"/>
              <a:t>(define (</a:t>
            </a:r>
            <a:r>
              <a:rPr lang="en-US" sz="2000" dirty="0" err="1"/>
              <a:t>config</a:t>
            </a:r>
            <a:r>
              <a:rPr lang="en-US" sz="2000" dirty="0"/>
              <a:t>-complete?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r>
              <a:rPr lang="en-US" sz="2000" dirty="0"/>
              <a:t>  (= size (length </a:t>
            </a:r>
            <a:r>
              <a:rPr lang="en-US" sz="2000" dirty="0" err="1"/>
              <a:t>config</a:t>
            </a:r>
            <a:r>
              <a:rPr lang="en-US" sz="2000" dirty="0"/>
              <a:t>)))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;; complete-configuration :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;;    </a:t>
            </a:r>
            <a:r>
              <a:rPr lang="en-US" sz="1800" dirty="0" err="1" smtClean="0"/>
              <a:t>LegalConfig</a:t>
            </a:r>
            <a:r>
              <a:rPr lang="en-US" sz="1800" dirty="0" smtClean="0"/>
              <a:t> </a:t>
            </a:r>
            <a:r>
              <a:rPr lang="en-US" sz="1800" dirty="0" err="1"/>
              <a:t>PosInt</a:t>
            </a:r>
            <a:r>
              <a:rPr lang="en-US" sz="1800" dirty="0"/>
              <a:t>-&gt; </a:t>
            </a:r>
            <a:r>
              <a:rPr lang="en-US" sz="1800" dirty="0" err="1"/>
              <a:t>MaybeLegalConfig</a:t>
            </a: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;; GIVEN: a legal configuration and the size of the board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RETURNS: an extension of the given configuration to the </a:t>
            </a:r>
            <a:r>
              <a:rPr lang="en-US" sz="1800" dirty="0" smtClean="0"/>
              <a:t>given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;; </a:t>
            </a:r>
            <a:r>
              <a:rPr lang="en-US" sz="1800" dirty="0"/>
              <a:t>size</a:t>
            </a:r>
            <a:r>
              <a:rPr lang="en-US" sz="1800" dirty="0" smtClean="0"/>
              <a:t>, if </a:t>
            </a:r>
            <a:r>
              <a:rPr lang="en-US" sz="1800" dirty="0"/>
              <a:t>there is one, otherwise false.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STRATEGY: Recur on  each legal placement of next queen.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DETAILS: Given ((k,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c1)), we </a:t>
            </a:r>
            <a:endParaRPr lang="en-US" sz="1800" dirty="0" smtClean="0"/>
          </a:p>
          <a:p>
            <a:pPr>
              <a:spcBef>
                <a:spcPts val="0"/>
              </a:spcBef>
            </a:pPr>
            <a:r>
              <a:rPr lang="en-US" sz="1800" dirty="0" smtClean="0"/>
              <a:t>;;  generate </a:t>
            </a:r>
            <a:r>
              <a:rPr lang="en-US" sz="1800" dirty="0"/>
              <a:t>all </a:t>
            </a:r>
            <a:r>
              <a:rPr lang="en-US" sz="1800" dirty="0" smtClean="0"/>
              <a:t>the configurations</a:t>
            </a:r>
          </a:p>
          <a:p>
            <a:pPr>
              <a:spcBef>
                <a:spcPts val="0"/>
              </a:spcBef>
            </a:pPr>
            <a:r>
              <a:rPr lang="en-US" sz="1800" dirty="0" smtClean="0"/>
              <a:t>;;  </a:t>
            </a:r>
            <a:r>
              <a:rPr lang="en-US" sz="1800" dirty="0"/>
              <a:t>((k+1, c_k+1), (k, </a:t>
            </a:r>
            <a:r>
              <a:rPr lang="en-US" sz="1800" dirty="0" err="1"/>
              <a:t>c_k</a:t>
            </a:r>
            <a:r>
              <a:rPr lang="en-US" sz="1800" dirty="0"/>
              <a:t>), (k-1, c_k-1), ... (1, c1))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</a:t>
            </a:r>
            <a:r>
              <a:rPr lang="en-US" sz="1800" dirty="0" smtClean="0"/>
              <a:t> and </a:t>
            </a:r>
            <a:r>
              <a:rPr lang="en-US" sz="1800" dirty="0"/>
              <a:t>recur on each of them until we find one that works.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HALTING MEASURE: (- size (length </a:t>
            </a:r>
            <a:r>
              <a:rPr lang="en-US" sz="1800" dirty="0" err="1"/>
              <a:t>config</a:t>
            </a:r>
            <a:r>
              <a:rPr lang="en-US" sz="1800" dirty="0"/>
              <a:t>))</a:t>
            </a:r>
          </a:p>
          <a:p>
            <a:pPr>
              <a:spcBef>
                <a:spcPts val="0"/>
              </a:spcBef>
            </a:pPr>
            <a:endParaRPr lang="en-US" sz="1800" dirty="0" smtClean="0"/>
          </a:p>
          <a:p>
            <a:pPr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err="1" smtClean="0"/>
              <a:t>config</a:t>
            </a:r>
            <a:r>
              <a:rPr lang="en-US" dirty="0" smtClean="0"/>
              <a:t> </a:t>
            </a:r>
            <a:r>
              <a:rPr lang="en-US" dirty="0"/>
              <a:t>is already complete, it is its own </a:t>
            </a:r>
            <a:r>
              <a:rPr lang="en-US" dirty="0" smtClean="0"/>
              <a:t>completion: the problem is trivial.</a:t>
            </a:r>
            <a:endParaRPr lang="en-US" dirty="0"/>
          </a:p>
          <a:p>
            <a:r>
              <a:rPr lang="en-US" dirty="0" smtClean="0"/>
              <a:t>Otherwise</a:t>
            </a:r>
            <a:r>
              <a:rPr lang="en-US" dirty="0"/>
              <a:t>, look at each of the successors of </a:t>
            </a:r>
            <a:r>
              <a:rPr lang="en-US" b="1" dirty="0"/>
              <a:t>c</a:t>
            </a:r>
            <a:r>
              <a:rPr lang="en-US" dirty="0"/>
              <a:t> in turn, and </a:t>
            </a:r>
            <a:r>
              <a:rPr lang="en-US" dirty="0" smtClean="0"/>
              <a:t>choose </a:t>
            </a:r>
            <a:r>
              <a:rPr lang="en-US" dirty="0"/>
              <a:t>the first </a:t>
            </a:r>
            <a:r>
              <a:rPr lang="en-US" dirty="0" smtClean="0"/>
              <a:t>completion.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97100"/>
            <a:ext cx="2362200" cy="838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other words, ...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07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;; Nat -&gt; </a:t>
            </a:r>
            <a:r>
              <a:rPr lang="en-US" sz="2000" dirty="0" err="1"/>
              <a:t>MaybeLegalConfig</a:t>
            </a:r>
            <a:endParaRPr lang="en-US" sz="2000" dirty="0"/>
          </a:p>
          <a:p>
            <a:r>
              <a:rPr lang="en-US" sz="2000" dirty="0"/>
              <a:t>;; STRATEGY: Call a more general function</a:t>
            </a:r>
          </a:p>
          <a:p>
            <a:r>
              <a:rPr lang="en-US" sz="2000" dirty="0"/>
              <a:t>(define (</a:t>
            </a:r>
            <a:r>
              <a:rPr lang="en-US" sz="2000" dirty="0" err="1"/>
              <a:t>nqueens</a:t>
            </a:r>
            <a:r>
              <a:rPr lang="en-US" sz="2000" dirty="0"/>
              <a:t> n)</a:t>
            </a:r>
          </a:p>
          <a:p>
            <a:r>
              <a:rPr lang="en-US" sz="2000" dirty="0"/>
              <a:t>  (complete-configuration empty-</a:t>
            </a:r>
            <a:r>
              <a:rPr lang="en-US" sz="2000" dirty="0" err="1"/>
              <a:t>config</a:t>
            </a:r>
            <a:r>
              <a:rPr lang="en-US" sz="2000" dirty="0"/>
              <a:t> 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HALTING MEASURE: (- size (length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(define (complete-configuration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[(= (length </a:t>
            </a:r>
            <a:r>
              <a:rPr lang="en-US" sz="2000" dirty="0" err="1"/>
              <a:t>config</a:t>
            </a:r>
            <a:r>
              <a:rPr lang="en-US" sz="2000" dirty="0"/>
              <a:t>) size) </a:t>
            </a:r>
            <a:r>
              <a:rPr lang="en-US" sz="2000" dirty="0" err="1"/>
              <a:t>config</a:t>
            </a:r>
            <a:r>
              <a:rPr lang="en-US" sz="2000" dirty="0"/>
              <a:t>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(first-success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(lambda </a:t>
            </a:r>
            <a:r>
              <a:rPr lang="en-US" sz="2000" dirty="0" smtClean="0"/>
              <a:t>(next-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)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</a:t>
            </a:r>
            <a:r>
              <a:rPr lang="en-US" sz="2000" dirty="0" smtClean="0"/>
              <a:t>         (</a:t>
            </a:r>
            <a:r>
              <a:rPr lang="en-US" sz="2000" dirty="0"/>
              <a:t>complete-configuration </a:t>
            </a:r>
            <a:r>
              <a:rPr lang="en-US" sz="2000" dirty="0" smtClean="0"/>
              <a:t>next-</a:t>
            </a:r>
            <a:r>
              <a:rPr lang="en-US" sz="2000" dirty="0" err="1" smtClean="0"/>
              <a:t>config</a:t>
            </a:r>
            <a:r>
              <a:rPr lang="en-US" sz="2000" dirty="0" smtClean="0"/>
              <a:t> </a:t>
            </a:r>
            <a:r>
              <a:rPr lang="en-US" sz="2000" dirty="0"/>
              <a:t>size))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  (legal-successors </a:t>
            </a:r>
            <a:r>
              <a:rPr lang="en-US" sz="2000" dirty="0" err="1"/>
              <a:t>config</a:t>
            </a:r>
            <a:r>
              <a:rPr lang="en-US" sz="2000" dirty="0"/>
              <a:t> size))]))</a:t>
            </a:r>
          </a:p>
          <a:p>
            <a:pPr>
              <a:spcBef>
                <a:spcPts val="0"/>
              </a:spcBef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legal-successors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000" dirty="0"/>
              <a:t>;; </a:t>
            </a:r>
            <a:r>
              <a:rPr lang="en-US" sz="2000" dirty="0" err="1"/>
              <a:t>LegalConfig</a:t>
            </a:r>
            <a:r>
              <a:rPr lang="en-US" sz="2000" dirty="0"/>
              <a:t> Nat -&gt; </a:t>
            </a:r>
            <a:r>
              <a:rPr lang="en-US" sz="2000" dirty="0" err="1"/>
              <a:t>ListOfLegalConfig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;; GIVEN a legal </a:t>
            </a:r>
            <a:r>
              <a:rPr lang="en-US" sz="2000" dirty="0" smtClean="0"/>
              <a:t>configuration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 </a:t>
            </a:r>
            <a:r>
              <a:rPr lang="en-US" sz="2000" dirty="0"/>
              <a:t>((k,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RETURNS: the list of all legal configurations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  ((k+1, </a:t>
            </a:r>
            <a:r>
              <a:rPr lang="en-US" sz="2000" dirty="0" smtClean="0"/>
              <a:t>col), </a:t>
            </a:r>
            <a:r>
              <a:rPr lang="en-US" sz="2000" dirty="0"/>
              <a:t>(k, </a:t>
            </a:r>
            <a:r>
              <a:rPr lang="en-US" sz="2000" dirty="0" err="1"/>
              <a:t>c_k</a:t>
            </a:r>
            <a:r>
              <a:rPr lang="en-US" sz="2000" dirty="0"/>
              <a:t>), (k-1, c_k-1), ... (1, c1</a:t>
            </a:r>
            <a:r>
              <a:rPr lang="en-US" sz="2000" dirty="0" smtClean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for col in [1,size</a:t>
            </a:r>
            <a:r>
              <a:rPr lang="en-US" sz="2000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;; STRATEGY: Use HOF filter on [1,n] to find all places </a:t>
            </a:r>
            <a:r>
              <a:rPr lang="en-US" sz="2000" dirty="0" smtClean="0"/>
              <a:t>on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;;  </a:t>
            </a:r>
            <a:r>
              <a:rPr lang="en-US" sz="2000" dirty="0"/>
              <a:t>which it </a:t>
            </a:r>
            <a:r>
              <a:rPr lang="en-US" sz="2000" dirty="0" smtClean="0"/>
              <a:t>is legal </a:t>
            </a:r>
            <a:r>
              <a:rPr lang="en-US" sz="2000" dirty="0"/>
              <a:t>to place next queen.  Use map on the </a:t>
            </a: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smtClean="0"/>
              <a:t>;;  result </a:t>
            </a:r>
            <a:r>
              <a:rPr lang="en-US" sz="2000" dirty="0"/>
              <a:t>to construct </a:t>
            </a:r>
            <a:r>
              <a:rPr lang="en-US" sz="2000" dirty="0" smtClean="0"/>
              <a:t>each such </a:t>
            </a:r>
            <a:r>
              <a:rPr lang="en-US" sz="2000" dirty="0"/>
              <a:t>configuration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(define (legal-successors </a:t>
            </a:r>
            <a:r>
              <a:rPr lang="en-US" sz="2000" dirty="0" err="1"/>
              <a:t>config</a:t>
            </a:r>
            <a:r>
              <a:rPr lang="en-US" sz="2000" dirty="0"/>
              <a:t> size)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(map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(lambda (col) (place-queen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(filter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(lambda (col) (legal-to-add-queen? col </a:t>
            </a:r>
            <a:r>
              <a:rPr lang="en-US" sz="2000" dirty="0" err="1"/>
              <a:t>config</a:t>
            </a:r>
            <a:r>
              <a:rPr lang="en-US" sz="2000" dirty="0"/>
              <a:t>))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    (integers-from 1 </a:t>
            </a:r>
            <a:r>
              <a:rPr lang="en-US" sz="2000" dirty="0" err="1"/>
              <a:t>ncols</a:t>
            </a:r>
            <a:r>
              <a:rPr lang="en-US" sz="2000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8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integers-from : Integer </a:t>
            </a:r>
            <a:r>
              <a:rPr lang="en-US" dirty="0" err="1" smtClean="0"/>
              <a:t>Integer</a:t>
            </a:r>
            <a:r>
              <a:rPr lang="en-US" dirty="0" smtClean="0"/>
              <a:t> -&gt; </a:t>
            </a:r>
            <a:r>
              <a:rPr lang="en-US" dirty="0" err="1" smtClean="0"/>
              <a:t>ListOfInteger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;; GIVEN: n, m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;; RETURNS: the list of integers in [</a:t>
            </a:r>
            <a:r>
              <a:rPr lang="en-US" dirty="0" err="1" smtClean="0"/>
              <a:t>n,m</a:t>
            </a:r>
            <a:r>
              <a:rPr lang="en-US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dirty="0"/>
              <a:t>;; STRATEGY: recur on n+1;  halt when n &gt; m.</a:t>
            </a:r>
          </a:p>
          <a:p>
            <a:pPr>
              <a:spcBef>
                <a:spcPts val="0"/>
              </a:spcBef>
            </a:pPr>
            <a:r>
              <a:rPr lang="en-US" dirty="0"/>
              <a:t>;; HALTING MEASURE: max(0,m-n).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(integers-from n m)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[(&gt; n m) empty]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 (cons n (integers-from (+ n 1) m))]))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(X -&gt; </a:t>
            </a:r>
            <a:r>
              <a:rPr lang="en-US" dirty="0" err="1"/>
              <a:t>MaybeY</a:t>
            </a:r>
            <a:r>
              <a:rPr lang="en-US" dirty="0"/>
              <a:t>) </a:t>
            </a:r>
            <a:r>
              <a:rPr lang="en-US" dirty="0" err="1"/>
              <a:t>ListOfX</a:t>
            </a:r>
            <a:r>
              <a:rPr lang="en-US" dirty="0"/>
              <a:t> -&gt; </a:t>
            </a:r>
            <a:r>
              <a:rPr lang="en-US" dirty="0" err="1"/>
              <a:t>MaybeY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;; first </a:t>
            </a:r>
            <a:r>
              <a:rPr lang="en-US" dirty="0" err="1"/>
              <a:t>elt</a:t>
            </a:r>
            <a:r>
              <a:rPr lang="en-US" dirty="0"/>
              <a:t> of </a:t>
            </a:r>
            <a:r>
              <a:rPr lang="en-US" dirty="0" err="1"/>
              <a:t>lst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(f </a:t>
            </a:r>
            <a:r>
              <a:rPr lang="en-US" dirty="0" err="1"/>
              <a:t>elt</a:t>
            </a:r>
            <a:r>
              <a:rPr lang="en-US" dirty="0"/>
              <a:t>) is not false; else </a:t>
            </a:r>
            <a:r>
              <a:rPr lang="en-US" dirty="0" smtClean="0"/>
              <a:t>false</a:t>
            </a:r>
          </a:p>
          <a:p>
            <a:pPr>
              <a:spcBef>
                <a:spcPts val="0"/>
              </a:spcBef>
            </a:pPr>
            <a:r>
              <a:rPr lang="en-US" dirty="0"/>
              <a:t>;; STRATEGY: Use template for </a:t>
            </a:r>
            <a:r>
              <a:rPr lang="en-US" dirty="0" err="1"/>
              <a:t>ListOfX</a:t>
            </a:r>
            <a:r>
              <a:rPr lang="en-US" dirty="0"/>
              <a:t> on </a:t>
            </a:r>
            <a:r>
              <a:rPr lang="en-US" dirty="0" err="1" smtClean="0"/>
              <a:t>lst</a:t>
            </a: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(</a:t>
            </a:r>
            <a:r>
              <a:rPr lang="en-US" dirty="0"/>
              <a:t>define (first-success f </a:t>
            </a:r>
            <a:r>
              <a:rPr lang="en-US" dirty="0" err="1"/>
              <a:t>lst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</a:pPr>
            <a:r>
              <a:rPr lang="en-US" dirty="0"/>
              <a:t>  (cond</a:t>
            </a:r>
          </a:p>
          <a:p>
            <a:pPr>
              <a:spcBef>
                <a:spcPts val="0"/>
              </a:spcBef>
            </a:pPr>
            <a:r>
              <a:rPr lang="en-US" dirty="0"/>
              <a:t>    [(empty? </a:t>
            </a:r>
            <a:r>
              <a:rPr lang="en-US" dirty="0" err="1"/>
              <a:t>lst</a:t>
            </a:r>
            <a:r>
              <a:rPr lang="en-US" dirty="0"/>
              <a:t>) false]</a:t>
            </a:r>
          </a:p>
          <a:p>
            <a:pPr>
              <a:spcBef>
                <a:spcPts val="0"/>
              </a:spcBef>
            </a:pPr>
            <a:r>
              <a:rPr lang="en-US" dirty="0"/>
              <a:t>    [else</a:t>
            </a:r>
          </a:p>
          <a:p>
            <a:pPr>
              <a:spcBef>
                <a:spcPts val="0"/>
              </a:spcBef>
            </a:pPr>
            <a:r>
              <a:rPr lang="en-US" dirty="0"/>
              <a:t>     (local ((define y (f (first </a:t>
            </a:r>
            <a:r>
              <a:rPr lang="en-US" dirty="0" err="1"/>
              <a:t>lst</a:t>
            </a:r>
            <a:r>
              <a:rPr lang="en-US" dirty="0"/>
              <a:t>))))</a:t>
            </a:r>
          </a:p>
          <a:p>
            <a:pPr>
              <a:spcBef>
                <a:spcPts val="0"/>
              </a:spcBef>
            </a:pPr>
            <a:r>
              <a:rPr lang="en-US" dirty="0"/>
              <a:t>       (if (not (false? y))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y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(first-success f (rest </a:t>
            </a:r>
            <a:r>
              <a:rPr lang="en-US" dirty="0" err="1"/>
              <a:t>lst</a:t>
            </a:r>
            <a:r>
              <a:rPr lang="en-US" dirty="0"/>
              <a:t>))))]))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2200" y="4343400"/>
            <a:ext cx="2680398" cy="16763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b="1" dirty="0" smtClean="0"/>
              <a:t>first-success</a:t>
            </a:r>
            <a:r>
              <a:rPr lang="en-US" dirty="0" smtClean="0"/>
              <a:t> is like </a:t>
            </a:r>
            <a:r>
              <a:rPr lang="en-US" b="1" dirty="0" err="1" smtClean="0"/>
              <a:t>ormap</a:t>
            </a:r>
            <a:r>
              <a:rPr lang="en-US" dirty="0" smtClean="0"/>
              <a:t>, but in ISL </a:t>
            </a:r>
            <a:r>
              <a:rPr lang="en-US" b="1" dirty="0" err="1" smtClean="0"/>
              <a:t>ormap</a:t>
            </a:r>
            <a:r>
              <a:rPr lang="en-US" dirty="0" smtClean="0"/>
              <a:t> requires </a:t>
            </a:r>
            <a:r>
              <a:rPr lang="en-US" b="1" dirty="0" smtClean="0"/>
              <a:t>f</a:t>
            </a:r>
            <a:r>
              <a:rPr lang="en-US" dirty="0" smtClean="0"/>
              <a:t> to be </a:t>
            </a:r>
            <a:r>
              <a:rPr lang="en-US" b="1" dirty="0" smtClean="0"/>
              <a:t>(X -&gt; Bool), </a:t>
            </a:r>
            <a:r>
              <a:rPr lang="en-US" dirty="0" smtClean="0"/>
              <a:t>not </a:t>
            </a:r>
            <a:r>
              <a:rPr lang="en-US" b="1" dirty="0" smtClean="0"/>
              <a:t>(X -&gt; </a:t>
            </a:r>
            <a:r>
              <a:rPr lang="en-US" b="1" dirty="0" err="1" smtClean="0"/>
              <a:t>MaybeY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  <a:r>
              <a:rPr lang="en-US" b="1" dirty="0" smtClean="0"/>
              <a:t>  </a:t>
            </a:r>
            <a:r>
              <a:rPr lang="en-US" dirty="0" smtClean="0"/>
              <a:t>In full Racket, we could just use </a:t>
            </a:r>
            <a:r>
              <a:rPr lang="en-US" b="1" dirty="0" err="1" smtClean="0"/>
              <a:t>ormap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476235"/>
            <a:ext cx="1955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#false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2616200" y="1476235"/>
            <a:ext cx="1930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4749800" y="1476235"/>
            <a:ext cx="17526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(</a:t>
            </a:r>
            <a:r>
              <a:rPr lang="en-US" sz="11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11 10)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10 8)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9 6)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8 4)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7 2)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6 11)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5 9)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4 7)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1"/>
          </p:nvPr>
        </p:nvSpPr>
        <p:spPr>
          <a:xfrm>
            <a:off x="6705600" y="1476235"/>
            <a:ext cx="2286000" cy="50945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nqueens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(list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12 4)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11 9)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10 7)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9 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8 11)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7 6)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6 12)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5 10)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4 8)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3 5)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2 3)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(make-queen 1 1))</a:t>
            </a:r>
          </a:p>
          <a:p>
            <a:pPr marL="0" indent="0">
              <a:buNone/>
            </a:pPr>
            <a:endParaRPr lang="en-US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0" y="4648200"/>
            <a:ext cx="1828800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You should check by hand to see that there are no solutions for n = 2,3,4, and 6.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a classic example of general recursion: the eight queens problem.</a:t>
            </a:r>
          </a:p>
          <a:p>
            <a:r>
              <a:rPr lang="en-US" dirty="0" smtClean="0"/>
              <a:t>Along the way we'll learn something more about </a:t>
            </a:r>
            <a:r>
              <a:rPr lang="en-US" i="1" dirty="0" smtClean="0">
                <a:solidFill>
                  <a:srgbClr val="FF0000"/>
                </a:solidFill>
              </a:rPr>
              <a:t>layered design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designed our system in 3 layers: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Queens.  The operations were </a:t>
            </a:r>
            <a:r>
              <a:rPr lang="en-US" b="1" dirty="0" smtClean="0"/>
              <a:t>make-queen</a:t>
            </a:r>
            <a:r>
              <a:rPr lang="en-US" dirty="0" smtClean="0"/>
              <a:t>, </a:t>
            </a:r>
            <a:r>
              <a:rPr lang="en-US" b="1" dirty="0" smtClean="0"/>
              <a:t>queen-row</a:t>
            </a:r>
            <a:r>
              <a:rPr lang="en-US" dirty="0" smtClean="0"/>
              <a:t>, and </a:t>
            </a:r>
            <a:r>
              <a:rPr lang="en-US" b="1" dirty="0" smtClean="0"/>
              <a:t>threatens?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Configurations.  The operations were </a:t>
            </a:r>
            <a:r>
              <a:rPr lang="en-US" b="1" dirty="0" smtClean="0"/>
              <a:t>empty-</a:t>
            </a:r>
            <a:r>
              <a:rPr lang="en-US" b="1" dirty="0" err="1" smtClean="0"/>
              <a:t>config</a:t>
            </a:r>
            <a:r>
              <a:rPr lang="en-US" dirty="0" smtClean="0"/>
              <a:t>, </a:t>
            </a:r>
            <a:r>
              <a:rPr lang="en-US" b="1" dirty="0" err="1" smtClean="0"/>
              <a:t>config</a:t>
            </a:r>
            <a:r>
              <a:rPr lang="en-US" b="1" dirty="0" smtClean="0"/>
              <a:t>-complete?</a:t>
            </a:r>
            <a:r>
              <a:rPr lang="en-US" dirty="0" smtClean="0"/>
              <a:t>,</a:t>
            </a:r>
            <a:r>
              <a:rPr lang="en-US" b="1" dirty="0" smtClean="0"/>
              <a:t> legal-to-add-queen?</a:t>
            </a:r>
            <a:r>
              <a:rPr lang="en-US" dirty="0" smtClean="0"/>
              <a:t>, and </a:t>
            </a:r>
            <a:r>
              <a:rPr lang="en-US" b="1" dirty="0" smtClean="0"/>
              <a:t>place-queen.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Search.  This was the main function </a:t>
            </a:r>
            <a:r>
              <a:rPr lang="en-US" b="1" dirty="0" smtClean="0"/>
              <a:t>complete-configuration </a:t>
            </a:r>
            <a:r>
              <a:rPr lang="en-US" dirty="0" smtClean="0"/>
              <a:t>and its helper </a:t>
            </a:r>
            <a:r>
              <a:rPr lang="en-US" b="1" dirty="0" smtClean="0"/>
              <a:t>legal-successors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53199" y="990600"/>
            <a:ext cx="2584515" cy="685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These were the only operations used by the configuration functions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239000" y="1676400"/>
            <a:ext cx="606457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257800" y="5410200"/>
            <a:ext cx="3570009" cy="1066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These were the only operations on configurations used by layer 3.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05600" y="3886200"/>
            <a:ext cx="533400" cy="1524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3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each level, we could have referred to the implementation details of the lower layers, but we didn't need to.</a:t>
            </a:r>
          </a:p>
          <a:p>
            <a:r>
              <a:rPr lang="en-US" dirty="0" smtClean="0"/>
              <a:t>We only needed to refer to the procedures that manipulated the values in the lower layers.</a:t>
            </a:r>
          </a:p>
          <a:p>
            <a:r>
              <a:rPr lang="en-US" dirty="0" smtClean="0"/>
              <a:t>So when we code the higher layers, we don't need to worry about the details of the lower layers.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have written 3 files: </a:t>
            </a:r>
            <a:r>
              <a:rPr lang="en-US" dirty="0" err="1" smtClean="0"/>
              <a:t>queens.rkt</a:t>
            </a:r>
            <a:r>
              <a:rPr lang="en-US" dirty="0" smtClean="0"/>
              <a:t>, </a:t>
            </a:r>
            <a:r>
              <a:rPr lang="en-US" dirty="0" err="1" smtClean="0"/>
              <a:t>configs.rkt</a:t>
            </a:r>
            <a:r>
              <a:rPr lang="en-US" dirty="0" smtClean="0"/>
              <a:t>, and </a:t>
            </a:r>
            <a:r>
              <a:rPr lang="en-US" dirty="0" err="1" smtClean="0"/>
              <a:t>search.rkt</a:t>
            </a:r>
            <a:r>
              <a:rPr lang="en-US" dirty="0" smtClean="0"/>
              <a:t>, with each file </a:t>
            </a:r>
            <a:r>
              <a:rPr lang="en-US" b="1" dirty="0" smtClean="0"/>
              <a:t>provide</a:t>
            </a:r>
            <a:r>
              <a:rPr lang="en-US" dirty="0" smtClean="0"/>
              <a:t>-</a:t>
            </a:r>
            <a:r>
              <a:rPr lang="en-US" dirty="0" err="1" smtClean="0"/>
              <a:t>ing</a:t>
            </a:r>
            <a:r>
              <a:rPr lang="en-US" dirty="0" smtClean="0"/>
              <a:t> just those few procedures.</a:t>
            </a:r>
          </a:p>
          <a:p>
            <a:r>
              <a:rPr lang="en-US" dirty="0" smtClean="0"/>
              <a:t>In larger systems this is a must.  It is the major topic of Managing System Design (aka </a:t>
            </a:r>
            <a:r>
              <a:rPr lang="en-US" dirty="0" err="1" smtClean="0"/>
              <a:t>Bootcamp</a:t>
            </a:r>
            <a:r>
              <a:rPr lang="en-US" dirty="0" smtClean="0"/>
              <a:t>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procedures form an </a:t>
            </a:r>
            <a:r>
              <a:rPr lang="en-US" i="1" dirty="0" smtClean="0"/>
              <a:t>interface </a:t>
            </a:r>
            <a:r>
              <a:rPr lang="en-US" dirty="0" smtClean="0"/>
              <a:t>to the values in question.</a:t>
            </a:r>
          </a:p>
          <a:p>
            <a:r>
              <a:rPr lang="en-US" dirty="0" smtClean="0"/>
              <a:t>If you continue along this line of analysis, you will be led to objects and classes (next week's topic!).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Information-Hiding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use information-hiding every day.</a:t>
            </a:r>
          </a:p>
          <a:p>
            <a:r>
              <a:rPr lang="en-US" dirty="0" smtClean="0"/>
              <a:t>Example: do you know how Racket </a:t>
            </a:r>
            <a:r>
              <a:rPr lang="en-US" i="1" dirty="0" smtClean="0"/>
              <a:t>really</a:t>
            </a:r>
            <a:r>
              <a:rPr lang="en-US" dirty="0" smtClean="0"/>
              <a:t> represents numbers?  Do you care? </a:t>
            </a:r>
            <a:r>
              <a:rPr lang="en-US" dirty="0" err="1" smtClean="0"/>
              <a:t>Ans</a:t>
            </a:r>
            <a:r>
              <a:rPr lang="en-US" dirty="0" smtClean="0"/>
              <a:t>: No, so long as the arithmetic functions give the right answer.</a:t>
            </a:r>
          </a:p>
          <a:p>
            <a:r>
              <a:rPr lang="en-US" dirty="0" smtClean="0"/>
              <a:t>Similarly for file system, </a:t>
            </a:r>
            <a:r>
              <a:rPr lang="en-US" dirty="0" err="1" smtClean="0"/>
              <a:t>etc</a:t>
            </a:r>
            <a:r>
              <a:rPr lang="en-US" dirty="0" smtClean="0"/>
              <a:t>: so long as </a:t>
            </a:r>
            <a:r>
              <a:rPr lang="en-US" b="1" dirty="0" err="1" smtClean="0"/>
              <a:t>fopen</a:t>
            </a:r>
            <a:r>
              <a:rPr lang="en-US" dirty="0" smtClean="0"/>
              <a:t>, </a:t>
            </a:r>
            <a:r>
              <a:rPr lang="en-US" b="1" dirty="0" err="1" smtClean="0"/>
              <a:t>fclose</a:t>
            </a:r>
            <a:r>
              <a:rPr lang="en-US" dirty="0" smtClean="0"/>
              <a:t>, etc. do the right thing, you don't care how files are actually implemented.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86600" y="5334000"/>
            <a:ext cx="16764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Except for performance, of course.</a:t>
            </a:r>
          </a:p>
        </p:txBody>
      </p:sp>
    </p:spTree>
    <p:extLst>
      <p:ext uri="{BB962C8B-B14F-4D97-AF65-F5344CB8AC3E}">
        <p14:creationId xmlns:p14="http://schemas.microsoft.com/office/powerpoint/2010/main" val="421086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lesson, </a:t>
            </a:r>
            <a:r>
              <a:rPr lang="en-US" dirty="0" smtClean="0"/>
              <a:t>we wrote a solution to the n-queens problem.</a:t>
            </a:r>
          </a:p>
          <a:p>
            <a:pPr lvl="1"/>
            <a:r>
              <a:rPr lang="en-US" dirty="0" smtClean="0"/>
              <a:t>we used generative recursion</a:t>
            </a:r>
          </a:p>
          <a:p>
            <a:pPr lvl="1"/>
            <a:r>
              <a:rPr lang="en-US" dirty="0" smtClean="0"/>
              <a:t>with a list of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We constructed our solution in layers</a:t>
            </a:r>
          </a:p>
          <a:p>
            <a:pPr lvl="1"/>
            <a:r>
              <a:rPr lang="en-US" dirty="0" smtClean="0"/>
              <a:t>At each layer, we got to forget about the details of the layers below</a:t>
            </a:r>
          </a:p>
          <a:p>
            <a:pPr lvl="1"/>
            <a:r>
              <a:rPr lang="en-US" dirty="0" smtClean="0"/>
              <a:t>This enables us to control complexity: to solve our problem while juggling less stuff in our brains.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9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the file </a:t>
            </a:r>
            <a:r>
              <a:rPr lang="en-US" dirty="0" smtClean="0"/>
              <a:t>08-9-queens.rkt </a:t>
            </a:r>
            <a:r>
              <a:rPr lang="en-US" dirty="0" smtClean="0"/>
              <a:t>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Do Guided Practice 9.2XXX 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layered design, we write a data design and a set of procedures for each data type.</a:t>
            </a:r>
          </a:p>
          <a:p>
            <a:r>
              <a:rPr lang="en-US" dirty="0" smtClean="0"/>
              <a:t>We try to manipulate the values of the type only through the procedures.</a:t>
            </a:r>
          </a:p>
          <a:p>
            <a:r>
              <a:rPr lang="en-US" dirty="0" smtClean="0"/>
              <a:t>We already did this once– we hooked things up so that our graph programs (</a:t>
            </a:r>
            <a:r>
              <a:rPr lang="en-US" b="1" dirty="0" err="1" smtClean="0"/>
              <a:t>reachables</a:t>
            </a:r>
            <a:r>
              <a:rPr lang="en-US" dirty="0" smtClean="0"/>
              <a:t> and </a:t>
            </a:r>
            <a:r>
              <a:rPr lang="en-US" b="1" dirty="0" smtClean="0"/>
              <a:t>path?</a:t>
            </a:r>
            <a:r>
              <a:rPr lang="en-US" dirty="0" smtClean="0"/>
              <a:t>) didn't care how the graphs were represented, so long as we had a </a:t>
            </a:r>
            <a:r>
              <a:rPr lang="en-US" b="1" dirty="0" smtClean="0"/>
              <a:t>successor</a:t>
            </a:r>
            <a:r>
              <a:rPr lang="en-US" dirty="0" smtClean="0"/>
              <a:t> function that gave right answers.</a:t>
            </a:r>
          </a:p>
          <a:p>
            <a:r>
              <a:rPr lang="en-US" dirty="0" smtClean="0"/>
              <a:t>In general, we start with the lowest-level pieces and work our way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problem for this lesson: 8-queens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placement of 8 queens on a chessboard so that no queen can capture another queen.</a:t>
            </a:r>
          </a:p>
          <a:p>
            <a:r>
              <a:rPr lang="en-US" dirty="0" smtClean="0"/>
              <a:t>Here's one solution: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2806" y="6451926"/>
            <a:ext cx="463588" cy="2154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2"/>
              </a:rPr>
              <a:t>source</a:t>
            </a:r>
            <a:endParaRPr lang="en-US" sz="800" dirty="0" smtClean="0"/>
          </a:p>
        </p:txBody>
      </p:sp>
      <p:pic>
        <p:nvPicPr>
          <p:cNvPr id="1026" name="Picture 2" descr="C:\Users\wand.WAND-326-2009\Desktop\cs5010\13-2-fall\Slides\Images\8queens-sol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06" y="3581400"/>
            <a:ext cx="2795588" cy="27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queen can move any number of spaces horizontally, vertically, or diagonally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C:\Users\wand.WAND-326-2009\Desktop\cs5010\13-2-fall\Slides\Images\queen-atta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22" y="3200400"/>
            <a:ext cx="252375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5484167"/>
            <a:ext cx="931665" cy="21544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800" dirty="0" smtClean="0">
                <a:hlinkClick r:id="rId3"/>
              </a:rPr>
              <a:t>© 2009 </a:t>
            </a:r>
            <a:r>
              <a:rPr lang="en-US" sz="800" dirty="0" err="1" smtClean="0">
                <a:hlinkClick r:id="rId3"/>
              </a:rPr>
              <a:t>Bigriddles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264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a queen capture?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queen is at row r and column c, then it can attack any square (r', c') such that</a:t>
            </a:r>
          </a:p>
          <a:p>
            <a:r>
              <a:rPr lang="en-US" dirty="0" smtClean="0"/>
              <a:t>r' = r   (horizontal movement)</a:t>
            </a:r>
          </a:p>
          <a:p>
            <a:r>
              <a:rPr lang="en-US" dirty="0" smtClean="0"/>
              <a:t>c' = c  (vertical movement)</a:t>
            </a:r>
          </a:p>
          <a:p>
            <a:r>
              <a:rPr lang="en-US" dirty="0" err="1" smtClean="0"/>
              <a:t>r'+c</a:t>
            </a:r>
            <a:r>
              <a:rPr lang="en-US" dirty="0" smtClean="0"/>
              <a:t>' = </a:t>
            </a:r>
            <a:r>
              <a:rPr lang="en-US" dirty="0" err="1" smtClean="0"/>
              <a:t>r+c</a:t>
            </a:r>
            <a:r>
              <a:rPr lang="en-US" dirty="0" smtClean="0"/>
              <a:t>  (northwest-southeast movement)</a:t>
            </a:r>
          </a:p>
          <a:p>
            <a:r>
              <a:rPr lang="en-US" dirty="0" smtClean="0"/>
              <a:t>r'-c' = r-c    (northeast-southwest movement)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Of course, we'll generalize to boards of other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 our data representation should be independent of board size.</a:t>
            </a:r>
          </a:p>
          <a:p>
            <a:r>
              <a:rPr lang="en-US" dirty="0" smtClean="0"/>
              <a:t>If we need information about the board size, we'll put that in an invariant.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for Queen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;; Queens: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(define-struct queen (row col))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A Queen is a (make-queen </a:t>
            </a:r>
            <a:r>
              <a:rPr lang="en-US" sz="1200" dirty="0" err="1"/>
              <a:t>PosInt</a:t>
            </a:r>
            <a:r>
              <a:rPr lang="en-US" sz="1200" dirty="0"/>
              <a:t> </a:t>
            </a:r>
            <a:r>
              <a:rPr lang="en-US" sz="1200" dirty="0" err="1"/>
              <a:t>PosInt</a:t>
            </a:r>
            <a:r>
              <a:rPr lang="en-US" sz="1200" dirty="0"/>
              <a:t>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/>
              <a:t>Queen</a:t>
            </a:r>
            <a:r>
              <a:rPr lang="en-US" sz="1200" dirty="0"/>
              <a:t> 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template for Queen on q1 and q2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(threatens? q1 q2)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(or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(queen-row q1) (queen-row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(queen-col q1) (queen-col q2))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(+ (queen-row q2) (queen-col q2)))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(=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q1) (queen-col q1))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(- (queen-row q2) (queen-col q2)))))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;; Queen </a:t>
            </a:r>
            <a:r>
              <a:rPr lang="en-US" sz="1200" dirty="0" err="1" smtClean="0"/>
              <a:t>ListOfQueen</a:t>
            </a:r>
            <a:r>
              <a:rPr lang="en-US" sz="1200" dirty="0" smtClean="0"/>
              <a:t> </a:t>
            </a:r>
            <a:r>
              <a:rPr lang="en-US" sz="1200" dirty="0"/>
              <a:t>-&gt; </a:t>
            </a:r>
            <a:r>
              <a:rPr lang="en-US" sz="1200" dirty="0" smtClean="0"/>
              <a:t>Boolean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STRATEGY: Use HOF </a:t>
            </a:r>
            <a:r>
              <a:rPr lang="en-US" sz="1200" dirty="0" err="1" smtClean="0"/>
              <a:t>ormap</a:t>
            </a:r>
            <a:r>
              <a:rPr lang="en-US" sz="1200" dirty="0" smtClean="0"/>
              <a:t> on other-queens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(define (threatens-any? this-queen other-queens)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</a:t>
            </a:r>
            <a:r>
              <a:rPr lang="en-US" sz="1200" dirty="0" err="1"/>
              <a:t>ormap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(lambda (other-queen) (threatens? this-queen other-queen))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other-queens))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 a legal configuration to be a set of queens on squares that can't attack each other.</a:t>
            </a:r>
          </a:p>
          <a:p>
            <a:r>
              <a:rPr lang="en-US" dirty="0" smtClean="0"/>
              <a:t>Since no two queens can occupy the same row, we'll only represent legal configurations of the form</a:t>
            </a:r>
          </a:p>
          <a:p>
            <a:pPr marL="0" indent="0" algn="ctr">
              <a:buNone/>
            </a:pPr>
            <a:r>
              <a:rPr lang="en-US" dirty="0" smtClean="0"/>
              <a:t>{(1,c1), ..., (k, </a:t>
            </a:r>
            <a:r>
              <a:rPr lang="en-US" dirty="0" err="1" smtClean="0"/>
              <a:t>c_k</a:t>
            </a:r>
            <a:r>
              <a:rPr lang="en-US" dirty="0" smtClean="0"/>
              <a:t>)}</a:t>
            </a:r>
          </a:p>
          <a:p>
            <a:pPr marL="400050" lvl="1" indent="0">
              <a:buNone/>
            </a:pPr>
            <a:r>
              <a:rPr lang="en-US" dirty="0" smtClean="0"/>
              <a:t>for some k.</a:t>
            </a:r>
          </a:p>
          <a:p>
            <a:pPr marL="457200" indent="-457200"/>
            <a:r>
              <a:rPr lang="en-US" dirty="0" smtClean="0"/>
              <a:t>We’ll represent them as a list in reverse order:</a:t>
            </a:r>
          </a:p>
          <a:p>
            <a:pPr marL="0" indent="0" algn="ctr">
              <a:buNone/>
            </a:pPr>
            <a:r>
              <a:rPr lang="nn-NO" dirty="0"/>
              <a:t>((</a:t>
            </a:r>
            <a:r>
              <a:rPr lang="nn-NO" dirty="0" smtClean="0"/>
              <a:t>k </a:t>
            </a:r>
            <a:r>
              <a:rPr lang="nn-NO" dirty="0"/>
              <a:t>c_k</a:t>
            </a:r>
            <a:r>
              <a:rPr lang="nn-NO" dirty="0" smtClean="0"/>
              <a:t>) </a:t>
            </a:r>
            <a:r>
              <a:rPr lang="nn-NO" dirty="0"/>
              <a:t>(k-1, c_k-1</a:t>
            </a:r>
            <a:r>
              <a:rPr lang="nn-NO" dirty="0" smtClean="0"/>
              <a:t>) </a:t>
            </a:r>
            <a:r>
              <a:rPr lang="nn-NO" dirty="0"/>
              <a:t>... (1, c1))</a:t>
            </a: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76fc126d3114d2cd7af425e30d91d1d47f770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13647</TotalTime>
  <Words>2404</Words>
  <Application>Microsoft Office PowerPoint</Application>
  <PresentationFormat>On-screen Show (4:3)</PresentationFormat>
  <Paragraphs>330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CMMI10</vt:lpstr>
      <vt:lpstr>CMR10</vt:lpstr>
      <vt:lpstr>CMSY10ORIG</vt:lpstr>
      <vt:lpstr>Consolas</vt:lpstr>
      <vt:lpstr>Helvetica Neue</vt:lpstr>
      <vt:lpstr>1_Office Theme</vt:lpstr>
      <vt:lpstr>The 8-queens problem</vt:lpstr>
      <vt:lpstr>Introduction</vt:lpstr>
      <vt:lpstr>Layered Design</vt:lpstr>
      <vt:lpstr>The problem for this lesson: 8-queens </vt:lpstr>
      <vt:lpstr>What can a queen capture?</vt:lpstr>
      <vt:lpstr>What can a queen capture?</vt:lpstr>
      <vt:lpstr>Of course, we'll generalize to boards of other sizes</vt:lpstr>
      <vt:lpstr>Data Design for Queen</vt:lpstr>
      <vt:lpstr>Data Design</vt:lpstr>
      <vt:lpstr>Operations on configurations</vt:lpstr>
      <vt:lpstr>Operations on Configurations (2)</vt:lpstr>
      <vt:lpstr>Operations on configurations (3)</vt:lpstr>
      <vt:lpstr>The General Problem</vt:lpstr>
      <vt:lpstr>Algorithm</vt:lpstr>
      <vt:lpstr>Top Level</vt:lpstr>
      <vt:lpstr>Function Definition</vt:lpstr>
      <vt:lpstr>legal-successors</vt:lpstr>
      <vt:lpstr>Help Functions</vt:lpstr>
      <vt:lpstr>Output</vt:lpstr>
      <vt:lpstr>Layered Design</vt:lpstr>
      <vt:lpstr>Information-Hiding</vt:lpstr>
      <vt:lpstr>Information-Hiding (2)</vt:lpstr>
      <vt:lpstr>Information-Hiding (3)</vt:lpstr>
      <vt:lpstr>Information-Hiding (4)</vt:lpstr>
      <vt:lpstr>Summary</vt:lpstr>
      <vt:lpstr>Next Steps</vt:lpstr>
    </vt:vector>
  </TitlesOfParts>
  <Company>Northeastern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images and scenes</dc:title>
  <dc:creator>Mitchell Wand</dc:creator>
  <cp:lastModifiedBy>Mitchell Wand</cp:lastModifiedBy>
  <cp:revision>187</cp:revision>
  <dcterms:created xsi:type="dcterms:W3CDTF">2010-06-24T16:22:15Z</dcterms:created>
  <dcterms:modified xsi:type="dcterms:W3CDTF">2015-10-27T02:20:47Z</dcterms:modified>
</cp:coreProperties>
</file>