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96" r:id="rId2"/>
    <p:sldId id="397" r:id="rId3"/>
    <p:sldId id="408" r:id="rId4"/>
    <p:sldId id="407" r:id="rId5"/>
    <p:sldId id="413" r:id="rId6"/>
    <p:sldId id="398" r:id="rId7"/>
    <p:sldId id="400" r:id="rId8"/>
    <p:sldId id="405" r:id="rId9"/>
    <p:sldId id="406" r:id="rId10"/>
    <p:sldId id="404" r:id="rId11"/>
    <p:sldId id="411" r:id="rId12"/>
    <p:sldId id="412" r:id="rId13"/>
  </p:sldIdLst>
  <p:sldSz cx="9144000" cy="6858000" type="screen4x3"/>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89647" autoAdjust="0"/>
  </p:normalViewPr>
  <p:slideViewPr>
    <p:cSldViewPr>
      <p:cViewPr varScale="1">
        <p:scale>
          <a:sx n="74" d="100"/>
          <a:sy n="74" d="100"/>
        </p:scale>
        <p:origin x="1133" y="67"/>
      </p:cViewPr>
      <p:guideLst>
        <p:guide orient="horz" pos="2160"/>
        <p:guide pos="2880"/>
      </p:guideLst>
    </p:cSldViewPr>
  </p:slideViewPr>
  <p:notesTextViewPr>
    <p:cViewPr>
      <p:scale>
        <a:sx n="100" d="100"/>
        <a:sy n="100" d="100"/>
      </p:scale>
      <p:origin x="0" y="0"/>
    </p:cViewPr>
  </p:notesTextViewPr>
  <p:sorterViewPr>
    <p:cViewPr>
      <p:scale>
        <a:sx n="82" d="100"/>
        <a:sy n="8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12945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2</a:t>
            </a:fld>
            <a:endParaRPr lang="en-US"/>
          </a:p>
        </p:txBody>
      </p:sp>
    </p:spTree>
    <p:extLst>
      <p:ext uri="{BB962C8B-B14F-4D97-AF65-F5344CB8AC3E}">
        <p14:creationId xmlns:p14="http://schemas.microsoft.com/office/powerpoint/2010/main" val="416775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4173288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32422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1341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00167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92832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75702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6156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310932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33051085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083583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975056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0327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7175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9169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139506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915719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Lists of Structures</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4.3</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extLst>
      <p:ext uri="{BB962C8B-B14F-4D97-AF65-F5344CB8AC3E}">
        <p14:creationId xmlns:p14="http://schemas.microsoft.com/office/powerpoint/2010/main" val="2512336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 Summary: Self-Referential or Recursive Information</a:t>
            </a:r>
            <a:endParaRPr lang="en-US" dirty="0"/>
          </a:p>
        </p:txBody>
      </p:sp>
      <p:sp>
        <p:nvSpPr>
          <p:cNvPr id="3" name="Content Placeholder 2"/>
          <p:cNvSpPr>
            <a:spLocks noGrp="1"/>
          </p:cNvSpPr>
          <p:nvPr>
            <p:ph idx="1"/>
          </p:nvPr>
        </p:nvSpPr>
        <p:spPr/>
        <p:txBody>
          <a:bodyPr>
            <a:normAutofit lnSpcReduction="10000"/>
          </a:bodyPr>
          <a:lstStyle/>
          <a:p>
            <a:r>
              <a:rPr lang="en-US" dirty="0" smtClean="0"/>
              <a:t>Represent arbitrary-sized information using a </a:t>
            </a:r>
            <a:r>
              <a:rPr lang="en-US" i="1" dirty="0" smtClean="0">
                <a:solidFill>
                  <a:srgbClr val="FF0000"/>
                </a:solidFill>
              </a:rPr>
              <a:t>self-referential</a:t>
            </a:r>
            <a:r>
              <a:rPr lang="en-US" dirty="0" smtClean="0"/>
              <a:t> (or </a:t>
            </a:r>
            <a:r>
              <a:rPr lang="en-US" i="1" dirty="0" smtClean="0">
                <a:solidFill>
                  <a:srgbClr val="FF0000"/>
                </a:solidFill>
              </a:rPr>
              <a:t>recursive</a:t>
            </a:r>
            <a:r>
              <a:rPr lang="en-US" dirty="0" smtClean="0"/>
              <a:t>) data definition.</a:t>
            </a:r>
          </a:p>
          <a:p>
            <a:r>
              <a:rPr lang="en-US" dirty="0" smtClean="0"/>
              <a:t>Self-reference in the data definition leads to self-reference in the template.</a:t>
            </a:r>
          </a:p>
          <a:p>
            <a:r>
              <a:rPr lang="en-US" dirty="0" smtClean="0"/>
              <a:t>Self-reference in the template leads to self-reference in the code.</a:t>
            </a:r>
          </a:p>
          <a:p>
            <a:r>
              <a:rPr lang="en-US" dirty="0" smtClean="0"/>
              <a:t>Writing functions on this kind of data is easy: just Follow The Recipe!</a:t>
            </a:r>
          </a:p>
          <a:p>
            <a:r>
              <a:rPr lang="en-US" dirty="0" smtClean="0"/>
              <a:t>But get the template right!</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2462851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write down a template for lists of compound data</a:t>
            </a:r>
          </a:p>
          <a:p>
            <a:pPr lvl="1"/>
            <a:r>
              <a:rPr lang="en-US" dirty="0"/>
              <a:t>use the template to write simple functions on lists of compound </a:t>
            </a:r>
            <a:r>
              <a:rPr lang="en-US" dirty="0" smtClean="0"/>
              <a:t>data</a:t>
            </a:r>
          </a:p>
          <a:p>
            <a:r>
              <a:rPr lang="en-US" dirty="0" smtClean="0"/>
              <a:t>The Guided Practices will give you some exercise in doing this.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711196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04-2-books.rkt in the Examples file</a:t>
            </a:r>
          </a:p>
          <a:p>
            <a:r>
              <a:rPr lang="en-US" dirty="0" smtClean="0"/>
              <a:t>If you have questions about this lesson, ask them on the </a:t>
            </a:r>
            <a:r>
              <a:rPr lang="en-US" smtClean="0"/>
              <a:t>Discussion Board</a:t>
            </a:r>
            <a:endParaRPr lang="en-US" dirty="0" smtClean="0"/>
          </a:p>
          <a:p>
            <a:r>
              <a:rPr lang="en-US" dirty="0" smtClean="0"/>
              <a:t>Do the Guided Practices</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2521155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Lists of structures occur all the time</a:t>
            </a:r>
          </a:p>
          <a:p>
            <a:r>
              <a:rPr lang="en-US" dirty="0" smtClean="0"/>
              <a:t>Programming with these is no different:</a:t>
            </a:r>
          </a:p>
          <a:p>
            <a:pPr lvl="1"/>
            <a:r>
              <a:rPr lang="en-US" dirty="0" smtClean="0"/>
              <a:t>write down the data definition, including interpretation and template</a:t>
            </a:r>
          </a:p>
          <a:p>
            <a:pPr lvl="1"/>
            <a:r>
              <a:rPr lang="en-US" dirty="0" smtClean="0"/>
              <a:t>Follow the Recipe!</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2509334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you should be able to:</a:t>
            </a:r>
          </a:p>
          <a:p>
            <a:pPr lvl="1"/>
            <a:r>
              <a:rPr lang="en-US" dirty="0" smtClean="0"/>
              <a:t>write down a template for lists of compound data</a:t>
            </a:r>
          </a:p>
          <a:p>
            <a:pPr lvl="1"/>
            <a:r>
              <a:rPr lang="en-US" dirty="0" smtClean="0"/>
              <a:t>use the template to write simple functions on lists of compound data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351270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Tweaking the Template Recipe</a:t>
            </a:r>
            <a:endParaRPr lang="en-US" dirty="0"/>
          </a:p>
        </p:txBody>
      </p:sp>
      <p:sp>
        <p:nvSpPr>
          <p:cNvPr id="3" name="Content Placeholder 2"/>
          <p:cNvSpPr>
            <a:spLocks noGrp="1"/>
          </p:cNvSpPr>
          <p:nvPr>
            <p:ph idx="1"/>
          </p:nvPr>
        </p:nvSpPr>
        <p:spPr/>
        <p:txBody>
          <a:bodyPr/>
          <a:lstStyle/>
          <a:p>
            <a:r>
              <a:rPr lang="en-US" dirty="0" smtClean="0"/>
              <a:t>Programming with lists of compound data is no different from programming with lists of scalars, except that we make one small change in the recipe for templates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3746742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template recipe, updated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0248152"/>
              </p:ext>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Question</a:t>
                      </a:r>
                      <a:endParaRPr lang="en-US" dirty="0"/>
                    </a:p>
                  </a:txBody>
                  <a:tcPr/>
                </a:tc>
                <a:tc>
                  <a:txBody>
                    <a:bodyPr/>
                    <a:lstStyle/>
                    <a:p>
                      <a:r>
                        <a:rPr lang="en-US" dirty="0" smtClean="0"/>
                        <a:t>Answer</a:t>
                      </a:r>
                      <a:endParaRPr lang="en-US" dirty="0"/>
                    </a:p>
                  </a:txBody>
                  <a:tcPr/>
                </a:tc>
              </a:tr>
              <a:tr h="370840">
                <a:tc>
                  <a:txBody>
                    <a:bodyPr/>
                    <a:lstStyle/>
                    <a:p>
                      <a:r>
                        <a:rPr lang="en-US" dirty="0" smtClean="0"/>
                        <a:t>Does the data definition distinguish among different subclasses of data?</a:t>
                      </a:r>
                      <a:endParaRPr lang="en-US" dirty="0"/>
                    </a:p>
                  </a:txBody>
                  <a:tcPr/>
                </a:tc>
                <a:tc>
                  <a:txBody>
                    <a:bodyPr/>
                    <a:lstStyle/>
                    <a:p>
                      <a:r>
                        <a:rPr lang="en-US" dirty="0" smtClean="0"/>
                        <a:t>Your template needs as many </a:t>
                      </a:r>
                      <a:r>
                        <a:rPr lang="en-US" dirty="0" err="1" smtClean="0">
                          <a:hlinkClick r:id="rId2"/>
                        </a:rPr>
                        <a:t>cond</a:t>
                      </a:r>
                      <a:r>
                        <a:rPr lang="en-US" dirty="0" smtClean="0"/>
                        <a:t> clauses as subclasses that the data definition distinguishes.</a:t>
                      </a:r>
                      <a:endParaRPr lang="en-US" dirty="0"/>
                    </a:p>
                  </a:txBody>
                  <a:tcPr/>
                </a:tc>
              </a:tr>
              <a:tr h="370840">
                <a:tc>
                  <a:txBody>
                    <a:bodyPr/>
                    <a:lstStyle/>
                    <a:p>
                      <a:r>
                        <a:rPr lang="en-US" dirty="0" smtClean="0"/>
                        <a:t>How do the subclasses differ from each other?</a:t>
                      </a:r>
                      <a:endParaRPr lang="en-US" dirty="0"/>
                    </a:p>
                  </a:txBody>
                  <a:tcPr/>
                </a:tc>
                <a:tc>
                  <a:txBody>
                    <a:bodyPr/>
                    <a:lstStyle/>
                    <a:p>
                      <a:r>
                        <a:rPr lang="en-US" dirty="0" smtClean="0"/>
                        <a:t>Use the differences to formulate a condition per clause.</a:t>
                      </a:r>
                      <a:endParaRPr lang="en-US" dirty="0"/>
                    </a:p>
                  </a:txBody>
                  <a:tcPr/>
                </a:tc>
              </a:tr>
              <a:tr h="370840">
                <a:tc>
                  <a:txBody>
                    <a:bodyPr/>
                    <a:lstStyle/>
                    <a:p>
                      <a:r>
                        <a:rPr lang="en-US" dirty="0" smtClean="0"/>
                        <a:t>Do any of the clauses deal with structured values?</a:t>
                      </a:r>
                      <a:endParaRPr lang="en-US" dirty="0"/>
                    </a:p>
                  </a:txBody>
                  <a:tcPr/>
                </a:tc>
                <a:tc>
                  <a:txBody>
                    <a:bodyPr/>
                    <a:lstStyle/>
                    <a:p>
                      <a:r>
                        <a:rPr lang="en-US" dirty="0" smtClean="0"/>
                        <a:t>If so, add appropriate selector expressions to the clause.</a:t>
                      </a:r>
                      <a:endParaRPr lang="en-US" dirty="0"/>
                    </a:p>
                  </a:txBody>
                  <a:tcPr/>
                </a:tc>
              </a:tr>
              <a:tr h="370840">
                <a:tc>
                  <a:txBody>
                    <a:bodyPr/>
                    <a:lstStyle/>
                    <a:p>
                      <a:r>
                        <a:rPr lang="en-US" dirty="0" smtClean="0">
                          <a:solidFill>
                            <a:schemeClr val="tx1"/>
                          </a:solidFill>
                        </a:rPr>
                        <a:t>Does the data definition use self-references?</a:t>
                      </a:r>
                      <a:endParaRPr lang="en-US" dirty="0">
                        <a:solidFill>
                          <a:schemeClr val="tx1"/>
                        </a:solidFill>
                      </a:endParaRPr>
                    </a:p>
                  </a:txBody>
                  <a:tcPr/>
                </a:tc>
                <a:tc>
                  <a:txBody>
                    <a:bodyPr/>
                    <a:lstStyle/>
                    <a:p>
                      <a:r>
                        <a:rPr lang="en-US" dirty="0" smtClean="0">
                          <a:solidFill>
                            <a:schemeClr val="tx1"/>
                          </a:solidFill>
                        </a:rPr>
                        <a:t>Formulate ``natural recursions'' for the template to represent the self-references of the data definition.</a:t>
                      </a:r>
                      <a:endParaRPr lang="en-US" dirty="0">
                        <a:solidFill>
                          <a:schemeClr val="tx1"/>
                        </a:solidFill>
                      </a:endParaRPr>
                    </a:p>
                  </a:txBody>
                  <a:tcPr/>
                </a:tc>
              </a:tr>
              <a:tr h="370840">
                <a:tc>
                  <a:txBody>
                    <a:bodyPr/>
                    <a:lstStyle/>
                    <a:p>
                      <a:r>
                        <a:rPr lang="en-US" dirty="0" smtClean="0">
                          <a:solidFill>
                            <a:srgbClr val="FF0000"/>
                          </a:solidFill>
                        </a:rPr>
                        <a:t>Do any of the fields contain compound</a:t>
                      </a:r>
                      <a:r>
                        <a:rPr lang="en-US" baseline="0" dirty="0" smtClean="0">
                          <a:solidFill>
                            <a:srgbClr val="FF0000"/>
                          </a:solidFill>
                        </a:rPr>
                        <a:t> or mixed data?</a:t>
                      </a:r>
                      <a:endParaRPr lang="en-US" dirty="0">
                        <a:solidFill>
                          <a:srgbClr val="FF0000"/>
                        </a:solidFill>
                      </a:endParaRPr>
                    </a:p>
                  </a:txBody>
                  <a:tcPr/>
                </a:tc>
                <a:tc>
                  <a:txBody>
                    <a:bodyPr/>
                    <a:lstStyle/>
                    <a:p>
                      <a:r>
                        <a:rPr lang="en-US" dirty="0" smtClean="0">
                          <a:solidFill>
                            <a:srgbClr val="FF0000"/>
                          </a:solidFill>
                        </a:rPr>
                        <a:t>If the value of a field is a foo,</a:t>
                      </a:r>
                      <a:r>
                        <a:rPr lang="en-US" baseline="0" dirty="0" smtClean="0">
                          <a:solidFill>
                            <a:srgbClr val="FF0000"/>
                          </a:solidFill>
                        </a:rPr>
                        <a:t> add a call to a foo-</a:t>
                      </a:r>
                      <a:r>
                        <a:rPr lang="en-US" baseline="0" dirty="0" err="1" smtClean="0">
                          <a:solidFill>
                            <a:srgbClr val="FF0000"/>
                          </a:solidFill>
                        </a:rPr>
                        <a:t>fn</a:t>
                      </a:r>
                      <a:r>
                        <a:rPr lang="en-US" baseline="0" dirty="0" smtClean="0">
                          <a:solidFill>
                            <a:srgbClr val="FF0000"/>
                          </a:solidFill>
                        </a:rPr>
                        <a:t> to use it.</a:t>
                      </a:r>
                      <a:endParaRPr lang="en-US" dirty="0">
                        <a:solidFill>
                          <a:srgbClr val="FF0000"/>
                        </a:solidFill>
                      </a:endParaRPr>
                    </a:p>
                  </a:txBody>
                  <a:tcPr/>
                </a:tc>
              </a:tr>
            </a:tbl>
          </a:graphicData>
        </a:graphic>
      </p:graphicFrame>
      <p:sp>
        <p:nvSpPr>
          <p:cNvPr id="5" name="Slide Number Placeholder 4"/>
          <p:cNvSpPr>
            <a:spLocks noGrp="1"/>
          </p:cNvSpPr>
          <p:nvPr>
            <p:ph type="sldNum" sz="quarter" idx="12"/>
          </p:nvPr>
        </p:nvSpPr>
        <p:spPr/>
        <p:txBody>
          <a:bodyPr/>
          <a:lstStyle/>
          <a:p>
            <a:fld id="{9F4492BD-6A9C-48FC-AC76-0B4FE11194A1}" type="slidenum">
              <a:rPr lang="en-US" smtClean="0"/>
              <a:pPr/>
              <a:t>5</a:t>
            </a:fld>
            <a:endParaRPr lang="en-US"/>
          </a:p>
        </p:txBody>
      </p:sp>
      <p:sp>
        <p:nvSpPr>
          <p:cNvPr id="3" name="Rectangle 2"/>
          <p:cNvSpPr/>
          <p:nvPr/>
        </p:nvSpPr>
        <p:spPr>
          <a:xfrm>
            <a:off x="3124200" y="5791200"/>
            <a:ext cx="5257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Observe that this is just what we did for self-references, because a list is a kind of mixed data. </a:t>
            </a:r>
          </a:p>
        </p:txBody>
      </p:sp>
    </p:spTree>
    <p:extLst>
      <p:ext uri="{BB962C8B-B14F-4D97-AF65-F5344CB8AC3E}">
        <p14:creationId xmlns:p14="http://schemas.microsoft.com/office/powerpoint/2010/main" val="26980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again</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4" name="TextBox 3"/>
          <p:cNvSpPr txBox="1"/>
          <p:nvPr/>
        </p:nvSpPr>
        <p:spPr>
          <a:xfrm>
            <a:off x="289560" y="1371600"/>
            <a:ext cx="8686800" cy="5324535"/>
          </a:xfrm>
          <a:prstGeom prst="rect">
            <a:avLst/>
          </a:prstGeom>
          <a:noFill/>
        </p:spPr>
        <p:txBody>
          <a:bodyPr wrap="square" rtlCol="0">
            <a:spAutoFit/>
          </a:bodyPr>
          <a:lstStyle/>
          <a:p>
            <a:r>
              <a:rPr lang="en-US" sz="2000" b="1" dirty="0" smtClean="0">
                <a:latin typeface="Consolas" pitchFamily="49" charset="0"/>
                <a:cs typeface="Consolas" pitchFamily="49" charset="0"/>
              </a:rPr>
              <a:t>(define-</a:t>
            </a:r>
            <a:r>
              <a:rPr lang="en-US" sz="2000" b="1" dirty="0" err="1" smtClean="0">
                <a:latin typeface="Consolas" pitchFamily="49" charset="0"/>
                <a:cs typeface="Consolas" pitchFamily="49" charset="0"/>
              </a:rPr>
              <a:t>struct</a:t>
            </a:r>
            <a:r>
              <a:rPr lang="en-US" sz="2000" b="1" dirty="0" smtClean="0">
                <a:latin typeface="Consolas" pitchFamily="49" charset="0"/>
                <a:cs typeface="Consolas" pitchFamily="49" charset="0"/>
              </a:rPr>
              <a:t> book (author title on-hand price))</a:t>
            </a:r>
          </a:p>
          <a:p>
            <a:endParaRPr lang="en-US" sz="2000" b="1" dirty="0" smtClean="0">
              <a:latin typeface="Consolas" pitchFamily="49" charset="0"/>
              <a:cs typeface="Consolas" pitchFamily="49" charset="0"/>
            </a:endParaRPr>
          </a:p>
          <a:p>
            <a:r>
              <a:rPr lang="en-US" sz="2000" b="1" dirty="0" smtClean="0">
                <a:latin typeface="Consolas" pitchFamily="49" charset="0"/>
                <a:cs typeface="Consolas" pitchFamily="49" charset="0"/>
              </a:rPr>
              <a:t>;; A Book is a </a:t>
            </a:r>
          </a:p>
          <a:p>
            <a:r>
              <a:rPr lang="en-US" sz="2000" b="1" dirty="0" smtClean="0">
                <a:latin typeface="Consolas" pitchFamily="49" charset="0"/>
                <a:cs typeface="Consolas" pitchFamily="49" charset="0"/>
              </a:rPr>
              <a:t>;;  (make-book String </a:t>
            </a:r>
            <a:r>
              <a:rPr lang="en-US" sz="2000" b="1" dirty="0" err="1" smtClean="0">
                <a:latin typeface="Consolas" pitchFamily="49" charset="0"/>
                <a:cs typeface="Consolas" pitchFamily="49" charset="0"/>
              </a:rPr>
              <a:t>String</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NonNegInt</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NonNegInt</a:t>
            </a:r>
            <a:r>
              <a:rPr lang="en-US" sz="2000" b="1" dirty="0" smtClean="0">
                <a:latin typeface="Consolas" pitchFamily="49" charset="0"/>
                <a:cs typeface="Consolas" pitchFamily="49" charset="0"/>
              </a:rPr>
              <a:t>)</a:t>
            </a:r>
          </a:p>
          <a:p>
            <a:r>
              <a:rPr lang="en-US" sz="2000" b="1" dirty="0" smtClean="0">
                <a:latin typeface="Consolas" pitchFamily="49" charset="0"/>
                <a:cs typeface="Consolas" pitchFamily="49" charset="0"/>
              </a:rPr>
              <a:t>;; Interpretation:</a:t>
            </a:r>
          </a:p>
          <a:p>
            <a:r>
              <a:rPr lang="en-US" sz="2000" b="1" dirty="0" smtClean="0">
                <a:latin typeface="Consolas" pitchFamily="49" charset="0"/>
                <a:cs typeface="Consolas" pitchFamily="49" charset="0"/>
              </a:rPr>
              <a:t>;; --author is the author’s name</a:t>
            </a:r>
          </a:p>
          <a:p>
            <a:r>
              <a:rPr lang="en-US" sz="2000" b="1" dirty="0" smtClean="0">
                <a:latin typeface="Consolas" pitchFamily="49" charset="0"/>
                <a:cs typeface="Consolas" pitchFamily="49" charset="0"/>
              </a:rPr>
              <a:t>;; --title is the title</a:t>
            </a:r>
          </a:p>
          <a:p>
            <a:r>
              <a:rPr lang="en-US" sz="2000" b="1" dirty="0" smtClean="0">
                <a:latin typeface="Consolas" pitchFamily="49" charset="0"/>
                <a:cs typeface="Consolas" pitchFamily="49" charset="0"/>
              </a:rPr>
              <a:t>;; --on-hand is the number of copies on hand</a:t>
            </a:r>
          </a:p>
          <a:p>
            <a:r>
              <a:rPr lang="en-US" sz="2000" b="1" dirty="0" smtClean="0">
                <a:latin typeface="Consolas" pitchFamily="49" charset="0"/>
                <a:cs typeface="Consolas" pitchFamily="49" charset="0"/>
              </a:rPr>
              <a:t>;; --price is the price in USD*100</a:t>
            </a:r>
          </a:p>
          <a:p>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book-</a:t>
            </a:r>
            <a:r>
              <a:rPr lang="en-US" sz="2000" b="1" dirty="0" err="1" smtClean="0">
                <a:latin typeface="Consolas" pitchFamily="49" charset="0"/>
                <a:cs typeface="Consolas" pitchFamily="49" charset="0"/>
              </a:rPr>
              <a:t>fn</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 Book -&gt; ??</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define (book-</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b)</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 (book-author b) </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(book-title b) </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(book-on-hand b) </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(book-price b)))</a:t>
            </a:r>
          </a:p>
          <a:p>
            <a:endParaRPr lang="en-US" sz="2000" b="1" dirty="0">
              <a:latin typeface="Consolas" pitchFamily="49" charset="0"/>
              <a:cs typeface="Consolas" pitchFamily="49" charset="0"/>
            </a:endParaRPr>
          </a:p>
        </p:txBody>
      </p:sp>
      <p:sp>
        <p:nvSpPr>
          <p:cNvPr id="5" name="Rectangle 4"/>
          <p:cNvSpPr/>
          <p:nvPr/>
        </p:nvSpPr>
        <p:spPr>
          <a:xfrm>
            <a:off x="4820343" y="3886200"/>
            <a:ext cx="4149090" cy="115876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smtClean="0">
                <a:solidFill>
                  <a:schemeClr val="tx1"/>
                </a:solidFill>
              </a:rPr>
              <a:t>Here is the data definition for a book in a bookstore, with structure definition, data definition, interpretation, and template.</a:t>
            </a:r>
            <a:endParaRPr lang="en-US" dirty="0">
              <a:solidFill>
                <a:schemeClr val="tx1"/>
              </a:solidFill>
            </a:endParaRPr>
          </a:p>
        </p:txBody>
      </p:sp>
      <p:sp>
        <p:nvSpPr>
          <p:cNvPr id="6" name="Rectangle 5"/>
          <p:cNvSpPr/>
          <p:nvPr/>
        </p:nvSpPr>
        <p:spPr>
          <a:xfrm>
            <a:off x="4876800" y="5334000"/>
            <a:ext cx="3810000" cy="13874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smtClean="0">
                <a:solidFill>
                  <a:schemeClr val="tx1"/>
                </a:solidFill>
              </a:rPr>
              <a:t>Notice that the data definition doesn't say WHICH list of books this is.  It could be all the books in the bookstore, just the paperbacks, the ones that have been ordered in the last 30 days, etc. etc.</a:t>
            </a:r>
            <a:endParaRPr lang="en-US" sz="1600" dirty="0">
              <a:solidFill>
                <a:schemeClr val="tx1"/>
              </a:solidFill>
            </a:endParaRPr>
          </a:p>
        </p:txBody>
      </p:sp>
    </p:spTree>
    <p:extLst>
      <p:ext uri="{BB962C8B-B14F-4D97-AF65-F5344CB8AC3E}">
        <p14:creationId xmlns:p14="http://schemas.microsoft.com/office/powerpoint/2010/main" val="1482377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 </a:t>
            </a:r>
            <a:r>
              <a:rPr lang="en-US" dirty="0" err="1" smtClean="0"/>
              <a:t>ListofBooks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A </a:t>
            </a:r>
            <a:r>
              <a:rPr lang="en-US" sz="2400" b="1" dirty="0" err="1" smtClean="0">
                <a:latin typeface="Consolas" pitchFamily="49" charset="0"/>
                <a:cs typeface="Consolas" pitchFamily="49" charset="0"/>
              </a:rPr>
              <a:t>ListOfBooks</a:t>
            </a:r>
            <a:r>
              <a:rPr lang="en-US" sz="2400" b="1" dirty="0" smtClean="0">
                <a:latin typeface="Consolas" pitchFamily="49" charset="0"/>
                <a:cs typeface="Consolas" pitchFamily="49" charset="0"/>
              </a:rPr>
              <a:t> (LOB) is either</a:t>
            </a:r>
          </a:p>
          <a:p>
            <a:pPr>
              <a:buNone/>
            </a:pPr>
            <a:r>
              <a:rPr lang="en-US" sz="2400" b="1" dirty="0" smtClean="0">
                <a:latin typeface="Consolas" pitchFamily="49" charset="0"/>
                <a:cs typeface="Consolas" pitchFamily="49" charset="0"/>
              </a:rPr>
              <a:t>;; -- empty</a:t>
            </a:r>
          </a:p>
          <a:p>
            <a:pPr>
              <a:buNone/>
            </a:pPr>
            <a:r>
              <a:rPr lang="en-US" sz="2400" b="1" dirty="0" smtClean="0">
                <a:latin typeface="Consolas" pitchFamily="49" charset="0"/>
                <a:cs typeface="Consolas" pitchFamily="49" charset="0"/>
              </a:rPr>
              <a:t>;; -- (cons Book LOB)</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lob-fn : LOB -&gt; ??</a:t>
            </a:r>
          </a:p>
          <a:p>
            <a:pPr>
              <a:buNone/>
            </a:pPr>
            <a:r>
              <a:rPr lang="en-US" sz="2400" b="1" dirty="0" smtClean="0">
                <a:latin typeface="Consolas" pitchFamily="49" charset="0"/>
                <a:cs typeface="Consolas" pitchFamily="49" charset="0"/>
              </a:rPr>
              <a:t>;; (define (lob-fn lob)</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lob) ...]</a:t>
            </a:r>
          </a:p>
          <a:p>
            <a:pPr>
              <a:buNone/>
            </a:pPr>
            <a:r>
              <a:rPr lang="en-US" sz="2400" b="1" dirty="0" smtClean="0">
                <a:latin typeface="Consolas" pitchFamily="49" charset="0"/>
                <a:cs typeface="Consolas" pitchFamily="49" charset="0"/>
              </a:rPr>
              <a:t>;;     [else (...</a:t>
            </a:r>
          </a:p>
          <a:p>
            <a:pPr>
              <a:buNone/>
            </a:pPr>
            <a:r>
              <a:rPr lang="en-US" sz="2400" b="1" dirty="0" smtClean="0">
                <a:latin typeface="Consolas" pitchFamily="49" charset="0"/>
                <a:cs typeface="Consolas" pitchFamily="49" charset="0"/>
              </a:rPr>
              <a:t>;;             (</a:t>
            </a:r>
            <a:r>
              <a:rPr lang="en-US" sz="2400" b="1" dirty="0" smtClean="0">
                <a:solidFill>
                  <a:srgbClr val="FF0000"/>
                </a:solidFill>
                <a:latin typeface="Consolas" pitchFamily="49" charset="0"/>
                <a:cs typeface="Consolas" pitchFamily="49" charset="0"/>
              </a:rPr>
              <a:t>book-</a:t>
            </a:r>
            <a:r>
              <a:rPr lang="en-US" sz="2400" b="1" dirty="0" err="1" smtClean="0">
                <a:solidFill>
                  <a:srgbClr val="FF0000"/>
                </a:solidFill>
                <a:latin typeface="Consolas" pitchFamily="49" charset="0"/>
                <a:cs typeface="Consolas" pitchFamily="49" charset="0"/>
              </a:rPr>
              <a:t>fn</a:t>
            </a:r>
            <a:r>
              <a:rPr lang="en-US" sz="2400" b="1" dirty="0" smtClean="0">
                <a:latin typeface="Consolas" pitchFamily="49" charset="0"/>
                <a:cs typeface="Consolas" pitchFamily="49" charset="0"/>
              </a:rPr>
              <a:t> (first lob))</a:t>
            </a:r>
          </a:p>
          <a:p>
            <a:pPr>
              <a:buNone/>
            </a:pPr>
            <a:r>
              <a:rPr lang="en-US" sz="2400" b="1" dirty="0" smtClean="0">
                <a:latin typeface="Consolas" pitchFamily="49" charset="0"/>
                <a:cs typeface="Consolas" pitchFamily="49" charset="0"/>
              </a:rPr>
              <a:t>;;             (lob-fn (rest lob)))]))</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
        <p:nvSpPr>
          <p:cNvPr id="5" name="TextBox 4"/>
          <p:cNvSpPr txBox="1"/>
          <p:nvPr/>
        </p:nvSpPr>
        <p:spPr>
          <a:xfrm>
            <a:off x="5498593" y="2136338"/>
            <a:ext cx="3657600" cy="258532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When dealing with a list of structures, you should insert a call to a function here.</a:t>
            </a:r>
          </a:p>
          <a:p>
            <a:endParaRPr lang="en-US" dirty="0"/>
          </a:p>
          <a:p>
            <a:r>
              <a:rPr lang="en-US" dirty="0" smtClean="0"/>
              <a:t>(rest lob) is a LOB, so we wrap it in a lob-fn.</a:t>
            </a:r>
          </a:p>
          <a:p>
            <a:endParaRPr lang="en-US" dirty="0"/>
          </a:p>
          <a:p>
            <a:r>
              <a:rPr lang="en-US" dirty="0" smtClean="0"/>
              <a:t>Similarly, (first lob) is a Book, so we wrap it in a book-fn.</a:t>
            </a:r>
            <a:endParaRPr lang="en-US" dirty="0"/>
          </a:p>
        </p:txBody>
      </p:sp>
      <p:sp>
        <p:nvSpPr>
          <p:cNvPr id="9" name="Freeform 8"/>
          <p:cNvSpPr/>
          <p:nvPr/>
        </p:nvSpPr>
        <p:spPr>
          <a:xfrm>
            <a:off x="4011168" y="3035808"/>
            <a:ext cx="2743200" cy="2218944"/>
          </a:xfrm>
          <a:custGeom>
            <a:avLst/>
            <a:gdLst>
              <a:gd name="connsiteX0" fmla="*/ 2743200 w 2743200"/>
              <a:gd name="connsiteY0" fmla="*/ 0 h 2218944"/>
              <a:gd name="connsiteX1" fmla="*/ 1011936 w 2743200"/>
              <a:gd name="connsiteY1" fmla="*/ 377952 h 2218944"/>
              <a:gd name="connsiteX2" fmla="*/ 0 w 2743200"/>
              <a:gd name="connsiteY2" fmla="*/ 2218944 h 2218944"/>
              <a:gd name="connsiteX0" fmla="*/ 2743200 w 2743200"/>
              <a:gd name="connsiteY0" fmla="*/ 0 h 2218944"/>
              <a:gd name="connsiteX1" fmla="*/ 1011936 w 2743200"/>
              <a:gd name="connsiteY1" fmla="*/ 377952 h 2218944"/>
              <a:gd name="connsiteX2" fmla="*/ 0 w 2743200"/>
              <a:gd name="connsiteY2" fmla="*/ 2218944 h 2218944"/>
            </a:gdLst>
            <a:ahLst/>
            <a:cxnLst>
              <a:cxn ang="0">
                <a:pos x="connsiteX0" y="connsiteY0"/>
              </a:cxn>
              <a:cxn ang="0">
                <a:pos x="connsiteX1" y="connsiteY1"/>
              </a:cxn>
              <a:cxn ang="0">
                <a:pos x="connsiteX2" y="connsiteY2"/>
              </a:cxn>
            </a:cxnLst>
            <a:rect l="l" t="t" r="r" b="b"/>
            <a:pathLst>
              <a:path w="2743200" h="2218944">
                <a:moveTo>
                  <a:pt x="2743200" y="0"/>
                </a:moveTo>
                <a:cubicBezTo>
                  <a:pt x="2276856" y="357632"/>
                  <a:pt x="1469136" y="8128"/>
                  <a:pt x="1011936" y="377952"/>
                </a:cubicBezTo>
                <a:cubicBezTo>
                  <a:pt x="554736" y="747776"/>
                  <a:pt x="277368" y="1483360"/>
                  <a:pt x="0" y="2218944"/>
                </a:cubicBezTo>
              </a:path>
            </a:pathLst>
          </a:custGeom>
          <a:noFill/>
          <a:ln w="127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007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if book-</a:t>
            </a:r>
            <a:r>
              <a:rPr lang="en-US" dirty="0" err="1" smtClean="0"/>
              <a:t>fn</a:t>
            </a:r>
            <a:r>
              <a:rPr lang="en-US" dirty="0" smtClean="0"/>
              <a:t> is just a selector, you can put it in directly</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 books-authors : LOB -&gt; </a:t>
            </a:r>
            <a:r>
              <a:rPr lang="en-US" sz="2400" b="1" dirty="0" err="1" smtClean="0">
                <a:latin typeface="Consolas" pitchFamily="49" charset="0"/>
                <a:cs typeface="Consolas" pitchFamily="49" charset="0"/>
              </a:rPr>
              <a:t>ListOfString</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STRATEGY: Use template for LOB on lob</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(define (</a:t>
            </a:r>
            <a:r>
              <a:rPr lang="en-US" sz="2400" b="1" dirty="0" smtClean="0">
                <a:solidFill>
                  <a:srgbClr val="FF0000"/>
                </a:solidFill>
                <a:latin typeface="Consolas" pitchFamily="49" charset="0"/>
                <a:cs typeface="Consolas" pitchFamily="49" charset="0"/>
              </a:rPr>
              <a:t>books-authors</a:t>
            </a:r>
            <a:r>
              <a:rPr lang="en-US" sz="2400" b="1" dirty="0" smtClean="0">
                <a:latin typeface="Consolas" pitchFamily="49" charset="0"/>
                <a:cs typeface="Consolas" pitchFamily="49" charset="0"/>
              </a:rPr>
              <a:t> lob)</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lob)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a:t>
            </a:r>
            <a:r>
              <a:rPr lang="en-US" sz="2400" b="1" dirty="0" smtClean="0">
                <a:solidFill>
                  <a:srgbClr val="00B050"/>
                </a:solidFill>
                <a:latin typeface="Consolas" pitchFamily="49" charset="0"/>
                <a:cs typeface="Consolas" pitchFamily="49" charset="0"/>
              </a:rPr>
              <a:t>book-author</a:t>
            </a:r>
            <a:r>
              <a:rPr lang="en-US" sz="2400" b="1" dirty="0" smtClean="0">
                <a:latin typeface="Consolas" pitchFamily="49" charset="0"/>
                <a:cs typeface="Consolas" pitchFamily="49" charset="0"/>
              </a:rPr>
              <a:t> (first lob))</a:t>
            </a:r>
          </a:p>
          <a:p>
            <a:pPr>
              <a:buNone/>
            </a:pPr>
            <a:r>
              <a:rPr lang="en-US" sz="2400" b="1" dirty="0" smtClean="0">
                <a:latin typeface="Consolas" pitchFamily="49" charset="0"/>
                <a:cs typeface="Consolas" pitchFamily="49" charset="0"/>
              </a:rPr>
              <a:t>            (</a:t>
            </a:r>
            <a:r>
              <a:rPr lang="en-US" sz="2400" b="1" dirty="0" smtClean="0">
                <a:solidFill>
                  <a:srgbClr val="FF0000"/>
                </a:solidFill>
                <a:latin typeface="Consolas" pitchFamily="49" charset="0"/>
                <a:cs typeface="Consolas" pitchFamily="49" charset="0"/>
              </a:rPr>
              <a:t>books-authors</a:t>
            </a:r>
            <a:r>
              <a:rPr lang="en-US" sz="2400" b="1" dirty="0" smtClean="0">
                <a:latin typeface="Consolas" pitchFamily="49" charset="0"/>
                <a:cs typeface="Consolas" pitchFamily="49" charset="0"/>
              </a:rPr>
              <a:t> (rest lob)))]))</a:t>
            </a: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8</a:t>
            </a:fld>
            <a:endParaRPr lang="en-US"/>
          </a:p>
        </p:txBody>
      </p:sp>
      <p:sp>
        <p:nvSpPr>
          <p:cNvPr id="4" name="Rectangle 3"/>
          <p:cNvSpPr/>
          <p:nvPr/>
        </p:nvSpPr>
        <p:spPr>
          <a:xfrm>
            <a:off x="5638800" y="2667000"/>
            <a:ext cx="2209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book-author</a:t>
            </a:r>
            <a:r>
              <a:rPr lang="en-US" dirty="0" smtClean="0">
                <a:solidFill>
                  <a:schemeClr val="tx1"/>
                </a:solidFill>
              </a:rPr>
              <a:t> is certainly a </a:t>
            </a:r>
            <a:r>
              <a:rPr lang="en-US" b="1" dirty="0" smtClean="0">
                <a:solidFill>
                  <a:schemeClr val="tx1"/>
                </a:solidFill>
              </a:rPr>
              <a:t>book-</a:t>
            </a:r>
            <a:r>
              <a:rPr lang="en-US" b="1" dirty="0" err="1" smtClean="0">
                <a:solidFill>
                  <a:schemeClr val="tx1"/>
                </a:solidFill>
              </a:rPr>
              <a:t>fn</a:t>
            </a:r>
            <a:r>
              <a:rPr lang="en-US" dirty="0" smtClean="0">
                <a:solidFill>
                  <a:schemeClr val="tx1"/>
                </a:solidFill>
              </a:rPr>
              <a:t>!</a:t>
            </a:r>
          </a:p>
        </p:txBody>
      </p:sp>
    </p:spTree>
    <p:extLst>
      <p:ext uri="{BB962C8B-B14F-4D97-AF65-F5344CB8AC3E}">
        <p14:creationId xmlns:p14="http://schemas.microsoft.com/office/powerpoint/2010/main" val="1237959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Same thing for lists of other non-scalar data</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A </a:t>
            </a:r>
            <a:r>
              <a:rPr lang="en-US" sz="2400" b="1" dirty="0" err="1" smtClean="0">
                <a:latin typeface="Consolas" pitchFamily="49" charset="0"/>
                <a:cs typeface="Consolas" pitchFamily="49" charset="0"/>
              </a:rPr>
              <a:t>ListOfKeyEvents</a:t>
            </a:r>
            <a:r>
              <a:rPr lang="en-US" sz="2400" b="1" dirty="0" smtClean="0">
                <a:latin typeface="Consolas" pitchFamily="49" charset="0"/>
                <a:cs typeface="Consolas" pitchFamily="49" charset="0"/>
              </a:rPr>
              <a:t> (LOKE) is either</a:t>
            </a:r>
          </a:p>
          <a:p>
            <a:pPr>
              <a:buNone/>
            </a:pPr>
            <a:r>
              <a:rPr lang="en-US" sz="2400" b="1" dirty="0" smtClean="0">
                <a:latin typeface="Consolas" pitchFamily="49" charset="0"/>
                <a:cs typeface="Consolas" pitchFamily="49" charset="0"/>
              </a:rPr>
              <a:t>;; -- empty</a:t>
            </a:r>
          </a:p>
          <a:p>
            <a:pPr>
              <a:buNone/>
            </a:pPr>
            <a:r>
              <a:rPr lang="en-US" sz="2400" b="1" dirty="0" smtClean="0">
                <a:latin typeface="Consolas" pitchFamily="49" charset="0"/>
                <a:cs typeface="Consolas" pitchFamily="49" charset="0"/>
              </a:rPr>
              <a:t>;; -- (cons </a:t>
            </a:r>
            <a:r>
              <a:rPr lang="en-US" sz="2400" b="1" dirty="0" err="1" smtClean="0">
                <a:latin typeface="Consolas" pitchFamily="49" charset="0"/>
                <a:cs typeface="Consolas" pitchFamily="49" charset="0"/>
              </a:rPr>
              <a:t>KeyEvent</a:t>
            </a:r>
            <a:r>
              <a:rPr lang="en-US" sz="2400" b="1" dirty="0" smtClean="0">
                <a:latin typeface="Consolas" pitchFamily="49" charset="0"/>
                <a:cs typeface="Consolas" pitchFamily="49" charset="0"/>
              </a:rPr>
              <a:t> LOKE)</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loke-fn</a:t>
            </a:r>
            <a:r>
              <a:rPr lang="en-US" sz="2400" b="1" dirty="0" smtClean="0">
                <a:latin typeface="Consolas" pitchFamily="49" charset="0"/>
                <a:cs typeface="Consolas" pitchFamily="49" charset="0"/>
              </a:rPr>
              <a:t> : LOKE -&gt; ??</a:t>
            </a:r>
          </a:p>
          <a:p>
            <a:pPr>
              <a:buNone/>
            </a:pPr>
            <a:r>
              <a:rPr lang="en-US" sz="2400" b="1" dirty="0" smtClean="0">
                <a:latin typeface="Consolas" pitchFamily="49" charset="0"/>
                <a:cs typeface="Consolas" pitchFamily="49" charset="0"/>
              </a:rPr>
              <a:t>;; (define (</a:t>
            </a:r>
            <a:r>
              <a:rPr lang="en-US" sz="2400" b="1" dirty="0" err="1" smtClean="0">
                <a:solidFill>
                  <a:srgbClr val="FF0000"/>
                </a:solidFill>
                <a:latin typeface="Consolas" pitchFamily="49" charset="0"/>
                <a:cs typeface="Consolas" pitchFamily="49" charset="0"/>
              </a:rPr>
              <a:t>loke-fn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loke</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loke</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[else (...</a:t>
            </a:r>
          </a:p>
          <a:p>
            <a:pPr>
              <a:buNone/>
            </a:pPr>
            <a:r>
              <a:rPr lang="en-US" sz="2400" b="1" dirty="0" smtClean="0">
                <a:latin typeface="Consolas" pitchFamily="49" charset="0"/>
                <a:cs typeface="Consolas" pitchFamily="49" charset="0"/>
              </a:rPr>
              <a:t>;;             (</a:t>
            </a:r>
            <a:r>
              <a:rPr lang="en-US" sz="2400" b="1" dirty="0" err="1" smtClean="0">
                <a:solidFill>
                  <a:srgbClr val="00B050"/>
                </a:solidFill>
                <a:latin typeface="Consolas" pitchFamily="49" charset="0"/>
                <a:cs typeface="Consolas" pitchFamily="49" charset="0"/>
              </a:rPr>
              <a:t>kev-fn</a:t>
            </a:r>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loke</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solidFill>
                  <a:srgbClr val="FF0000"/>
                </a:solidFill>
                <a:latin typeface="Consolas" pitchFamily="49" charset="0"/>
                <a:cs typeface="Consolas" pitchFamily="49" charset="0"/>
              </a:rPr>
              <a:t>loke-fn</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loke</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
        <p:nvSpPr>
          <p:cNvPr id="5" name="TextBox 4"/>
          <p:cNvSpPr txBox="1"/>
          <p:nvPr/>
        </p:nvSpPr>
        <p:spPr>
          <a:xfrm>
            <a:off x="5483352" y="2995164"/>
            <a:ext cx="3657600" cy="147732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(rest </a:t>
            </a:r>
            <a:r>
              <a:rPr lang="en-US" b="1" dirty="0" err="1" smtClean="0"/>
              <a:t>loke</a:t>
            </a:r>
            <a:r>
              <a:rPr lang="en-US" b="1" dirty="0" smtClean="0"/>
              <a:t>) </a:t>
            </a:r>
            <a:r>
              <a:rPr lang="en-US" dirty="0" smtClean="0"/>
              <a:t>is a LOKE, so we wrap it in a </a:t>
            </a:r>
            <a:r>
              <a:rPr lang="en-US" dirty="0" err="1" smtClean="0"/>
              <a:t>loke</a:t>
            </a:r>
            <a:r>
              <a:rPr lang="en-US" dirty="0" smtClean="0"/>
              <a:t>-fn.</a:t>
            </a:r>
          </a:p>
          <a:p>
            <a:endParaRPr lang="en-US" dirty="0"/>
          </a:p>
          <a:p>
            <a:r>
              <a:rPr lang="en-US" dirty="0" smtClean="0"/>
              <a:t>Similarly, </a:t>
            </a:r>
            <a:r>
              <a:rPr lang="en-US" b="1" dirty="0" smtClean="0"/>
              <a:t>(first </a:t>
            </a:r>
            <a:r>
              <a:rPr lang="en-US" b="1" dirty="0" err="1" smtClean="0"/>
              <a:t>loke</a:t>
            </a:r>
            <a:r>
              <a:rPr lang="en-US" b="1" dirty="0" smtClean="0"/>
              <a:t>) </a:t>
            </a:r>
            <a:r>
              <a:rPr lang="en-US" dirty="0" smtClean="0"/>
              <a:t>is a </a:t>
            </a:r>
            <a:r>
              <a:rPr lang="en-US" dirty="0" err="1" smtClean="0"/>
              <a:t>KeyEvent</a:t>
            </a:r>
            <a:r>
              <a:rPr lang="en-US" dirty="0" smtClean="0"/>
              <a:t>, so we wrap it in a </a:t>
            </a:r>
            <a:r>
              <a:rPr lang="en-US" dirty="0" err="1" smtClean="0"/>
              <a:t>kev</a:t>
            </a:r>
            <a:r>
              <a:rPr lang="en-US" dirty="0" smtClean="0"/>
              <a:t>-fn.</a:t>
            </a:r>
            <a:endParaRPr lang="en-US" dirty="0"/>
          </a:p>
        </p:txBody>
      </p:sp>
      <p:sp>
        <p:nvSpPr>
          <p:cNvPr id="6" name="Freeform 5"/>
          <p:cNvSpPr/>
          <p:nvPr/>
        </p:nvSpPr>
        <p:spPr>
          <a:xfrm>
            <a:off x="4249882" y="4457700"/>
            <a:ext cx="2608118" cy="789709"/>
          </a:xfrm>
          <a:custGeom>
            <a:avLst/>
            <a:gdLst>
              <a:gd name="connsiteX0" fmla="*/ 2608118 w 2608118"/>
              <a:gd name="connsiteY0" fmla="*/ 0 h 789709"/>
              <a:gd name="connsiteX1" fmla="*/ 2337954 w 2608118"/>
              <a:gd name="connsiteY1" fmla="*/ 633845 h 789709"/>
              <a:gd name="connsiteX2" fmla="*/ 1174173 w 2608118"/>
              <a:gd name="connsiteY2" fmla="*/ 311727 h 789709"/>
              <a:gd name="connsiteX3" fmla="*/ 0 w 2608118"/>
              <a:gd name="connsiteY3" fmla="*/ 789709 h 789709"/>
            </a:gdLst>
            <a:ahLst/>
            <a:cxnLst>
              <a:cxn ang="0">
                <a:pos x="connsiteX0" y="connsiteY0"/>
              </a:cxn>
              <a:cxn ang="0">
                <a:pos x="connsiteX1" y="connsiteY1"/>
              </a:cxn>
              <a:cxn ang="0">
                <a:pos x="connsiteX2" y="connsiteY2"/>
              </a:cxn>
              <a:cxn ang="0">
                <a:pos x="connsiteX3" y="connsiteY3"/>
              </a:cxn>
            </a:cxnLst>
            <a:rect l="l" t="t" r="r" b="b"/>
            <a:pathLst>
              <a:path w="2608118" h="789709">
                <a:moveTo>
                  <a:pt x="2608118" y="0"/>
                </a:moveTo>
                <a:cubicBezTo>
                  <a:pt x="2592531" y="290945"/>
                  <a:pt x="2576945" y="581891"/>
                  <a:pt x="2337954" y="633845"/>
                </a:cubicBezTo>
                <a:cubicBezTo>
                  <a:pt x="2098963" y="685799"/>
                  <a:pt x="1563832" y="285750"/>
                  <a:pt x="1174173" y="311727"/>
                </a:cubicBezTo>
                <a:cubicBezTo>
                  <a:pt x="784514" y="337704"/>
                  <a:pt x="392257" y="563706"/>
                  <a:pt x="0" y="789709"/>
                </a:cubicBezTo>
              </a:path>
            </a:pathLst>
          </a:custGeom>
          <a:noFill/>
          <a:ln>
            <a:headEnd type="none" w="med" len="med"/>
            <a:tailEnd type="arrow"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73645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b57314f767b5f4f87daa7c958d3a7ee2c6f35"/>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2817</TotalTime>
  <Words>898</Words>
  <Application>Microsoft Office PowerPoint</Application>
  <PresentationFormat>On-screen Show (4:3)</PresentationFormat>
  <Paragraphs>124</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CMMI10</vt:lpstr>
      <vt:lpstr>CMR10</vt:lpstr>
      <vt:lpstr>CMSY10ORIG</vt:lpstr>
      <vt:lpstr>Consolas</vt:lpstr>
      <vt:lpstr>Helvetica Neue</vt:lpstr>
      <vt:lpstr>1_Office Theme</vt:lpstr>
      <vt:lpstr>Lists of Structures</vt:lpstr>
      <vt:lpstr>Introduction</vt:lpstr>
      <vt:lpstr>Learning Objectives</vt:lpstr>
      <vt:lpstr>Tweaking the Template Recipe</vt:lpstr>
      <vt:lpstr>The template recipe, updated</vt:lpstr>
      <vt:lpstr>Books, again</vt:lpstr>
      <vt:lpstr>Template for ListofBooks</vt:lpstr>
      <vt:lpstr>Example: if book-fn is just a selector, you can put it in directly</vt:lpstr>
      <vt:lpstr>Same thing for lists of other non-scalar data</vt:lpstr>
      <vt:lpstr>Module Summary: Self-Referential or Recursive Information</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83</cp:revision>
  <dcterms:created xsi:type="dcterms:W3CDTF">2010-06-24T16:22:15Z</dcterms:created>
  <dcterms:modified xsi:type="dcterms:W3CDTF">2015-08-24T20:00:04Z</dcterms:modified>
</cp:coreProperties>
</file>