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74" d="100"/>
          <a:sy n="74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1077" y="4171146"/>
            <a:ext cx="3812967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odes reachable from D:</a:t>
            </a:r>
          </a:p>
          <a:p>
            <a:r>
              <a:rPr lang="en-US" sz="2800" dirty="0" smtClean="0"/>
              <a:t>{B,C,D,E,F,G}</a:t>
            </a:r>
          </a:p>
          <a:p>
            <a:r>
              <a:rPr lang="en-US" sz="2800" dirty="0" smtClean="0"/>
              <a:t>Not reachable:</a:t>
            </a:r>
          </a:p>
          <a:p>
            <a:r>
              <a:rPr lang="en-US" sz="2800" dirty="0" smtClean="0"/>
              <a:t>{A}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92174" y="1752600"/>
            <a:ext cx="3898826" cy="19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One node is </a:t>
            </a:r>
            <a:r>
              <a:rPr lang="en-US" sz="2400" i="1" dirty="0" smtClean="0">
                <a:solidFill>
                  <a:srgbClr val="FF0000"/>
                </a:solidFill>
              </a:rPr>
              <a:t>reachable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 another if there is a path from the one node to the other.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9075" y="6104462"/>
            <a:ext cx="3289673" cy="566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D is reachable from itself by a path of length 0,  but not by any other path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95401" y="5079088"/>
            <a:ext cx="1003674" cy="1025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classic application of general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reachables</a:t>
            </a:r>
            <a:r>
              <a:rPr lang="en-US" dirty="0" smtClean="0"/>
              <a:t> : </a:t>
            </a:r>
          </a:p>
          <a:p>
            <a:r>
              <a:rPr lang="en-US" dirty="0"/>
              <a:t> </a:t>
            </a:r>
            <a:r>
              <a:rPr lang="en-US" dirty="0" smtClean="0"/>
              <a:t> Graph </a:t>
            </a:r>
            <a:r>
              <a:rPr lang="en-US" dirty="0" err="1" smtClean="0"/>
              <a:t>SetOfNode</a:t>
            </a:r>
            <a:r>
              <a:rPr lang="en-US" dirty="0" smtClean="0"/>
              <a:t>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GIVEN: a graph and a set of nodes</a:t>
            </a:r>
          </a:p>
          <a:p>
            <a:r>
              <a:rPr lang="en-US" dirty="0" smtClean="0"/>
              <a:t>RETURNS: the set of nodes that is reachable from the given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node t is reachable from a node s </a:t>
            </a:r>
            <a:r>
              <a:rPr lang="en-US" dirty="0" err="1" smtClean="0"/>
              <a:t>iff</a:t>
            </a:r>
            <a:r>
              <a:rPr lang="en-US" dirty="0" smtClean="0"/>
              <a:t> either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 =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some node s' such that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s' is a successor of 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t is reachable from s'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definition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 (</a:t>
            </a:r>
            <a:r>
              <a:rPr lang="en-US" dirty="0" err="1" smtClean="0"/>
              <a:t>reachables</a:t>
            </a:r>
            <a:r>
              <a:rPr lang="en-US" dirty="0" smtClean="0"/>
              <a:t> S) has the property that:</a:t>
            </a:r>
          </a:p>
          <a:p>
            <a:pPr lvl="1"/>
            <a:r>
              <a:rPr lang="en-US" dirty="0" smtClean="0"/>
              <a:t>IF node n is in (all-successors (</a:t>
            </a:r>
            <a:r>
              <a:rPr lang="en-US" dirty="0" err="1" smtClean="0"/>
              <a:t>reachables</a:t>
            </a:r>
            <a:r>
              <a:rPr lang="en-US" dirty="0" smtClean="0"/>
              <a:t> S))</a:t>
            </a:r>
          </a:p>
          <a:p>
            <a:pPr lvl="1"/>
            <a:r>
              <a:rPr lang="en-US" dirty="0" smtClean="0"/>
              <a:t>THEN n is already in (</a:t>
            </a:r>
            <a:r>
              <a:rPr lang="en-US" dirty="0" err="1" smtClean="0"/>
              <a:t>reachables</a:t>
            </a:r>
            <a:r>
              <a:rPr lang="en-US" dirty="0" smtClean="0"/>
              <a:t> S).</a:t>
            </a:r>
          </a:p>
          <a:p>
            <a:r>
              <a:rPr lang="en-US" dirty="0" smtClean="0"/>
              <a:t>Why?  Because if n is a successor of a node reachable from S, then n is itself reachable from S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looking at this: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reachables</a:t>
            </a:r>
            <a:r>
              <a:rPr lang="en-US" dirty="0" smtClean="0"/>
              <a:t> S) is the smallest set of nodes such that (all-successors S) is a subset of 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not done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90891" y="5257800"/>
            <a:ext cx="40769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 closed under successors: more 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to be found!</a:t>
            </a:r>
            <a:endParaRPr lang="en-US" sz="2400" dirty="0"/>
          </a:p>
        </p:txBody>
      </p:sp>
      <p:sp>
        <p:nvSpPr>
          <p:cNvPr id="45" name="Freeform 44"/>
          <p:cNvSpPr/>
          <p:nvPr/>
        </p:nvSpPr>
        <p:spPr>
          <a:xfrm>
            <a:off x="3785792" y="4831307"/>
            <a:ext cx="1195641" cy="928985"/>
          </a:xfrm>
          <a:custGeom>
            <a:avLst/>
            <a:gdLst>
              <a:gd name="connsiteX0" fmla="*/ 1195641 w 1195641"/>
              <a:gd name="connsiteY0" fmla="*/ 614150 h 928985"/>
              <a:gd name="connsiteX1" fmla="*/ 144763 w 1195641"/>
              <a:gd name="connsiteY1" fmla="*/ 900753 h 928985"/>
              <a:gd name="connsiteX2" fmla="*/ 35581 w 1195641"/>
              <a:gd name="connsiteY2" fmla="*/ 0 h 92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641" h="928985">
                <a:moveTo>
                  <a:pt x="1195641" y="614150"/>
                </a:moveTo>
                <a:cubicBezTo>
                  <a:pt x="766873" y="808630"/>
                  <a:pt x="338106" y="1003111"/>
                  <a:pt x="144763" y="900753"/>
                </a:cubicBezTo>
                <a:cubicBezTo>
                  <a:pt x="-48580" y="798395"/>
                  <a:pt x="-6500" y="399197"/>
                  <a:pt x="3558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done!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516" y="5794569"/>
            <a:ext cx="508536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S): closed under successors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1371600" y="1371600"/>
            <a:ext cx="5181600" cy="38862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rot="1758279">
            <a:off x="5013409" y="2266869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880873">
            <a:off x="4939932" y="2425214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 rot="18669132">
            <a:off x="5004640" y="3976704"/>
            <a:ext cx="574652" cy="412670"/>
          </a:xfrm>
          <a:prstGeom prst="arc">
            <a:avLst>
              <a:gd name="adj1" fmla="val 16200000"/>
              <a:gd name="adj2" fmla="val 1567622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7152" y="4012442"/>
            <a:ext cx="1308354" cy="1787857"/>
          </a:xfrm>
          <a:custGeom>
            <a:avLst/>
            <a:gdLst>
              <a:gd name="connsiteX0" fmla="*/ 859809 w 1308354"/>
              <a:gd name="connsiteY0" fmla="*/ 1787857 h 1787857"/>
              <a:gd name="connsiteX1" fmla="*/ 1269242 w 1308354"/>
              <a:gd name="connsiteY1" fmla="*/ 696036 h 1787857"/>
              <a:gd name="connsiteX2" fmla="*/ 0 w 1308354"/>
              <a:gd name="connsiteY2" fmla="*/ 0 h 178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354" h="1787857">
                <a:moveTo>
                  <a:pt x="859809" y="1787857"/>
                </a:moveTo>
                <a:cubicBezTo>
                  <a:pt x="1136176" y="1390934"/>
                  <a:pt x="1412544" y="994012"/>
                  <a:pt x="1269242" y="696036"/>
                </a:cubicBezTo>
                <a:cubicBezTo>
                  <a:pt x="1125940" y="398060"/>
                  <a:pt x="562970" y="199030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a "closure problem": we want to find the smallest set S which is closed under some operation</a:t>
            </a:r>
          </a:p>
          <a:p>
            <a:r>
              <a:rPr lang="en-US" dirty="0" smtClean="0"/>
              <a:t>In this case, we want to find the smallest set that contains our starting set of nodes, and which is closed under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all-successors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we've got data definitions for Node and Graph, and functions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node=? : Node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Boolean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successors 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Node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all-successors 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We also assume that our graph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;; </a:t>
            </a:r>
            <a:r>
              <a:rPr lang="en-US" dirty="0" err="1" smtClean="0"/>
              <a:t>reachables</a:t>
            </a:r>
            <a:r>
              <a:rPr lang="en-US" dirty="0" smtClean="0"/>
              <a:t>: </a:t>
            </a:r>
            <a:r>
              <a:rPr lang="en-US" dirty="0" err="1" smtClean="0"/>
              <a:t>SetOfNode</a:t>
            </a:r>
            <a:r>
              <a:rPr lang="en-US" dirty="0" smtClean="0"/>
              <a:t> Graph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;; GIVEN: A set of nodes in a graph</a:t>
            </a:r>
          </a:p>
          <a:p>
            <a:r>
              <a:rPr lang="en-US" dirty="0" smtClean="0"/>
              <a:t>;; RETURNS: the set of nodes reachable from the starting nodes</a:t>
            </a:r>
          </a:p>
          <a:p>
            <a:r>
              <a:rPr lang="en-US" dirty="0"/>
              <a:t>;; STRATEGY: recur on </a:t>
            </a:r>
            <a:r>
              <a:rPr lang="en-US" dirty="0" smtClean="0"/>
              <a:t>(nodes U their </a:t>
            </a:r>
            <a:r>
              <a:rPr lang="en-US" dirty="0"/>
              <a:t>immediate </a:t>
            </a:r>
            <a:r>
              <a:rPr lang="en-US" dirty="0" smtClean="0"/>
              <a:t>successors)</a:t>
            </a:r>
          </a:p>
          <a:p>
            <a:r>
              <a:rPr lang="en-US" dirty="0" smtClean="0"/>
              <a:t>;; </a:t>
            </a:r>
            <a:r>
              <a:rPr lang="en-US" dirty="0" smtClean="0"/>
              <a:t>HALTING MEASURE: </a:t>
            </a:r>
          </a:p>
          <a:p>
            <a:r>
              <a:rPr lang="en-US" dirty="0" smtClean="0"/>
              <a:t>;;   # of nodes in the graph that are NOT in the set 'nodes'.</a:t>
            </a:r>
          </a:p>
          <a:p>
            <a:r>
              <a:rPr lang="en-US" dirty="0" smtClean="0"/>
              <a:t>(define (</a:t>
            </a:r>
            <a:r>
              <a:rPr lang="en-US" dirty="0" err="1" smtClean="0"/>
              <a:t>reachables</a:t>
            </a:r>
            <a:r>
              <a:rPr lang="en-US" dirty="0" smtClean="0"/>
              <a:t> nodes graph)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candidates (all-successors nodes graph)))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[(subset? candidates nodes) nodes]</a:t>
            </a:r>
          </a:p>
          <a:p>
            <a:r>
              <a:rPr lang="en-US" dirty="0" smtClean="0"/>
              <a:t>      [else (</a:t>
            </a:r>
            <a:r>
              <a:rPr lang="en-US" dirty="0" err="1" smtClean="0"/>
              <a:t>reachables</a:t>
            </a:r>
            <a:endParaRPr lang="en-US" dirty="0" smtClean="0"/>
          </a:p>
          <a:p>
            <a:r>
              <a:rPr lang="en-US" dirty="0" smtClean="0"/>
              <a:t>              (set-union candidates nodes)</a:t>
            </a:r>
          </a:p>
          <a:p>
            <a:r>
              <a:rPr lang="en-US" dirty="0" smtClean="0"/>
              <a:t>              graph)])))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1" y="4114800"/>
            <a:ext cx="320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'nodes' is closed under all-successors, then we're done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1657" y="6100465"/>
            <a:ext cx="742068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Otherwise, add the candidates to the nodes, and try again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5656217" y="4160350"/>
            <a:ext cx="287383" cy="312072"/>
          </a:xfrm>
          <a:custGeom>
            <a:avLst/>
            <a:gdLst>
              <a:gd name="connsiteX0" fmla="*/ 287383 w 287383"/>
              <a:gd name="connsiteY0" fmla="*/ 111204 h 312072"/>
              <a:gd name="connsiteX1" fmla="*/ 52252 w 287383"/>
              <a:gd name="connsiteY1" fmla="*/ 6701 h 312072"/>
              <a:gd name="connsiteX2" fmla="*/ 156754 w 287383"/>
              <a:gd name="connsiteY2" fmla="*/ 281021 h 312072"/>
              <a:gd name="connsiteX3" fmla="*/ 0 w 287383"/>
              <a:gd name="connsiteY3" fmla="*/ 294084 h 3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12072">
                <a:moveTo>
                  <a:pt x="287383" y="111204"/>
                </a:moveTo>
                <a:cubicBezTo>
                  <a:pt x="180703" y="44801"/>
                  <a:pt x="74023" y="-21602"/>
                  <a:pt x="52252" y="6701"/>
                </a:cubicBezTo>
                <a:cubicBezTo>
                  <a:pt x="30481" y="35004"/>
                  <a:pt x="165463" y="233124"/>
                  <a:pt x="156754" y="281021"/>
                </a:cubicBezTo>
                <a:cubicBezTo>
                  <a:pt x="148045" y="328918"/>
                  <a:pt x="74022" y="311501"/>
                  <a:pt x="0" y="29408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3608" y="5058697"/>
            <a:ext cx="724405" cy="1047135"/>
          </a:xfrm>
          <a:custGeom>
            <a:avLst/>
            <a:gdLst>
              <a:gd name="connsiteX0" fmla="*/ 562173 w 724405"/>
              <a:gd name="connsiteY0" fmla="*/ 1047135 h 1047135"/>
              <a:gd name="connsiteX1" fmla="*/ 1734 w 724405"/>
              <a:gd name="connsiteY1" fmla="*/ 353961 h 1047135"/>
              <a:gd name="connsiteX2" fmla="*/ 724405 w 724405"/>
              <a:gd name="connsiteY2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405" h="1047135">
                <a:moveTo>
                  <a:pt x="562173" y="1047135"/>
                </a:moveTo>
                <a:cubicBezTo>
                  <a:pt x="268434" y="787809"/>
                  <a:pt x="-25305" y="528483"/>
                  <a:pt x="1734" y="353961"/>
                </a:cubicBezTo>
                <a:cubicBezTo>
                  <a:pt x="28773" y="179439"/>
                  <a:pt x="376589" y="89719"/>
                  <a:pt x="72440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problems in computer science involve directed graphs.</a:t>
            </a:r>
          </a:p>
          <a:p>
            <a:r>
              <a:rPr lang="en-US" dirty="0" smtClean="0"/>
              <a:t>General recursion is an essential tool for computing on graphs.</a:t>
            </a:r>
          </a:p>
          <a:p>
            <a:r>
              <a:rPr lang="en-US" dirty="0" smtClean="0"/>
              <a:t>In this lesson we will design a program for an important problem on graphs, using general recursion</a:t>
            </a:r>
          </a:p>
          <a:p>
            <a:r>
              <a:rPr lang="en-US" dirty="0" smtClean="0"/>
              <a:t>The algorithm we will develop has many other applications.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this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looking at the same nodes over and over again:</a:t>
            </a:r>
          </a:p>
          <a:p>
            <a:pPr lvl="1"/>
            <a:r>
              <a:rPr lang="en-US" dirty="0" smtClean="0"/>
              <a:t>we always say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(all-successors nodes)</a:t>
            </a:r>
            <a:r>
              <a:rPr lang="en-US" dirty="0" smtClean="0"/>
              <a:t>, but we've seen most of those nodes before.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Idea: keep track of which nodes are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2517" y="5486400"/>
            <a:ext cx="62690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only need to explore nodes in this region– all others are accounted for.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58697" y="4336026"/>
            <a:ext cx="941253" cy="1135626"/>
          </a:xfrm>
          <a:custGeom>
            <a:avLst/>
            <a:gdLst>
              <a:gd name="connsiteX0" fmla="*/ 707922 w 941253"/>
              <a:gd name="connsiteY0" fmla="*/ 1135626 h 1135626"/>
              <a:gd name="connsiteX1" fmla="*/ 899651 w 941253"/>
              <a:gd name="connsiteY1" fmla="*/ 560439 h 1135626"/>
              <a:gd name="connsiteX2" fmla="*/ 0 w 941253"/>
              <a:gd name="connsiteY2" fmla="*/ 0 h 1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53" h="1135626">
                <a:moveTo>
                  <a:pt x="707922" y="1135626"/>
                </a:moveTo>
                <a:cubicBezTo>
                  <a:pt x="862780" y="942668"/>
                  <a:pt x="1017638" y="749710"/>
                  <a:pt x="899651" y="560439"/>
                </a:cubicBezTo>
                <a:cubicBezTo>
                  <a:pt x="781664" y="371168"/>
                  <a:pt x="390832" y="185584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this with an extra argument and an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3390219" y="2945269"/>
            <a:ext cx="762000" cy="5170889"/>
          </a:xfrm>
          <a:prstGeom prst="rightBrace">
            <a:avLst>
              <a:gd name="adj1" fmla="val 3543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98975" y="6042148"/>
            <a:ext cx="9444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3889" y="3637012"/>
            <a:ext cx="2830111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newest = the most recently added elements of 'nodes'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444043" y="3657701"/>
            <a:ext cx="869846" cy="57947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with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;; reachables1 :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Graph</a:t>
            </a:r>
          </a:p>
          <a:p>
            <a:r>
              <a:rPr lang="en-US" sz="1200" dirty="0" smtClean="0"/>
              <a:t>;; GIVEN: two sets of nodes, 'nodes' and 'newest' in a graph</a:t>
            </a:r>
          </a:p>
          <a:p>
            <a:r>
              <a:rPr lang="en-US" sz="1200" dirty="0" smtClean="0"/>
              <a:t>;; </a:t>
            </a:r>
            <a:r>
              <a:rPr lang="en-US" sz="1200" dirty="0" smtClean="0">
                <a:solidFill>
                  <a:srgbClr val="FF0000"/>
                </a:solidFill>
              </a:rPr>
              <a:t>WHERE: newest is a subset of nodes</a:t>
            </a:r>
          </a:p>
          <a:p>
            <a:r>
              <a:rPr lang="en-US" sz="1200" dirty="0" smtClean="0"/>
              <a:t>;;</a:t>
            </a:r>
            <a:r>
              <a:rPr lang="en-US" sz="1200" dirty="0" smtClean="0">
                <a:solidFill>
                  <a:srgbClr val="FF0000"/>
                </a:solidFill>
              </a:rPr>
              <a:t> AND: newest is the most recently added set of nodes</a:t>
            </a:r>
          </a:p>
          <a:p>
            <a:r>
              <a:rPr lang="en-US" sz="1200" dirty="0" smtClean="0"/>
              <a:t>;; RETURNS: the set of nodes reachable from 'nodes'.</a:t>
            </a:r>
          </a:p>
          <a:p>
            <a:r>
              <a:rPr lang="en-US" sz="1200" dirty="0"/>
              <a:t>;; STRATEGY: recur on successors of newest that are not already </a:t>
            </a:r>
            <a:r>
              <a:rPr lang="en-US" sz="1200" dirty="0" smtClean="0"/>
              <a:t>in </a:t>
            </a:r>
            <a:r>
              <a:rPr lang="en-US" sz="1200" dirty="0"/>
              <a:t>nodes; </a:t>
            </a:r>
            <a:endParaRPr lang="en-US" sz="1200" dirty="0" smtClean="0"/>
          </a:p>
          <a:p>
            <a:r>
              <a:rPr lang="en-US" sz="1200" dirty="0" smtClean="0"/>
              <a:t>;;    halt when no more successors </a:t>
            </a:r>
          </a:p>
          <a:p>
            <a:r>
              <a:rPr lang="en-US" sz="1200" dirty="0" smtClean="0"/>
              <a:t>;; </a:t>
            </a:r>
            <a:r>
              <a:rPr lang="en-US" sz="1200" dirty="0"/>
              <a:t>HALTING MEASURE: </a:t>
            </a:r>
          </a:p>
          <a:p>
            <a:r>
              <a:rPr lang="en-US" sz="1200" dirty="0"/>
              <a:t>;;   # of nodes in the graph that are NOT in the set 'nodes'.</a:t>
            </a:r>
          </a:p>
          <a:p>
            <a:endParaRPr lang="en-US" sz="1200" dirty="0" smtClean="0"/>
          </a:p>
          <a:p>
            <a:r>
              <a:rPr lang="en-US" sz="1200" dirty="0" smtClean="0"/>
              <a:t>(</a:t>
            </a:r>
            <a:r>
              <a:rPr lang="en-US" sz="1200" dirty="0" smtClean="0"/>
              <a:t>define (reachables1 nodes newest graph)</a:t>
            </a:r>
          </a:p>
          <a:p>
            <a:r>
              <a:rPr lang="en-US" sz="1200" dirty="0" smtClean="0"/>
              <a:t>  (local</a:t>
            </a:r>
          </a:p>
          <a:p>
            <a:r>
              <a:rPr lang="en-US" sz="1200" dirty="0" smtClean="0"/>
              <a:t>    ((define candidates (set-minus </a:t>
            </a:r>
          </a:p>
          <a:p>
            <a:r>
              <a:rPr lang="en-US" sz="1200" dirty="0" smtClean="0"/>
              <a:t>                          (all-successors newest graph)</a:t>
            </a:r>
          </a:p>
          <a:p>
            <a:r>
              <a:rPr lang="en-US" sz="1200" dirty="0" smtClean="0"/>
              <a:t>                          nodes)))</a:t>
            </a:r>
          </a:p>
          <a:p>
            <a:r>
              <a:rPr lang="en-US" sz="1200" dirty="0" smtClean="0"/>
              <a:t>    (</a:t>
            </a:r>
            <a:r>
              <a:rPr lang="en-US" sz="1200" dirty="0" err="1" smtClean="0"/>
              <a:t>cond</a:t>
            </a:r>
            <a:endParaRPr lang="en-US" sz="1200" dirty="0" smtClean="0"/>
          </a:p>
          <a:p>
            <a:r>
              <a:rPr lang="en-US" sz="1200" dirty="0" smtClean="0"/>
              <a:t>      [(empty? candidates) nodes]</a:t>
            </a:r>
          </a:p>
          <a:p>
            <a:r>
              <a:rPr lang="en-US" sz="1200" dirty="0" smtClean="0"/>
              <a:t>      [else (reachables1</a:t>
            </a:r>
          </a:p>
          <a:p>
            <a:r>
              <a:rPr lang="en-US" sz="1200" dirty="0" smtClean="0"/>
              <a:t>              (append candidates nodes)</a:t>
            </a:r>
          </a:p>
          <a:p>
            <a:r>
              <a:rPr lang="en-US" sz="1200" dirty="0" smtClean="0"/>
              <a:t>              candidates</a:t>
            </a:r>
          </a:p>
          <a:p>
            <a:r>
              <a:rPr lang="en-US" sz="1200" dirty="0" smtClean="0"/>
              <a:t>              graph)])))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8760" y="5119086"/>
            <a:ext cx="35814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Since candidates is disjoint </a:t>
            </a:r>
          </a:p>
          <a:p>
            <a:r>
              <a:rPr lang="en-US" sz="2000" dirty="0" smtClean="0"/>
              <a:t>from nodes, we can replace the set-union with append.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3962400" y="5672636"/>
            <a:ext cx="1356360" cy="45719"/>
          </a:xfrm>
          <a:custGeom>
            <a:avLst/>
            <a:gdLst>
              <a:gd name="connsiteX0" fmla="*/ 563880 w 563880"/>
              <a:gd name="connsiteY0" fmla="*/ 0 h 15240"/>
              <a:gd name="connsiteX1" fmla="*/ 0 w 56388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" h="15240">
                <a:moveTo>
                  <a:pt x="563880" y="0"/>
                </a:moveTo>
                <a:lnTo>
                  <a:pt x="0" y="1524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 initialize newest to nodes since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;; initially all the nodes are new</a:t>
            </a:r>
            <a:r>
              <a:rPr lang="en-US" sz="2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;; STRATEGY: Call more general function</a:t>
            </a:r>
            <a:endParaRPr lang="en-US" sz="2800" dirty="0" smtClean="0"/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reachables</a:t>
            </a:r>
            <a:r>
              <a:rPr lang="en-US" sz="2800" dirty="0" smtClean="0"/>
              <a:t> nodes graph)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  (reachables1 nodes </a:t>
            </a:r>
            <a:r>
              <a:rPr lang="en-US" sz="2800" dirty="0" err="1" smtClean="0"/>
              <a:t>nodes</a:t>
            </a:r>
            <a:r>
              <a:rPr lang="en-US" sz="2800" dirty="0" smtClean="0"/>
              <a:t> graph))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called the "</a:t>
            </a:r>
            <a:r>
              <a:rPr lang="en-US" dirty="0" err="1" smtClean="0"/>
              <a:t>worklist</a:t>
            </a:r>
            <a:r>
              <a:rPr lang="en-US" dirty="0" smtClean="0"/>
              <a:t>"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many applications</a:t>
            </a:r>
          </a:p>
          <a:p>
            <a:pPr lvl="1"/>
            <a:r>
              <a:rPr lang="en-US" dirty="0" smtClean="0"/>
              <a:t>in compiler analysis</a:t>
            </a:r>
          </a:p>
          <a:p>
            <a:pPr lvl="1"/>
            <a:r>
              <a:rPr lang="en-US" dirty="0" smtClean="0"/>
              <a:t>in AI (theorem proving,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this to 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path?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path? : Graph Node </a:t>
            </a:r>
            <a:r>
              <a:rPr lang="en-US" sz="2400" dirty="0" err="1" smtClean="0"/>
              <a:t>Node</a:t>
            </a:r>
            <a:r>
              <a:rPr lang="en-US" sz="2400" dirty="0" smtClean="0"/>
              <a:t> -&gt; Boolean</a:t>
            </a:r>
          </a:p>
          <a:p>
            <a:r>
              <a:rPr lang="en-US" sz="2400" dirty="0" smtClean="0"/>
              <a:t>;; GIVEN: a graph and a source and a </a:t>
            </a:r>
          </a:p>
          <a:p>
            <a:r>
              <a:rPr lang="en-US" sz="2400" dirty="0" smtClean="0"/>
              <a:t>;; target node in the graph</a:t>
            </a:r>
          </a:p>
          <a:p>
            <a:r>
              <a:rPr lang="en-US" sz="2400" dirty="0" smtClean="0"/>
              <a:t>;; RETURNS: 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there is a path in g</a:t>
            </a:r>
          </a:p>
          <a:p>
            <a:r>
              <a:rPr lang="en-US" sz="2400" dirty="0" smtClean="0"/>
              <a:t>;; from </a:t>
            </a:r>
            <a:r>
              <a:rPr lang="en-US" sz="2400" dirty="0" err="1" smtClean="0"/>
              <a:t>src</a:t>
            </a:r>
            <a:r>
              <a:rPr lang="en-US" sz="2400" dirty="0" smtClean="0"/>
              <a:t> to </a:t>
            </a:r>
            <a:r>
              <a:rPr lang="en-US" sz="2400" dirty="0" err="1" smtClean="0"/>
              <a:t>tgt</a:t>
            </a:r>
            <a:endParaRPr lang="en-US" sz="2400" dirty="0" smtClean="0"/>
          </a:p>
          <a:p>
            <a:r>
              <a:rPr lang="en-US" sz="2400" dirty="0" smtClean="0"/>
              <a:t>;; STRATEGY: </a:t>
            </a:r>
            <a:r>
              <a:rPr lang="en-US" sz="2400" dirty="0" smtClean="0"/>
              <a:t>call more general function</a:t>
            </a:r>
            <a:endParaRPr lang="en-US" sz="2400" dirty="0" smtClean="0"/>
          </a:p>
          <a:p>
            <a:r>
              <a:rPr lang="en-US" sz="2400" dirty="0" smtClean="0"/>
              <a:t>(define (path? graph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tgt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(member </a:t>
            </a:r>
            <a:r>
              <a:rPr lang="en-US" sz="2400" dirty="0" err="1" smtClean="0"/>
              <a:t>tgt</a:t>
            </a:r>
            <a:r>
              <a:rPr lang="en-US" sz="2400" dirty="0" smtClean="0"/>
              <a:t> 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(list </a:t>
            </a:r>
            <a:r>
              <a:rPr lang="en-US" sz="2400" dirty="0" err="1" smtClean="0"/>
              <a:t>src</a:t>
            </a:r>
            <a:r>
              <a:rPr lang="en-US" sz="2400" dirty="0" smtClean="0"/>
              <a:t>) graph)))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for that, you don't need to build the whole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(path</a:t>
            </a:r>
            <a:r>
              <a:rPr lang="en-US" dirty="0" smtClean="0"/>
              <a:t>? </a:t>
            </a:r>
            <a:r>
              <a:rPr lang="en-US" dirty="0"/>
              <a:t>graph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(reachable-from? newest nodes)</a:t>
            </a:r>
          </a:p>
          <a:p>
            <a:r>
              <a:rPr lang="en-US" dirty="0"/>
              <a:t>       ;; RETURNS: true </a:t>
            </a:r>
            <a:r>
              <a:rPr lang="en-US" dirty="0" err="1"/>
              <a:t>iff</a:t>
            </a:r>
            <a:r>
              <a:rPr lang="en-US" dirty="0"/>
              <a:t> 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</a:t>
            </a:r>
          </a:p>
          <a:p>
            <a:r>
              <a:rPr lang="en-US" dirty="0"/>
              <a:t>       ;; INVARIANT: newest is a subset of nodes</a:t>
            </a:r>
          </a:p>
          <a:p>
            <a:r>
              <a:rPr lang="en-US" dirty="0"/>
              <a:t>       ;; AND:</a:t>
            </a:r>
          </a:p>
          <a:p>
            <a:r>
              <a:rPr lang="en-US" dirty="0"/>
              <a:t>       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       ;;   </a:t>
            </a:r>
            <a:r>
              <a:rPr lang="en-US" dirty="0" err="1"/>
              <a:t>iff</a:t>
            </a:r>
            <a:r>
              <a:rPr lang="en-US" dirty="0"/>
              <a:t> (there is a path from </a:t>
            </a:r>
            <a:r>
              <a:rPr lang="en-US" dirty="0" smtClean="0"/>
              <a:t>some node in newest </a:t>
            </a:r>
            <a:r>
              <a:rPr lang="en-US" dirty="0"/>
              <a:t>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;; STRATEGY: </a:t>
            </a:r>
            <a:r>
              <a:rPr lang="en-US" dirty="0"/>
              <a:t> recur on successors of newest; </a:t>
            </a:r>
            <a:r>
              <a:rPr lang="en-US" dirty="0">
                <a:solidFill>
                  <a:srgbClr val="FF0000"/>
                </a:solidFill>
              </a:rPr>
              <a:t>halt when </a:t>
            </a:r>
            <a:r>
              <a:rPr lang="en-US" dirty="0" err="1">
                <a:solidFill>
                  <a:srgbClr val="FF0000"/>
                </a:solidFill>
              </a:rPr>
              <a:t>tgt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found.</a:t>
            </a:r>
          </a:p>
          <a:p>
            <a:r>
              <a:rPr lang="en-US" dirty="0" smtClean="0"/>
              <a:t>       </a:t>
            </a:r>
            <a:r>
              <a:rPr lang="en-US" dirty="0"/>
              <a:t>;; HALTING MEASURE: the number of graph nodes _not_ in 'nodes'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     [else (local</a:t>
            </a:r>
          </a:p>
          <a:p>
            <a:r>
              <a:rPr lang="en-US" dirty="0"/>
              <a:t>                 ((define candidates (set-diff </a:t>
            </a:r>
          </a:p>
          <a:p>
            <a:r>
              <a:rPr lang="en-US" dirty="0"/>
              <a:t>                                       (all-successors newest graph)</a:t>
            </a:r>
          </a:p>
          <a:p>
            <a:r>
              <a:rPr lang="en-US" dirty="0"/>
              <a:t>                                       nodes)))</a:t>
            </a:r>
          </a:p>
          <a:p>
            <a:r>
              <a:rPr lang="en-US" dirty="0"/>
              <a:t>     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     [(empty? candidates) false]</a:t>
            </a:r>
          </a:p>
          <a:p>
            <a:r>
              <a:rPr lang="en-US" dirty="0"/>
              <a:t>                   [else (reachable-from?</a:t>
            </a:r>
          </a:p>
          <a:p>
            <a:r>
              <a:rPr lang="en-US" dirty="0"/>
              <a:t>                           candidates</a:t>
            </a:r>
          </a:p>
          <a:p>
            <a:r>
              <a:rPr lang="en-US" dirty="0"/>
              <a:t>                           (append candidates nodes))]))])))</a:t>
            </a:r>
          </a:p>
          <a:p>
            <a:r>
              <a:rPr lang="en-US" dirty="0"/>
              <a:t>    (reachable-from? (list </a:t>
            </a:r>
            <a:r>
              <a:rPr lang="en-US" dirty="0" err="1"/>
              <a:t>src</a:t>
            </a:r>
            <a:r>
              <a:rPr lang="en-US" dirty="0"/>
              <a:t>) (list </a:t>
            </a:r>
            <a:r>
              <a:rPr lang="en-US" dirty="0" err="1"/>
              <a:t>src</a:t>
            </a:r>
            <a:r>
              <a:rPr lang="en-US" dirty="0" smtClean="0"/>
              <a:t>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86200" y="3733800"/>
            <a:ext cx="5105400" cy="469900"/>
            <a:chOff x="3886200" y="3733800"/>
            <a:chExt cx="5105400" cy="469900"/>
          </a:xfrm>
        </p:grpSpPr>
        <p:sp>
          <p:nvSpPr>
            <p:cNvPr id="5" name="Rectangle 4"/>
            <p:cNvSpPr/>
            <p:nvPr/>
          </p:nvSpPr>
          <p:spPr>
            <a:xfrm>
              <a:off x="4953000" y="3733800"/>
              <a:ext cx="4038600" cy="469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Just watch for </a:t>
              </a:r>
              <a:r>
                <a:rPr lang="en-US" b="1" dirty="0" err="1" smtClean="0">
                  <a:solidFill>
                    <a:schemeClr val="tx1"/>
                  </a:solidFill>
                </a:rPr>
                <a:t>tgt</a:t>
              </a:r>
              <a:r>
                <a:rPr lang="en-US" dirty="0" smtClean="0">
                  <a:solidFill>
                    <a:schemeClr val="tx1"/>
                  </a:solidFill>
                </a:rPr>
                <a:t> to show up in newest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886200" y="3886200"/>
              <a:ext cx="1066800" cy="82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511800" y="2451100"/>
            <a:ext cx="3581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carefully at this invariant.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5867400"/>
            <a:ext cx="6477000" cy="609600"/>
            <a:chOff x="2514600" y="5867400"/>
            <a:chExt cx="6477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 you check to see that the invariant is true at this call?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2514600" y="6019800"/>
              <a:ext cx="28194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4724400"/>
            <a:ext cx="4711700" cy="609600"/>
            <a:chOff x="4279900" y="5867400"/>
            <a:chExt cx="47117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Why is the invariant true again at this call?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279900" y="6172200"/>
              <a:ext cx="1054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4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topic: changing the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Graph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graph)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 nodes </a:t>
            </a:r>
            <a:r>
              <a:rPr lang="en-US" sz="2000" dirty="0" smtClean="0">
                <a:solidFill>
                  <a:srgbClr val="FF0000"/>
                </a:solidFill>
              </a:rPr>
              <a:t>graph</a:t>
            </a:r>
            <a:r>
              <a:rPr lang="en-US" sz="2000" dirty="0" smtClean="0"/>
              <a:t>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graph)])))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4643" y="5105400"/>
            <a:ext cx="4038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Notice that the only thing we do with graph is to pass it to all-successors.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703943" y="3048000"/>
            <a:ext cx="535057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let’s pass in the graph’s all-successors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;;            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nodes)))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explain what a directed graph is, and it means for one node to be reachable from another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what a closure problem is</a:t>
            </a:r>
          </a:p>
          <a:p>
            <a:pPr lvl="1"/>
            <a:r>
              <a:rPr lang="en-US" dirty="0"/>
              <a:t>explain the </a:t>
            </a:r>
            <a:r>
              <a:rPr lang="en-US" dirty="0" err="1"/>
              <a:t>worklist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build an </a:t>
            </a:r>
            <a:r>
              <a:rPr lang="en-US" b="1" dirty="0" smtClean="0"/>
              <a:t>all-successors-</a:t>
            </a:r>
            <a:r>
              <a:rPr lang="en-US" b="1" dirty="0" err="1" smtClean="0"/>
              <a:t>fn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You could do it from a data structure:</a:t>
            </a:r>
          </a:p>
          <a:p>
            <a:endParaRPr lang="en-US" sz="2000" dirty="0" smtClean="0"/>
          </a:p>
          <a:p>
            <a:r>
              <a:rPr lang="en-US" sz="2000" dirty="0" smtClean="0"/>
              <a:t>;; Graph -&gt;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(define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(lambda (nodes)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(all-successors nodes g)))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you could avoid building the data structure entirely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define a successors function, and  then define all-successors by HOFC</a:t>
            </a:r>
          </a:p>
          <a:p>
            <a:r>
              <a:rPr lang="en-US" dirty="0" smtClean="0"/>
              <a:t>Good thing to do if your graph is very large– e.g. Rubik’s cube.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“implicit graph”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/>
              <a:t>SetOfInt</a:t>
            </a:r>
            <a:endParaRPr lang="en-US" sz="1800" dirty="0"/>
          </a:p>
          <a:p>
            <a:r>
              <a:rPr lang="en-US" sz="1800" dirty="0"/>
              <a:t>;; GIVEN: an integer</a:t>
            </a:r>
          </a:p>
          <a:p>
            <a:r>
              <a:rPr lang="en-US" sz="1800" dirty="0"/>
              <a:t>;; RETURNS: the list of its successors in the implicit graph.</a:t>
            </a:r>
          </a:p>
          <a:p>
            <a:r>
              <a:rPr lang="en-US" sz="1800" dirty="0"/>
              <a:t>;; For this graph, this is always a set (no repetitions)</a:t>
            </a:r>
          </a:p>
          <a:p>
            <a:r>
              <a:rPr lang="en-US" sz="1800" dirty="0"/>
              <a:t>(define (successors1 n)</a:t>
            </a:r>
          </a:p>
          <a:p>
            <a:r>
              <a:rPr lang="en-US" sz="1800" dirty="0"/>
              <a:t>  (if (&lt;= n 0) </a:t>
            </a:r>
          </a:p>
          <a:p>
            <a:r>
              <a:rPr lang="en-US" sz="1800" dirty="0"/>
              <a:t>      empty</a:t>
            </a:r>
          </a:p>
          <a:p>
            <a:r>
              <a:rPr lang="en-US" sz="1800" dirty="0"/>
              <a:t>      (local</a:t>
            </a:r>
          </a:p>
          <a:p>
            <a:r>
              <a:rPr lang="en-US" sz="1800" dirty="0"/>
              <a:t>        ((define n1 (quotient n 3)))</a:t>
            </a:r>
          </a:p>
          <a:p>
            <a:r>
              <a:rPr lang="en-US" sz="1800" dirty="0"/>
              <a:t>        (list n1 (+ n1 5)))))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9024" y="3105169"/>
            <a:ext cx="2181479" cy="384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A portion of this graph….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5486400"/>
            <a:ext cx="4191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From Examples/08-4-implicit-graphs.rkt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90810" y="3429000"/>
            <a:ext cx="2898825" cy="3109912"/>
            <a:chOff x="3733800" y="1651328"/>
            <a:chExt cx="4555836" cy="4887584"/>
          </a:xfrm>
        </p:grpSpPr>
        <p:grpSp>
          <p:nvGrpSpPr>
            <p:cNvPr id="62" name="Group 61"/>
            <p:cNvGrpSpPr/>
            <p:nvPr/>
          </p:nvGrpSpPr>
          <p:grpSpPr>
            <a:xfrm>
              <a:off x="3733800" y="1651328"/>
              <a:ext cx="4555836" cy="4887584"/>
              <a:chOff x="3732234" y="1651577"/>
              <a:chExt cx="4555836" cy="488758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32234" y="1678242"/>
                <a:ext cx="3934079" cy="3832287"/>
                <a:chOff x="2895600" y="914400"/>
                <a:chExt cx="4362959" cy="4724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474029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895600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366658" y="3064328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810000" y="30806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495800" y="13661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23718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0" idx="0"/>
                </p:cNvCxnSpPr>
                <p:nvPr/>
              </p:nvCxnSpPr>
              <p:spPr>
                <a:xfrm flipH="1">
                  <a:off x="4305300" y="2211687"/>
                  <a:ext cx="335570" cy="8689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71" idx="5"/>
                  <a:endCxn id="69" idx="0"/>
                </p:cNvCxnSpPr>
                <p:nvPr/>
              </p:nvCxnSpPr>
              <p:spPr>
                <a:xfrm>
                  <a:off x="5341330" y="2211687"/>
                  <a:ext cx="520628" cy="8526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0" idx="3"/>
                  <a:endCxn id="68" idx="0"/>
                </p:cNvCxnSpPr>
                <p:nvPr/>
              </p:nvCxnSpPr>
              <p:spPr>
                <a:xfrm flipH="1">
                  <a:off x="3390900" y="3926187"/>
                  <a:ext cx="564170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0" idx="5"/>
                  <a:endCxn id="67" idx="0"/>
                </p:cNvCxnSpPr>
                <p:nvPr/>
              </p:nvCxnSpPr>
              <p:spPr>
                <a:xfrm>
                  <a:off x="4655530" y="3926187"/>
                  <a:ext cx="313799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69" idx="2"/>
                  <a:endCxn id="70" idx="6"/>
                </p:cNvCxnSpPr>
                <p:nvPr/>
              </p:nvCxnSpPr>
              <p:spPr>
                <a:xfrm flipH="1">
                  <a:off x="4800600" y="3559628"/>
                  <a:ext cx="566058" cy="163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6162893" y="2779085"/>
                  <a:ext cx="869161" cy="1210871"/>
                </a:xfrm>
                <a:custGeom>
                  <a:avLst/>
                  <a:gdLst>
                    <a:gd name="connsiteX0" fmla="*/ 76200 w 1046371"/>
                    <a:gd name="connsiteY0" fmla="*/ 1067310 h 1319660"/>
                    <a:gd name="connsiteX1" fmla="*/ 402771 w 1046371"/>
                    <a:gd name="connsiteY1" fmla="*/ 1306796 h 1319660"/>
                    <a:gd name="connsiteX2" fmla="*/ 1045028 w 1046371"/>
                    <a:gd name="connsiteY2" fmla="*/ 718968 h 1319660"/>
                    <a:gd name="connsiteX3" fmla="*/ 555171 w 1046371"/>
                    <a:gd name="connsiteY3" fmla="*/ 11396 h 1319660"/>
                    <a:gd name="connsiteX4" fmla="*/ 0 w 1046371"/>
                    <a:gd name="connsiteY4" fmla="*/ 348853 h 1319660"/>
                    <a:gd name="connsiteX0" fmla="*/ 125496 w 1095667"/>
                    <a:gd name="connsiteY0" fmla="*/ 1065820 h 1318170"/>
                    <a:gd name="connsiteX1" fmla="*/ 452067 w 1095667"/>
                    <a:gd name="connsiteY1" fmla="*/ 1305306 h 1318170"/>
                    <a:gd name="connsiteX2" fmla="*/ 1094324 w 1095667"/>
                    <a:gd name="connsiteY2" fmla="*/ 717478 h 1318170"/>
                    <a:gd name="connsiteX3" fmla="*/ 604467 w 1095667"/>
                    <a:gd name="connsiteY3" fmla="*/ 9906 h 1318170"/>
                    <a:gd name="connsiteX4" fmla="*/ 0 w 1095667"/>
                    <a:gd name="connsiteY4" fmla="*/ 386504 h 1318170"/>
                    <a:gd name="connsiteX0" fmla="*/ 125496 w 872463"/>
                    <a:gd name="connsiteY0" fmla="*/ 1065819 h 1321681"/>
                    <a:gd name="connsiteX1" fmla="*/ 452067 w 872463"/>
                    <a:gd name="connsiteY1" fmla="*/ 1305305 h 1321681"/>
                    <a:gd name="connsiteX2" fmla="*/ 868972 w 872463"/>
                    <a:gd name="connsiteY2" fmla="*/ 654852 h 1321681"/>
                    <a:gd name="connsiteX3" fmla="*/ 604467 w 872463"/>
                    <a:gd name="connsiteY3" fmla="*/ 9905 h 1321681"/>
                    <a:gd name="connsiteX4" fmla="*/ 0 w 872463"/>
                    <a:gd name="connsiteY4" fmla="*/ 386503 h 1321681"/>
                    <a:gd name="connsiteX0" fmla="*/ 125496 w 868976"/>
                    <a:gd name="connsiteY0" fmla="*/ 1065819 h 1225980"/>
                    <a:gd name="connsiteX1" fmla="*/ 599954 w 868976"/>
                    <a:gd name="connsiteY1" fmla="*/ 1195710 h 1225980"/>
                    <a:gd name="connsiteX2" fmla="*/ 868972 w 868976"/>
                    <a:gd name="connsiteY2" fmla="*/ 654852 h 1225980"/>
                    <a:gd name="connsiteX3" fmla="*/ 604467 w 868976"/>
                    <a:gd name="connsiteY3" fmla="*/ 9905 h 1225980"/>
                    <a:gd name="connsiteX4" fmla="*/ 0 w 868976"/>
                    <a:gd name="connsiteY4" fmla="*/ 386503 h 1225980"/>
                    <a:gd name="connsiteX0" fmla="*/ 125496 w 869161"/>
                    <a:gd name="connsiteY0" fmla="*/ 1050711 h 1210872"/>
                    <a:gd name="connsiteX1" fmla="*/ 599954 w 869161"/>
                    <a:gd name="connsiteY1" fmla="*/ 1180602 h 1210872"/>
                    <a:gd name="connsiteX2" fmla="*/ 868972 w 869161"/>
                    <a:gd name="connsiteY2" fmla="*/ 639744 h 1210872"/>
                    <a:gd name="connsiteX3" fmla="*/ 562213 w 869161"/>
                    <a:gd name="connsiteY3" fmla="*/ 10454 h 1210872"/>
                    <a:gd name="connsiteX4" fmla="*/ 0 w 869161"/>
                    <a:gd name="connsiteY4" fmla="*/ 371395 h 1210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161" h="1210872">
                      <a:moveTo>
                        <a:pt x="125496" y="1050711"/>
                      </a:moveTo>
                      <a:cubicBezTo>
                        <a:pt x="208046" y="1199482"/>
                        <a:pt x="476041" y="1249096"/>
                        <a:pt x="599954" y="1180602"/>
                      </a:cubicBezTo>
                      <a:cubicBezTo>
                        <a:pt x="723867" y="1112108"/>
                        <a:pt x="875262" y="834769"/>
                        <a:pt x="868972" y="639744"/>
                      </a:cubicBezTo>
                      <a:cubicBezTo>
                        <a:pt x="862682" y="444719"/>
                        <a:pt x="736384" y="72140"/>
                        <a:pt x="562213" y="10454"/>
                      </a:cubicBezTo>
                      <a:cubicBezTo>
                        <a:pt x="388042" y="-51232"/>
                        <a:pt x="190500" y="171823"/>
                        <a:pt x="0" y="37139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67" idx="6"/>
                  <a:endCxn id="72" idx="2"/>
                </p:cNvCxnSpPr>
                <p:nvPr/>
              </p:nvCxnSpPr>
              <p:spPr>
                <a:xfrm>
                  <a:off x="5464629" y="5143500"/>
                  <a:ext cx="45908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endCxn id="71" idx="1"/>
                </p:cNvCxnSpPr>
                <p:nvPr/>
              </p:nvCxnSpPr>
              <p:spPr>
                <a:xfrm>
                  <a:off x="4191000" y="914400"/>
                  <a:ext cx="449870" cy="5968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endCxn id="72" idx="7"/>
                </p:cNvCxnSpPr>
                <p:nvPr/>
              </p:nvCxnSpPr>
              <p:spPr>
                <a:xfrm flipH="1">
                  <a:off x="6769248" y="4343400"/>
                  <a:ext cx="489311" cy="4498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form 65"/>
              <p:cNvSpPr/>
              <p:nvPr/>
            </p:nvSpPr>
            <p:spPr>
              <a:xfrm>
                <a:off x="5791200" y="1651577"/>
                <a:ext cx="2496870" cy="4887584"/>
              </a:xfrm>
              <a:custGeom>
                <a:avLst/>
                <a:gdLst>
                  <a:gd name="connsiteX0" fmla="*/ 0 w 2471500"/>
                  <a:gd name="connsiteY0" fmla="*/ 3904029 h 5033895"/>
                  <a:gd name="connsiteX1" fmla="*/ 1037230 w 2471500"/>
                  <a:gd name="connsiteY1" fmla="*/ 4736543 h 5033895"/>
                  <a:gd name="connsiteX2" fmla="*/ 1692322 w 2471500"/>
                  <a:gd name="connsiteY2" fmla="*/ 4832077 h 5033895"/>
                  <a:gd name="connsiteX3" fmla="*/ 2470244 w 2471500"/>
                  <a:gd name="connsiteY3" fmla="*/ 2143468 h 5033895"/>
                  <a:gd name="connsiteX4" fmla="*/ 1828800 w 2471500"/>
                  <a:gd name="connsiteY4" fmla="*/ 69009 h 5033895"/>
                  <a:gd name="connsiteX5" fmla="*/ 218364 w 2471500"/>
                  <a:gd name="connsiteY5" fmla="*/ 696806 h 5033895"/>
                  <a:gd name="connsiteX0" fmla="*/ 0 w 2471432"/>
                  <a:gd name="connsiteY0" fmla="*/ 3916289 h 5046155"/>
                  <a:gd name="connsiteX1" fmla="*/ 1037230 w 2471432"/>
                  <a:gd name="connsiteY1" fmla="*/ 4748803 h 5046155"/>
                  <a:gd name="connsiteX2" fmla="*/ 1692322 w 2471432"/>
                  <a:gd name="connsiteY2" fmla="*/ 4844337 h 5046155"/>
                  <a:gd name="connsiteX3" fmla="*/ 2470244 w 2471432"/>
                  <a:gd name="connsiteY3" fmla="*/ 2155728 h 5046155"/>
                  <a:gd name="connsiteX4" fmla="*/ 1828800 w 2471432"/>
                  <a:gd name="connsiteY4" fmla="*/ 81269 h 5046155"/>
                  <a:gd name="connsiteX5" fmla="*/ 327546 w 2471432"/>
                  <a:gd name="connsiteY5" fmla="*/ 640827 h 5046155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4887335"/>
                  <a:gd name="connsiteX1" fmla="*/ 1692322 w 2471470"/>
                  <a:gd name="connsiteY1" fmla="*/ 4835029 h 4887335"/>
                  <a:gd name="connsiteX2" fmla="*/ 2470244 w 2471470"/>
                  <a:gd name="connsiteY2" fmla="*/ 2146420 h 4887335"/>
                  <a:gd name="connsiteX3" fmla="*/ 1828800 w 2471470"/>
                  <a:gd name="connsiteY3" fmla="*/ 71961 h 4887335"/>
                  <a:gd name="connsiteX4" fmla="*/ 264046 w 2471470"/>
                  <a:gd name="connsiteY4" fmla="*/ 682319 h 4887335"/>
                  <a:gd name="connsiteX0" fmla="*/ 0 w 2496870"/>
                  <a:gd name="connsiteY0" fmla="*/ 3843481 h 4881922"/>
                  <a:gd name="connsiteX1" fmla="*/ 1717722 w 2496870"/>
                  <a:gd name="connsiteY1" fmla="*/ 4835029 h 4881922"/>
                  <a:gd name="connsiteX2" fmla="*/ 2495644 w 2496870"/>
                  <a:gd name="connsiteY2" fmla="*/ 2146420 h 4881922"/>
                  <a:gd name="connsiteX3" fmla="*/ 1854200 w 2496870"/>
                  <a:gd name="connsiteY3" fmla="*/ 71961 h 4881922"/>
                  <a:gd name="connsiteX4" fmla="*/ 289446 w 2496870"/>
                  <a:gd name="connsiteY4" fmla="*/ 682319 h 4881922"/>
                  <a:gd name="connsiteX0" fmla="*/ 0 w 2496870"/>
                  <a:gd name="connsiteY0" fmla="*/ 3843481 h 4887584"/>
                  <a:gd name="connsiteX1" fmla="*/ 1717722 w 2496870"/>
                  <a:gd name="connsiteY1" fmla="*/ 4835029 h 4887584"/>
                  <a:gd name="connsiteX2" fmla="*/ 2495644 w 2496870"/>
                  <a:gd name="connsiteY2" fmla="*/ 2146420 h 4887584"/>
                  <a:gd name="connsiteX3" fmla="*/ 1854200 w 2496870"/>
                  <a:gd name="connsiteY3" fmla="*/ 71961 h 4887584"/>
                  <a:gd name="connsiteX4" fmla="*/ 289446 w 2496870"/>
                  <a:gd name="connsiteY4" fmla="*/ 682319 h 48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70" h="4887584">
                    <a:moveTo>
                      <a:pt x="0" y="3843481"/>
                    </a:moveTo>
                    <a:cubicBezTo>
                      <a:pt x="200167" y="4182874"/>
                      <a:pt x="1301781" y="5117872"/>
                      <a:pt x="1717722" y="4835029"/>
                    </a:cubicBezTo>
                    <a:cubicBezTo>
                      <a:pt x="2133663" y="4552186"/>
                      <a:pt x="2472898" y="2940265"/>
                      <a:pt x="2495644" y="2146420"/>
                    </a:cubicBezTo>
                    <a:cubicBezTo>
                      <a:pt x="2518390" y="1352575"/>
                      <a:pt x="2221900" y="315978"/>
                      <a:pt x="1854200" y="71961"/>
                    </a:cubicBezTo>
                    <a:cubicBezTo>
                      <a:pt x="1486500" y="-172056"/>
                      <a:pt x="907007" y="247865"/>
                      <a:pt x="289446" y="682319"/>
                    </a:cubicBezTo>
                  </a:path>
                </a:pathLst>
              </a:cu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5932714" y="5410199"/>
              <a:ext cx="653143" cy="189593"/>
            </a:xfrm>
            <a:custGeom>
              <a:avLst/>
              <a:gdLst>
                <a:gd name="connsiteX0" fmla="*/ 653143 w 653143"/>
                <a:gd name="connsiteY0" fmla="*/ 0 h 214892"/>
                <a:gd name="connsiteX1" fmla="*/ 489857 w 653143"/>
                <a:gd name="connsiteY1" fmla="*/ 195943 h 214892"/>
                <a:gd name="connsiteX2" fmla="*/ 163286 w 653143"/>
                <a:gd name="connsiteY2" fmla="*/ 185057 h 214892"/>
                <a:gd name="connsiteX3" fmla="*/ 0 w 653143"/>
                <a:gd name="connsiteY3" fmla="*/ 0 h 214892"/>
                <a:gd name="connsiteX0" fmla="*/ 653143 w 653143"/>
                <a:gd name="connsiteY0" fmla="*/ 0 h 195943"/>
                <a:gd name="connsiteX1" fmla="*/ 489857 w 653143"/>
                <a:gd name="connsiteY1" fmla="*/ 195943 h 195943"/>
                <a:gd name="connsiteX2" fmla="*/ 0 w 653143"/>
                <a:gd name="connsiteY2" fmla="*/ 0 h 195943"/>
                <a:gd name="connsiteX0" fmla="*/ 653143 w 653143"/>
                <a:gd name="connsiteY0" fmla="*/ 0 h 189593"/>
                <a:gd name="connsiteX1" fmla="*/ 381907 w 653143"/>
                <a:gd name="connsiteY1" fmla="*/ 189593 h 189593"/>
                <a:gd name="connsiteX2" fmla="*/ 0 w 653143"/>
                <a:gd name="connsiteY2" fmla="*/ 0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9593">
                  <a:moveTo>
                    <a:pt x="653143" y="0"/>
                  </a:moveTo>
                  <a:cubicBezTo>
                    <a:pt x="612321" y="82550"/>
                    <a:pt x="490764" y="189593"/>
                    <a:pt x="381907" y="189593"/>
                  </a:cubicBezTo>
                  <a:cubicBezTo>
                    <a:pt x="273050" y="189593"/>
                    <a:pt x="102054" y="40822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874921" y="5497286"/>
              <a:ext cx="3318667" cy="630890"/>
            </a:xfrm>
            <a:custGeom>
              <a:avLst/>
              <a:gdLst>
                <a:gd name="connsiteX0" fmla="*/ 3048393 w 3318667"/>
                <a:gd name="connsiteY0" fmla="*/ 0 h 630890"/>
                <a:gd name="connsiteX1" fmla="*/ 3059279 w 3318667"/>
                <a:gd name="connsiteY1" fmla="*/ 566057 h 630890"/>
                <a:gd name="connsiteX2" fmla="*/ 326965 w 3318667"/>
                <a:gd name="connsiteY2" fmla="*/ 555171 h 630890"/>
                <a:gd name="connsiteX3" fmla="*/ 152793 w 3318667"/>
                <a:gd name="connsiteY3" fmla="*/ 0 h 63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8667" h="630890">
                  <a:moveTo>
                    <a:pt x="3048393" y="0"/>
                  </a:moveTo>
                  <a:cubicBezTo>
                    <a:pt x="3280621" y="236764"/>
                    <a:pt x="3512850" y="473529"/>
                    <a:pt x="3059279" y="566057"/>
                  </a:cubicBezTo>
                  <a:cubicBezTo>
                    <a:pt x="2605708" y="658585"/>
                    <a:pt x="811379" y="649514"/>
                    <a:pt x="326965" y="555171"/>
                  </a:cubicBezTo>
                  <a:cubicBezTo>
                    <a:pt x="-157449" y="460828"/>
                    <a:pt x="-2328" y="230414"/>
                    <a:pt x="15279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</a:t>
            </a:r>
            <a:r>
              <a:rPr lang="en-US" sz="2800" dirty="0" smtClean="0"/>
              <a:t>all-successors1 : </a:t>
            </a:r>
            <a:r>
              <a:rPr lang="en-US" sz="2800" dirty="0" err="1" smtClean="0"/>
              <a:t>SetOfInt</a:t>
            </a:r>
            <a:r>
              <a:rPr lang="en-US" sz="2800" dirty="0" smtClean="0"/>
              <a:t> </a:t>
            </a:r>
            <a:r>
              <a:rPr lang="en-US" sz="2800" dirty="0"/>
              <a:t>-&gt; </a:t>
            </a:r>
            <a:r>
              <a:rPr lang="en-US" sz="2800" dirty="0" err="1"/>
              <a:t>SetOfInt</a:t>
            </a:r>
            <a:endParaRPr lang="en-US" sz="2800" dirty="0"/>
          </a:p>
          <a:p>
            <a:r>
              <a:rPr lang="en-US" sz="2800" dirty="0"/>
              <a:t>;; GIVEN: A set of nodes</a:t>
            </a:r>
          </a:p>
          <a:p>
            <a:r>
              <a:rPr lang="en-US" sz="2800" dirty="0"/>
              <a:t>;; RETURNS: the set of all their successors in our implicit graph</a:t>
            </a:r>
          </a:p>
          <a:p>
            <a:r>
              <a:rPr lang="en-US" sz="2800" dirty="0"/>
              <a:t>(define (all-successors1 ns)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unionall</a:t>
            </a:r>
            <a:r>
              <a:rPr lang="en-US" sz="2800" dirty="0"/>
              <a:t> (map successors1 ns)))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994761"/>
            <a:ext cx="363169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Here’s a function you could pass to </a:t>
            </a:r>
            <a:r>
              <a:rPr lang="en-US" sz="2400" b="1" dirty="0" err="1" smtClean="0"/>
              <a:t>reachables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1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applied General Recursion to an important problem: graph reachability</a:t>
            </a:r>
          </a:p>
          <a:p>
            <a:r>
              <a:rPr lang="en-US" dirty="0"/>
              <a:t>We considered the functions we needed to write on graphs in order to choose our representation(s).</a:t>
            </a:r>
          </a:p>
          <a:p>
            <a:r>
              <a:rPr lang="en-US" dirty="0" smtClean="0"/>
              <a:t>We used list abstractions to make our program easier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explain what a directed graph is, and it means for one node to be reachable from another</a:t>
            </a:r>
          </a:p>
          <a:p>
            <a:pPr lvl="1"/>
            <a:r>
              <a:rPr lang="en-US" dirty="0" smtClean="0"/>
              <a:t>explain how the function for reachability works.</a:t>
            </a:r>
          </a:p>
          <a:p>
            <a:pPr lvl="1"/>
            <a:r>
              <a:rPr lang="en-US" dirty="0" smtClean="0"/>
              <a:t>explain what a closure problem is</a:t>
            </a:r>
          </a:p>
          <a:p>
            <a:pPr lvl="1"/>
            <a:r>
              <a:rPr lang="en-US" dirty="0" smtClean="0"/>
              <a:t>explain the </a:t>
            </a:r>
            <a:r>
              <a:rPr lang="en-US" dirty="0" err="1" smtClean="0"/>
              <a:t>worklist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8.4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familiar with the notion of a graph from your previous courses.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graph consists of some nodes and some edges.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be dealing with directed graphs, in which </a:t>
            </a:r>
            <a:r>
              <a:rPr lang="en-US" dirty="0" smtClean="0"/>
              <a:t>each edge has a direction.  We will indicate the direction with an arrow.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" y="1447800"/>
            <a:ext cx="3480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nodes: A, B, C, etc.</a:t>
            </a:r>
          </a:p>
          <a:p>
            <a:r>
              <a:rPr lang="en-US" sz="2800" dirty="0" smtClean="0"/>
              <a:t>edges:</a:t>
            </a:r>
          </a:p>
          <a:p>
            <a:r>
              <a:rPr lang="en-US" sz="2800" dirty="0" smtClean="0"/>
              <a:t>  (A,B), (A,C),(A,D), etc.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successors of a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0273" y="1636177"/>
            <a:ext cx="419100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successors </a:t>
            </a:r>
            <a:r>
              <a:rPr lang="en-US" sz="2800" dirty="0"/>
              <a:t>of a node are the nodes that it can get to by following one edge.</a:t>
            </a:r>
          </a:p>
          <a:p>
            <a:endParaRPr lang="en-US" sz="2800" dirty="0"/>
          </a:p>
          <a:p>
            <a:r>
              <a:rPr lang="en-US" sz="2800" dirty="0" smtClean="0"/>
              <a:t>(successors A) = {B,C,D}</a:t>
            </a:r>
          </a:p>
          <a:p>
            <a:r>
              <a:rPr lang="en-US" sz="2800" dirty="0" smtClean="0"/>
              <a:t>(successors D) = {C,F}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7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all-successors</a:t>
            </a:r>
            <a:r>
              <a:rPr lang="en-US" dirty="0" smtClean="0"/>
              <a:t> of a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7200" y="1807856"/>
            <a:ext cx="41910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all-successors</a:t>
            </a:r>
            <a:r>
              <a:rPr lang="en-US" sz="2800" dirty="0"/>
              <a:t> of a set of nodes are all the successors of </a:t>
            </a:r>
            <a:r>
              <a:rPr lang="en-US" sz="2800" dirty="0" smtClean="0"/>
              <a:t>any of the </a:t>
            </a:r>
            <a:r>
              <a:rPr lang="en-US" sz="2800" dirty="0"/>
              <a:t>nodes in the set</a:t>
            </a:r>
          </a:p>
          <a:p>
            <a:endParaRPr lang="en-US" sz="2800" dirty="0"/>
          </a:p>
          <a:p>
            <a:r>
              <a:rPr lang="en-US" sz="2800" dirty="0" smtClean="0"/>
              <a:t>(all-successors {}) = {}</a:t>
            </a:r>
          </a:p>
          <a:p>
            <a:endParaRPr lang="en-US" sz="2800" dirty="0"/>
          </a:p>
          <a:p>
            <a:r>
              <a:rPr lang="en-US" sz="2800" dirty="0" smtClean="0"/>
              <a:t>(all-successors {A,D})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= {B,C,D,F}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Paths in a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7200" y="4267200"/>
            <a:ext cx="15402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paths: </a:t>
            </a:r>
          </a:p>
          <a:p>
            <a:r>
              <a:rPr lang="en-US" sz="2800" dirty="0" smtClean="0"/>
              <a:t> (A,C,E)</a:t>
            </a:r>
          </a:p>
          <a:p>
            <a:r>
              <a:rPr lang="en-US" sz="2800" dirty="0" smtClean="0"/>
              <a:t> (B,C,E,G)</a:t>
            </a:r>
          </a:p>
          <a:p>
            <a:r>
              <a:rPr lang="en-US" sz="2800" dirty="0" smtClean="0"/>
              <a:t> (A,D,C,E)</a:t>
            </a:r>
          </a:p>
          <a:p>
            <a:r>
              <a:rPr lang="en-US" sz="2800" dirty="0" smtClean="0"/>
              <a:t> (A)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81060" y="4267200"/>
            <a:ext cx="17667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non-paths:</a:t>
            </a:r>
          </a:p>
          <a:p>
            <a:r>
              <a:rPr lang="en-US" sz="2800" dirty="0" smtClean="0"/>
              <a:t> (D, A) </a:t>
            </a:r>
          </a:p>
          <a:p>
            <a:r>
              <a:rPr lang="en-US" sz="2800" dirty="0" smtClean="0"/>
              <a:t> (A,C,G)</a:t>
            </a:r>
          </a:p>
          <a:p>
            <a:r>
              <a:rPr lang="en-US" sz="2800" dirty="0" smtClean="0"/>
              <a:t> (A,C,D,E)</a:t>
            </a:r>
          </a:p>
          <a:p>
            <a:r>
              <a:rPr lang="en-US" sz="2800" dirty="0" smtClean="0"/>
              <a:t> (A,A)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39" name="Straight Arrow Connector 38"/>
              <p:cNvCxnSpPr>
                <a:stCxn id="35" idx="3"/>
                <a:endCxn id="53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5"/>
                <a:endCxn id="51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5" idx="4"/>
                <a:endCxn id="52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3" idx="6"/>
                <a:endCxn id="52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1" idx="2"/>
                <a:endCxn id="52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2" idx="4"/>
                <a:endCxn id="55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1" idx="4"/>
                <a:endCxn id="54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5" idx="4"/>
                <a:endCxn id="36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54" idx="4"/>
                <a:endCxn id="36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stCxn id="36" idx="2"/>
              <a:endCxn id="53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57200" y="1295400"/>
            <a:ext cx="3962400" cy="29717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 path is a sequence of nodes that are connected by edges.  Notice that the node A by itself is </a:t>
            </a:r>
            <a:r>
              <a:rPr lang="en-US" sz="2400" dirty="0" smtClean="0"/>
              <a:t>a path</a:t>
            </a:r>
            <a:r>
              <a:rPr lang="en-US" sz="2400" dirty="0"/>
              <a:t>, since there are no edges to check.  On the other hand, (A,A) is not a path, since there is no edge from A to itself.</a:t>
            </a:r>
          </a:p>
        </p:txBody>
      </p:sp>
    </p:spTree>
    <p:extLst>
      <p:ext uri="{BB962C8B-B14F-4D97-AF65-F5344CB8AC3E}">
        <p14:creationId xmlns:p14="http://schemas.microsoft.com/office/powerpoint/2010/main" val="3729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914400" y="1828800"/>
            <a:ext cx="3200400" cy="3473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This graph has a </a:t>
            </a:r>
            <a:r>
              <a:rPr lang="en-US" sz="2400" i="1" dirty="0" smtClean="0">
                <a:solidFill>
                  <a:srgbClr val="FF0000"/>
                </a:solidFill>
              </a:rPr>
              <a:t>cycle</a:t>
            </a:r>
            <a:r>
              <a:rPr lang="en-US" sz="2400" dirty="0" smtClean="0">
                <a:solidFill>
                  <a:schemeClr val="tx1"/>
                </a:solidFill>
              </a:rPr>
              <a:t>: a path from the node B to itself.  Graphs without cycles are said to be </a:t>
            </a:r>
            <a:r>
              <a:rPr lang="en-US" sz="2400" i="1" dirty="0" smtClean="0">
                <a:solidFill>
                  <a:srgbClr val="FF0000"/>
                </a:solidFill>
              </a:rPr>
              <a:t>acyclic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this lesson, our graphs are allowed to have cycles.</a:t>
            </a:r>
          </a:p>
        </p:txBody>
      </p:sp>
    </p:spTree>
    <p:extLst>
      <p:ext uri="{BB962C8B-B14F-4D97-AF65-F5344CB8AC3E}">
        <p14:creationId xmlns:p14="http://schemas.microsoft.com/office/powerpoint/2010/main" val="906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13476</TotalTime>
  <Words>2104</Words>
  <Application>Microsoft Office PowerPoint</Application>
  <PresentationFormat>On-screen Show (4:3)</PresentationFormat>
  <Paragraphs>352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Searching in a Graph</vt:lpstr>
      <vt:lpstr>Introduction</vt:lpstr>
      <vt:lpstr>Learning Objectives</vt:lpstr>
      <vt:lpstr>What's a graph?</vt:lpstr>
      <vt:lpstr>A Graph</vt:lpstr>
      <vt:lpstr>successors of a node</vt:lpstr>
      <vt:lpstr>all-successors of a set of nodes</vt:lpstr>
      <vt:lpstr>Paths in a Graph</vt:lpstr>
      <vt:lpstr>Cycles</vt:lpstr>
      <vt:lpstr>Reachability</vt:lpstr>
      <vt:lpstr>Another classic application of general recursion</vt:lpstr>
      <vt:lpstr>Definition</vt:lpstr>
      <vt:lpstr>What does this definition tell us?</vt:lpstr>
      <vt:lpstr>Another way of looking at this:</vt:lpstr>
      <vt:lpstr>Growing (reachables S): not done yet</vt:lpstr>
      <vt:lpstr>Growing (reachables S): done!</vt:lpstr>
      <vt:lpstr>Closure problems</vt:lpstr>
      <vt:lpstr>Assumptions</vt:lpstr>
      <vt:lpstr>Initial Solution</vt:lpstr>
      <vt:lpstr>Problem with this algorithm</vt:lpstr>
      <vt:lpstr>A Better Idea: keep track of which nodes are new</vt:lpstr>
      <vt:lpstr>Do this with an extra argument and an invariant</vt:lpstr>
      <vt:lpstr>Version with invariant</vt:lpstr>
      <vt:lpstr>Initializing the invariant</vt:lpstr>
      <vt:lpstr>This is called the "worklist" algorithm</vt:lpstr>
      <vt:lpstr>You could use this to define path?</vt:lpstr>
      <vt:lpstr>But for that, you don't need to build the whole set</vt:lpstr>
      <vt:lpstr>Another topic: changing the data representation</vt:lpstr>
      <vt:lpstr>So let’s pass in the graph’s all-successors function</vt:lpstr>
      <vt:lpstr>How do you build an all-successors-fn?</vt:lpstr>
      <vt:lpstr>Or you could avoid building the data structure entirely</vt:lpstr>
      <vt:lpstr>Example of an “implicit graph”</vt:lpstr>
      <vt:lpstr>PowerPoint Presentation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169</cp:revision>
  <dcterms:created xsi:type="dcterms:W3CDTF">2010-06-24T16:22:15Z</dcterms:created>
  <dcterms:modified xsi:type="dcterms:W3CDTF">2015-10-16T21:26:34Z</dcterms:modified>
</cp:coreProperties>
</file>