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0" r:id="rId2"/>
    <p:sldId id="381" r:id="rId3"/>
    <p:sldId id="357" r:id="rId4"/>
    <p:sldId id="358" r:id="rId5"/>
    <p:sldId id="359" r:id="rId6"/>
    <p:sldId id="360" r:id="rId7"/>
    <p:sldId id="382" r:id="rId8"/>
    <p:sldId id="386" r:id="rId9"/>
    <p:sldId id="391" r:id="rId10"/>
    <p:sldId id="394" r:id="rId11"/>
    <p:sldId id="393" r:id="rId12"/>
    <p:sldId id="392" r:id="rId13"/>
    <p:sldId id="397" r:id="rId14"/>
    <p:sldId id="395" r:id="rId15"/>
    <p:sldId id="361" r:id="rId16"/>
    <p:sldId id="396" r:id="rId17"/>
    <p:sldId id="384" r:id="rId18"/>
    <p:sldId id="3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89152-EF22-4DF7-AFFA-BD0BCC7C091A}">
          <p14:sldIdLst>
            <p14:sldId id="380"/>
            <p14:sldId id="381"/>
            <p14:sldId id="357"/>
            <p14:sldId id="358"/>
            <p14:sldId id="359"/>
            <p14:sldId id="360"/>
            <p14:sldId id="382"/>
            <p14:sldId id="386"/>
            <p14:sldId id="391"/>
            <p14:sldId id="394"/>
            <p14:sldId id="393"/>
            <p14:sldId id="392"/>
            <p14:sldId id="397"/>
            <p14:sldId id="395"/>
            <p14:sldId id="361"/>
            <p14:sldId id="396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0725" autoAdjust="0"/>
  </p:normalViewPr>
  <p:slideViewPr>
    <p:cSldViewPr showGuides="1">
      <p:cViewPr varScale="1">
        <p:scale>
          <a:sx n="72" d="100"/>
          <a:sy n="72" d="100"/>
        </p:scale>
        <p:origin x="11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1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AAFF14-1BC9-4610-BFA0-C87B2AACFE8D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D7056C-BFB3-40E3-9733-6F195C01469E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D4659-8546-4E47-9D07-034853389A67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450362-88EC-413A-A7DE-77EC0CB7C703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6C774-8990-4016-9EE3-ACC994C5189A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9F825-44C0-4EFB-9C1C-5E851688C025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9DD8E5-22B2-4478-851D-885FCB226F71}" type="datetime1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0F6FA6-FD17-4F81-ABC4-490C048865FD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7CCA0C-FB56-4D67-9F51-5ABD4832742B}" type="datetime1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82F7E9-D0DC-4949-B133-573D5E263951}" type="datetime1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E4CC7-5194-4C53-9EBA-A9F28050092C}" type="datetime1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7CCA39-776F-4284-AEFC-64A85D246C48}" type="datetime1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Destructor Templates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1.4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template for </a:t>
            </a:r>
            <a:r>
              <a:rPr lang="en-US" dirty="0" err="1" smtClean="0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</a:t>
            </a:r>
            <a:r>
              <a:rPr lang="en-US" sz="2400" dirty="0" err="1"/>
              <a:t>bo-fn</a:t>
            </a:r>
            <a:r>
              <a:rPr lang="en-US" sz="2400" dirty="0"/>
              <a:t>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</a:t>
            </a:r>
            <a:r>
              <a:rPr lang="en-US" sz="2400" dirty="0"/>
              <a:t>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    [... ...]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(coffee-type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[... ...] </a:t>
            </a:r>
            <a:r>
              <a:rPr lang="en-US" sz="2400" dirty="0">
                <a:solidFill>
                  <a:schemeClr val="bg1"/>
                </a:solidFill>
              </a:rPr>
              <a:t>(...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(wine-vineyard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(wine-year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[... ...]))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9800" y="2362200"/>
            <a:ext cx="2438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 Write a </a:t>
            </a:r>
            <a:r>
              <a:rPr lang="en-US" b="1" dirty="0" err="1" smtClean="0">
                <a:solidFill>
                  <a:schemeClr val="tx1"/>
                </a:solidFill>
              </a:rPr>
              <a:t>cond</a:t>
            </a:r>
            <a:r>
              <a:rPr lang="en-US" dirty="0" smtClean="0">
                <a:solidFill>
                  <a:schemeClr val="tx1"/>
                </a:solidFill>
              </a:rPr>
              <a:t> with as many alternatives as the data definition has.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template for </a:t>
            </a:r>
            <a:r>
              <a:rPr lang="en-US" dirty="0" err="1" smtClean="0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</a:t>
            </a:r>
            <a:r>
              <a:rPr lang="en-US" sz="2400" dirty="0" err="1"/>
              <a:t>bo-fn</a:t>
            </a:r>
            <a:r>
              <a:rPr lang="en-US" sz="2400" dirty="0"/>
              <a:t>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</a:t>
            </a:r>
            <a:r>
              <a:rPr lang="en-US" sz="2400" dirty="0"/>
              <a:t>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[(coffee? order) </a:t>
            </a:r>
            <a:r>
              <a:rPr lang="en-US" sz="2400" dirty="0" smtClean="0"/>
              <a:t>...]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(coffee-type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[(wine? order</a:t>
            </a:r>
            <a:r>
              <a:rPr lang="en-US" sz="2400" dirty="0" smtClean="0"/>
              <a:t>) ...] </a:t>
            </a:r>
            <a:r>
              <a:rPr lang="en-US" sz="2400" dirty="0">
                <a:solidFill>
                  <a:schemeClr val="bg1"/>
                </a:solidFill>
              </a:rPr>
              <a:t>(...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(wine-vineyard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(wine-year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[(tea? order) </a:t>
            </a:r>
            <a:r>
              <a:rPr lang="en-US" sz="2400" dirty="0" smtClean="0"/>
              <a:t>...]))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24600" y="2590800"/>
            <a:ext cx="1905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 Add predicates that distinguish the different cases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4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template for </a:t>
            </a:r>
            <a:r>
              <a:rPr lang="en-US" dirty="0" err="1" smtClean="0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</a:t>
            </a:r>
            <a:r>
              <a:rPr lang="en-US" sz="2400" dirty="0" err="1"/>
              <a:t>bo-fn</a:t>
            </a:r>
            <a:r>
              <a:rPr lang="en-US" sz="2400" dirty="0"/>
              <a:t>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</a:t>
            </a:r>
            <a:r>
              <a:rPr lang="en-US" sz="2400" dirty="0"/>
              <a:t>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[(coffee? order) (...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  </a:t>
            </a:r>
            <a:r>
              <a:rPr lang="en-US" sz="2400" dirty="0"/>
              <a:t>(coffee-size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  </a:t>
            </a:r>
            <a:r>
              <a:rPr lang="en-US" sz="2400" dirty="0"/>
              <a:t>(coffee-type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  </a:t>
            </a:r>
            <a:r>
              <a:rPr lang="en-US" sz="2400" dirty="0"/>
              <a:t>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[(wine? order) (...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</a:t>
            </a:r>
            <a:r>
              <a:rPr lang="en-US" sz="2400" dirty="0"/>
              <a:t>(wine-vineyard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 </a:t>
            </a:r>
            <a:r>
              <a:rPr lang="en-US" sz="2400" dirty="0"/>
              <a:t>(wine-year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/>
              <a:t>[(tea? order) (...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</a:t>
            </a:r>
            <a:r>
              <a:rPr lang="en-US" sz="2400" dirty="0"/>
              <a:t>(tea-size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          </a:t>
            </a:r>
            <a:r>
              <a:rPr lang="en-US" sz="2400" dirty="0"/>
              <a:t>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56268" y="4869657"/>
            <a:ext cx="2057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3. Add selectors to extract the values of the fields.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9398" y="6476999"/>
            <a:ext cx="3993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 file: </a:t>
            </a:r>
            <a:r>
              <a:rPr lang="en-US" dirty="0" smtClean="0"/>
              <a:t>01-2-template-examples.rkt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destructor template good for?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destructor template (or just the template, for short) gives a skeleton for functions that examine or use the data.</a:t>
            </a:r>
          </a:p>
          <a:p>
            <a:r>
              <a:rPr lang="en-US" dirty="0" smtClean="0"/>
              <a:t>The values after the ... give us an inventory of the values we can use on the right-hand side of the </a:t>
            </a:r>
            <a:r>
              <a:rPr lang="en-US" b="1" dirty="0" smtClean="0"/>
              <a:t>cond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0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write a template for compound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the one for mixed data, but you don’t need a </a:t>
            </a:r>
            <a:r>
              <a:rPr lang="en-US" b="1" dirty="0" smtClean="0"/>
              <a:t>cond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Here’s an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</a:t>
            </a:r>
            <a:r>
              <a:rPr lang="en-US" dirty="0" smtClean="0"/>
              <a:t>for compound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(define-struct book (author title on-hand price))</a:t>
            </a:r>
          </a:p>
          <a:p>
            <a:endParaRPr lang="en-US" sz="1600" dirty="0"/>
          </a:p>
          <a:p>
            <a:r>
              <a:rPr lang="en-US" sz="1600" dirty="0"/>
              <a:t>;; A Book is a </a:t>
            </a:r>
          </a:p>
          <a:p>
            <a:r>
              <a:rPr lang="en-US" sz="1600" dirty="0"/>
              <a:t>;;  (make-book String </a:t>
            </a:r>
            <a:r>
              <a:rPr lang="en-US" sz="1600" dirty="0" err="1"/>
              <a:t>String</a:t>
            </a:r>
            <a:r>
              <a:rPr lang="en-US" sz="1600" dirty="0"/>
              <a:t> </a:t>
            </a:r>
            <a:r>
              <a:rPr lang="en-US" sz="1600" dirty="0" err="1" smtClean="0"/>
              <a:t>NonNegInt</a:t>
            </a:r>
            <a:r>
              <a:rPr lang="en-US" sz="1600" dirty="0" smtClean="0"/>
              <a:t> </a:t>
            </a:r>
            <a:r>
              <a:rPr lang="en-US" sz="1600" dirty="0" err="1" smtClean="0"/>
              <a:t>NonNegInt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;; Interpretation:</a:t>
            </a:r>
          </a:p>
          <a:p>
            <a:r>
              <a:rPr lang="en-US" sz="1600" dirty="0"/>
              <a:t>;;   author is the author’s name</a:t>
            </a:r>
          </a:p>
          <a:p>
            <a:r>
              <a:rPr lang="en-US" sz="1600" dirty="0"/>
              <a:t>;;   title is the title</a:t>
            </a:r>
          </a:p>
          <a:p>
            <a:r>
              <a:rPr lang="en-US" sz="1600" dirty="0"/>
              <a:t>;;   on-hand is the number of copies on hand</a:t>
            </a:r>
          </a:p>
          <a:p>
            <a:r>
              <a:rPr lang="en-US" sz="1600" dirty="0"/>
              <a:t>;;   price is the price in </a:t>
            </a:r>
            <a:r>
              <a:rPr lang="en-US" sz="1600" dirty="0" smtClean="0"/>
              <a:t>USD*100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;; book-</a:t>
            </a:r>
            <a:r>
              <a:rPr lang="en-US" sz="1600" dirty="0" err="1"/>
              <a:t>fn</a:t>
            </a:r>
            <a:r>
              <a:rPr lang="en-US" sz="1600" dirty="0"/>
              <a:t> : Book -&gt; ??</a:t>
            </a:r>
          </a:p>
          <a:p>
            <a:r>
              <a:rPr lang="en-US" sz="1600" dirty="0"/>
              <a:t>(define (book-</a:t>
            </a:r>
            <a:r>
              <a:rPr lang="en-US" sz="1600" dirty="0" err="1"/>
              <a:t>fn</a:t>
            </a:r>
            <a:r>
              <a:rPr lang="en-US" sz="1600" dirty="0"/>
              <a:t> b)</a:t>
            </a:r>
          </a:p>
          <a:p>
            <a:r>
              <a:rPr lang="en-US" sz="1600" dirty="0"/>
              <a:t>  (...</a:t>
            </a:r>
          </a:p>
          <a:p>
            <a:r>
              <a:rPr lang="en-US" sz="1600" dirty="0"/>
              <a:t>    (book-author b)</a:t>
            </a:r>
          </a:p>
          <a:p>
            <a:r>
              <a:rPr lang="en-US" sz="1600" dirty="0"/>
              <a:t>    (book-title b)</a:t>
            </a:r>
          </a:p>
          <a:p>
            <a:r>
              <a:rPr lang="en-US" sz="1600" dirty="0"/>
              <a:t>    (book-on-hand b)</a:t>
            </a:r>
          </a:p>
          <a:p>
            <a:r>
              <a:rPr lang="en-US" sz="1600" dirty="0"/>
              <a:t>    (book-price b)))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30759" y="2241565"/>
            <a:ext cx="2971799" cy="646331"/>
            <a:chOff x="2706808" y="1481743"/>
            <a:chExt cx="2971799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3891598" y="1481743"/>
              <a:ext cx="1787009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constructor template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06808" y="1804908"/>
              <a:ext cx="1184790" cy="52025"/>
            </a:xfrm>
            <a:custGeom>
              <a:avLst/>
              <a:gdLst>
                <a:gd name="connsiteX0" fmla="*/ 893379 w 893379"/>
                <a:gd name="connsiteY0" fmla="*/ 0 h 1135117"/>
                <a:gd name="connsiteX1" fmla="*/ 0 w 893379"/>
                <a:gd name="connsiteY1" fmla="*/ 1135117 h 113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3379" h="1135117">
                  <a:moveTo>
                    <a:pt x="893379" y="0"/>
                  </a:moveTo>
                  <a:lnTo>
                    <a:pt x="0" y="113511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41400" y="3203927"/>
            <a:ext cx="4599389" cy="1005438"/>
            <a:chOff x="4441400" y="3203927"/>
            <a:chExt cx="4599389" cy="1005438"/>
          </a:xfrm>
        </p:grpSpPr>
        <p:sp>
          <p:nvSpPr>
            <p:cNvPr id="6" name="TextBox 5"/>
            <p:cNvSpPr txBox="1"/>
            <p:nvPr/>
          </p:nvSpPr>
          <p:spPr>
            <a:xfrm>
              <a:off x="6602389" y="3273772"/>
              <a:ext cx="2438400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interpretation of each field</a:t>
              </a:r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441400" y="3203927"/>
              <a:ext cx="422146" cy="1005438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6" idx="1"/>
            </p:cNvCxnSpPr>
            <p:nvPr/>
          </p:nvCxnSpPr>
          <p:spPr>
            <a:xfrm flipH="1">
              <a:off x="4863546" y="3596938"/>
              <a:ext cx="1738843" cy="11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30759" y="1600200"/>
            <a:ext cx="2772045" cy="369332"/>
            <a:chOff x="6030759" y="1600200"/>
            <a:chExt cx="2772045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400800" y="1600200"/>
              <a:ext cx="240200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</a:t>
              </a:r>
            </a:p>
          </p:txBody>
        </p:sp>
        <p:cxnSp>
          <p:nvCxnSpPr>
            <p:cNvPr id="30" name="Straight Arrow Connector 29"/>
            <p:cNvCxnSpPr>
              <a:stCxn id="5" idx="1"/>
            </p:cNvCxnSpPr>
            <p:nvPr/>
          </p:nvCxnSpPr>
          <p:spPr>
            <a:xfrm flipH="1">
              <a:off x="6030759" y="1784866"/>
              <a:ext cx="37004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88294" y="4289040"/>
            <a:ext cx="4800133" cy="2267906"/>
            <a:chOff x="4441400" y="2824783"/>
            <a:chExt cx="4800133" cy="2267906"/>
          </a:xfrm>
        </p:grpSpPr>
        <p:sp>
          <p:nvSpPr>
            <p:cNvPr id="21" name="TextBox 20"/>
            <p:cNvSpPr txBox="1"/>
            <p:nvPr/>
          </p:nvSpPr>
          <p:spPr>
            <a:xfrm>
              <a:off x="6803133" y="2824783"/>
              <a:ext cx="2438400" cy="203132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No subclasses, so no cond.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The selector functions give you the pieces of data that you can calculate with.</a:t>
              </a:r>
              <a:endParaRPr lang="en-US" dirty="0"/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4441400" y="3203926"/>
              <a:ext cx="422146" cy="1888763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1"/>
              <a:endCxn id="22" idx="1"/>
            </p:cNvCxnSpPr>
            <p:nvPr/>
          </p:nvCxnSpPr>
          <p:spPr>
            <a:xfrm flipH="1">
              <a:off x="4863546" y="3840446"/>
              <a:ext cx="1939587" cy="30786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440" y="6419010"/>
            <a:ext cx="3993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 file: </a:t>
            </a:r>
            <a:r>
              <a:rPr lang="en-US" dirty="0" smtClean="0"/>
              <a:t>01-2-template-examples.rkt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Itemization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selectors, just a </a:t>
            </a:r>
            <a:r>
              <a:rPr lang="en-US" b="1" dirty="0" err="1" smtClean="0"/>
              <a:t>cond</a:t>
            </a:r>
            <a:endParaRPr lang="en-US" b="1" dirty="0" smtClean="0"/>
          </a:p>
          <a:p>
            <a:r>
              <a:rPr lang="en-US" dirty="0" smtClean="0"/>
              <a:t>Here’s a simple 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8194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A Size is one of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-- "small"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-- "medium"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-- "large"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;; size-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: Size -&gt; ??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(define (size-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[(string=? s "small") ...]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[(string=? s "medium") ...]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[(string=? s "large") ...]))</a:t>
            </a:r>
          </a:p>
        </p:txBody>
      </p:sp>
    </p:spTree>
    <p:extLst>
      <p:ext uri="{BB962C8B-B14F-4D97-AF65-F5344CB8AC3E}">
        <p14:creationId xmlns:p14="http://schemas.microsoft.com/office/powerpoint/2010/main" val="275925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write </a:t>
            </a:r>
            <a:r>
              <a:rPr lang="en-US" dirty="0" smtClean="0"/>
              <a:t>destructor templates </a:t>
            </a:r>
            <a:r>
              <a:rPr lang="en-US" dirty="0" smtClean="0"/>
              <a:t>for itemization, compound, and mixed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</a:t>
            </a:r>
            <a:r>
              <a:rPr lang="en-US" smtClean="0"/>
              <a:t>01-2-template-examples.rkt in </a:t>
            </a:r>
            <a:r>
              <a:rPr lang="en-US" dirty="0" smtClean="0"/>
              <a:t>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the Guided Practices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time you finish this lesson, you should be able to:</a:t>
            </a:r>
          </a:p>
          <a:p>
            <a:pPr lvl="1"/>
            <a:r>
              <a:rPr lang="en-US" dirty="0" smtClean="0"/>
              <a:t>explain what a destructor template is</a:t>
            </a:r>
          </a:p>
          <a:p>
            <a:pPr lvl="1"/>
            <a:r>
              <a:rPr lang="en-US" dirty="0" smtClean="0"/>
              <a:t>write destructor templates for typical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5: Destructor Template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destructor template (or just the template, for short) gives a skeleton for functions that examine or use the data.</a:t>
            </a:r>
          </a:p>
          <a:p>
            <a:r>
              <a:rPr lang="en-US" dirty="0" smtClean="0"/>
              <a:t>Once you write the template, writing the function is just a matter of filling in the blanks.</a:t>
            </a:r>
          </a:p>
          <a:p>
            <a:r>
              <a:rPr lang="en-US" dirty="0" smtClean="0"/>
              <a:t>This step is a little more complicated than the preceding ones, so we have a recipe for </a:t>
            </a:r>
            <a:r>
              <a:rPr lang="en-US" dirty="0" smtClean="0"/>
              <a:t>this, </a:t>
            </a:r>
            <a:r>
              <a:rPr lang="en-US" dirty="0" smtClean="0"/>
              <a:t>too!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673160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foo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</a:t>
                      </a:r>
                      <a:r>
                        <a:rPr lang="en-US" sz="2400" i="1" baseline="0" dirty="0" smtClean="0">
                          <a:solidFill>
                            <a:schemeClr val="tx1"/>
                          </a:solidFill>
                        </a:rPr>
                        <a:t>foo-</a:t>
                      </a:r>
                      <a:r>
                        <a:rPr lang="en-US" sz="2400" i="1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77333"/>
              </p:ext>
            </p:extLst>
          </p:nvPr>
        </p:nvGraphicFramePr>
        <p:xfrm>
          <a:off x="381000" y="1417638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651394"/>
              </p:ext>
            </p:extLst>
          </p:nvPr>
        </p:nvGraphicFramePr>
        <p:xfrm>
          <a:off x="3002902" y="1676400"/>
          <a:ext cx="228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230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Data</a:t>
                      </a:r>
                      <a:r>
                        <a:rPr lang="en-US" sz="1200" dirty="0" smtClean="0"/>
                        <a:t> Design Recipe</a:t>
                      </a:r>
                      <a:endParaRPr lang="en-US" sz="1200" dirty="0"/>
                    </a:p>
                  </a:txBody>
                  <a:tcPr/>
                </a:tc>
              </a:tr>
              <a:tr h="594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 What</a:t>
                      </a:r>
                      <a:r>
                        <a:rPr lang="en-US" sz="1200" baseline="0" dirty="0" smtClean="0"/>
                        <a:t> information needs to be represented in your program? </a:t>
                      </a:r>
                      <a:r>
                        <a:rPr lang="en-US" sz="1200" dirty="0" smtClean="0"/>
                        <a:t>What</a:t>
                      </a:r>
                      <a:r>
                        <a:rPr lang="en-US" sz="1200" baseline="0" dirty="0" smtClean="0"/>
                        <a:t> kind of information is each piece?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</a:t>
                      </a:r>
                      <a:r>
                        <a:rPr lang="en-US" sz="1200" dirty="0" err="1" smtClean="0"/>
                        <a:t>Struct</a:t>
                      </a:r>
                      <a:r>
                        <a:rPr lang="en-US" sz="1200" baseline="0" dirty="0" smtClean="0"/>
                        <a:t> Definitions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Constructor Template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Interpretation</a:t>
                      </a:r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Destructor</a:t>
                      </a:r>
                      <a:r>
                        <a:rPr lang="en-US" sz="1200" baseline="0" dirty="0" smtClean="0"/>
                        <a:t> Template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Examples</a:t>
                      </a:r>
                      <a:endParaRPr lang="en-US" sz="1200" dirty="0"/>
                    </a:p>
                  </a:txBody>
                  <a:tcPr/>
                </a:tc>
              </a:tr>
              <a:tr h="2307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177551"/>
              </p:ext>
            </p:extLst>
          </p:nvPr>
        </p:nvGraphicFramePr>
        <p:xfrm>
          <a:off x="4038600" y="4267200"/>
          <a:ext cx="4953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Question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Answer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Does the data definition distinguish among different subclasses of data?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 a </a:t>
                      </a:r>
                      <a:r>
                        <a:rPr lang="en-US" sz="1200" dirty="0" err="1" smtClean="0">
                          <a:hlinkClick r:id="rId2"/>
                        </a:rPr>
                        <a:t>cond</a:t>
                      </a:r>
                      <a:r>
                        <a:rPr lang="en-US" sz="1200" dirty="0" smtClean="0"/>
                        <a:t> with 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clause for</a:t>
                      </a:r>
                      <a:r>
                        <a:rPr lang="en-US" sz="1200" baseline="0" dirty="0" smtClean="0"/>
                        <a:t> each</a:t>
                      </a:r>
                      <a:r>
                        <a:rPr lang="en-US" sz="1200" dirty="0" smtClean="0"/>
                        <a:t> subclasses.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How do the subclasses differ from each other?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the differences to formulate a condition per clause.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Do any of the clauses deal with structured</a:t>
                      </a:r>
                      <a:r>
                        <a:rPr lang="en-US" sz="1200" baseline="0" dirty="0" smtClean="0"/>
                        <a:t> values</a:t>
                      </a:r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so, add appropriate selector expressions to the clause.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438400" y="1676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257800" y="3657600"/>
            <a:ext cx="926592" cy="609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196190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981200"/>
            <a:ext cx="8229600" cy="32004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we'll learn how to apply the template recipe to itemization, compound, and mixed data.</a:t>
            </a:r>
          </a:p>
          <a:p>
            <a:r>
              <a:rPr lang="en-US" dirty="0" smtClean="0"/>
              <a:t>We’ll start with mixed data, and then see how to work out the special cases of compound and itemization data.</a:t>
            </a:r>
          </a:p>
          <a:p>
            <a:r>
              <a:rPr lang="en-US" dirty="0" smtClean="0"/>
              <a:t>Let’s start with the </a:t>
            </a:r>
            <a:r>
              <a:rPr lang="en-US" dirty="0" err="1" smtClean="0"/>
              <a:t>BarOrder</a:t>
            </a:r>
            <a:r>
              <a:rPr lang="en-US" dirty="0" smtClean="0"/>
              <a:t> example.  We’ll follow the template recipe.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define-struct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coffee (size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type milk?))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(make-coffee Size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Type Boolean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INTERP: 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origin of the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coffee </a:t>
            </a:r>
            <a:endParaRPr lang="en-US" sz="16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milk? tells whether milk is desired.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;; --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(make-wine Vineyard Year)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INTERP: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vineyard is the origin of the grapes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year is the year of harvest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(make-tea Size String)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INTERP: 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type of tea (as a string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199044"/>
            <a:ext cx="8534400" cy="887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0" dirty="0" smtClean="0"/>
              <a:t>Data Definition for mixed data: </a:t>
            </a:r>
            <a:r>
              <a:rPr lang="en-US" sz="16000" dirty="0" smtClean="0"/>
              <a:t>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29200" y="1699511"/>
            <a:ext cx="3173431" cy="369332"/>
            <a:chOff x="5719141" y="1600200"/>
            <a:chExt cx="31734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5719141" y="1784866"/>
              <a:ext cx="68165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400800" y="3276600"/>
            <a:ext cx="2438400" cy="22203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 it's clear what the alternatives </a:t>
            </a:r>
            <a:r>
              <a:rPr lang="en-US" dirty="0" smtClean="0">
                <a:solidFill>
                  <a:schemeClr val="tx1"/>
                </a:solidFill>
              </a:rPr>
              <a:t>mean, </a:t>
            </a:r>
            <a:r>
              <a:rPr lang="en-US" dirty="0" smtClean="0">
                <a:solidFill>
                  <a:schemeClr val="tx1"/>
                </a:solidFill>
              </a:rPr>
              <a:t>so all we need to provide is the interpretation of each field in each alternative.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0208" y="2356483"/>
            <a:ext cx="30480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Presumably Size </a:t>
            </a:r>
            <a:r>
              <a:rPr lang="en-US" dirty="0" smtClean="0"/>
              <a:t>and Type are </a:t>
            </a:r>
            <a:r>
              <a:rPr lang="en-US" dirty="0" smtClean="0"/>
              <a:t>data </a:t>
            </a:r>
            <a:r>
              <a:rPr lang="en-US" dirty="0" smtClean="0"/>
              <a:t>types </a:t>
            </a:r>
            <a:r>
              <a:rPr lang="en-US" dirty="0" smtClean="0"/>
              <a:t>defined elsewhere.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210113" y="2238355"/>
            <a:ext cx="2479964" cy="499400"/>
          </a:xfrm>
          <a:custGeom>
            <a:avLst/>
            <a:gdLst>
              <a:gd name="connsiteX0" fmla="*/ 2479964 w 2479964"/>
              <a:gd name="connsiteY0" fmla="*/ 416273 h 499400"/>
              <a:gd name="connsiteX1" fmla="*/ 1648691 w 2479964"/>
              <a:gd name="connsiteY1" fmla="*/ 636 h 499400"/>
              <a:gd name="connsiteX2" fmla="*/ 0 w 2479964"/>
              <a:gd name="connsiteY2" fmla="*/ 499400 h 49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9964" h="499400">
                <a:moveTo>
                  <a:pt x="2479964" y="416273"/>
                </a:moveTo>
                <a:cubicBezTo>
                  <a:pt x="2270991" y="201527"/>
                  <a:pt x="2062018" y="-13218"/>
                  <a:pt x="1648691" y="636"/>
                </a:cubicBezTo>
                <a:cubicBezTo>
                  <a:pt x="1235364" y="14490"/>
                  <a:pt x="617682" y="256945"/>
                  <a:pt x="0" y="49940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0904" y="5705308"/>
            <a:ext cx="3048000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Presumably </a:t>
            </a:r>
            <a:r>
              <a:rPr lang="en-US" dirty="0" smtClean="0"/>
              <a:t>Vineyard is also a data type </a:t>
            </a:r>
            <a:r>
              <a:rPr lang="en-US" dirty="0" smtClean="0"/>
              <a:t>defined elsewhere.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3048000" y="4586672"/>
            <a:ext cx="2382904" cy="1108934"/>
          </a:xfrm>
          <a:prstGeom prst="curvedConnector3">
            <a:avLst>
              <a:gd name="adj1" fmla="val 1019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0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template for </a:t>
            </a:r>
            <a:r>
              <a:rPr lang="en-US" dirty="0" err="1" smtClean="0"/>
              <a:t>BarOrder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err="1"/>
              <a:t>bo-fn</a:t>
            </a:r>
            <a:r>
              <a:rPr lang="en-US" sz="2400" dirty="0"/>
              <a:t> : </a:t>
            </a:r>
            <a:r>
              <a:rPr lang="en-US" sz="2400" dirty="0" err="1"/>
              <a:t>BarOrder</a:t>
            </a:r>
            <a:r>
              <a:rPr lang="en-US" sz="24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</a:t>
            </a:r>
            <a:r>
              <a:rPr lang="en-US" sz="2400" dirty="0" err="1"/>
              <a:t>bo-fn</a:t>
            </a:r>
            <a:r>
              <a:rPr lang="en-US" sz="2400" dirty="0"/>
              <a:t> order</a:t>
            </a:r>
            <a:r>
              <a:rPr lang="en-US" sz="2400" dirty="0" smtClean="0"/>
              <a:t>) ...)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 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cond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[... ...]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(coffee-type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>
                <a:solidFill>
                  <a:schemeClr val="bg1"/>
                </a:solidFill>
              </a:rPr>
              <a:t>(coffee-milk?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[... ...] </a:t>
            </a:r>
            <a:r>
              <a:rPr lang="en-US" sz="2400" dirty="0">
                <a:solidFill>
                  <a:schemeClr val="bg1"/>
                </a:solidFill>
              </a:rPr>
              <a:t>(...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(wine-vineyard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 </a:t>
            </a:r>
            <a:r>
              <a:rPr lang="en-US" sz="2400" dirty="0">
                <a:solidFill>
                  <a:schemeClr val="bg1"/>
                </a:solidFill>
              </a:rPr>
              <a:t>(wine-year order))]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[... ...]) 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(tea-size order)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              </a:t>
            </a:r>
            <a:r>
              <a:rPr lang="en-US" sz="2400" dirty="0">
                <a:solidFill>
                  <a:schemeClr val="bg1"/>
                </a:solidFill>
              </a:rPr>
              <a:t>(tea-type order))]))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1944" y="1219200"/>
            <a:ext cx="25908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Start by writing a template for the contract and the beginning of a function definition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2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1444</Words>
  <Application>Microsoft Office PowerPoint</Application>
  <PresentationFormat>On-screen Show (4:3)</PresentationFormat>
  <Paragraphs>219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Destructor Templates</vt:lpstr>
      <vt:lpstr>Learning Objectives for This Lesson</vt:lpstr>
      <vt:lpstr>DDR Step 5: Destructor Template</vt:lpstr>
      <vt:lpstr>The template recipe</vt:lpstr>
      <vt:lpstr>Let's see where we are</vt:lpstr>
      <vt:lpstr>In this lesson</vt:lpstr>
      <vt:lpstr>Lesson Outline</vt:lpstr>
      <vt:lpstr>PowerPoint Presentation</vt:lpstr>
      <vt:lpstr>Writing the template for BarOrder</vt:lpstr>
      <vt:lpstr>Writing the template for BarOrder</vt:lpstr>
      <vt:lpstr>Writing the template for BarOrder</vt:lpstr>
      <vt:lpstr>Writing the template for BarOrder</vt:lpstr>
      <vt:lpstr>What is the destructor template good for?</vt:lpstr>
      <vt:lpstr>How to write a template for compound data</vt:lpstr>
      <vt:lpstr>Template for compound data</vt:lpstr>
      <vt:lpstr>Template for Itemization Data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97</cp:revision>
  <dcterms:created xsi:type="dcterms:W3CDTF">2012-08-30T22:09:15Z</dcterms:created>
  <dcterms:modified xsi:type="dcterms:W3CDTF">2015-08-03T21:21:23Z</dcterms:modified>
</cp:coreProperties>
</file>