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6" r:id="rId2"/>
    <p:sldId id="317" r:id="rId3"/>
    <p:sldId id="310" r:id="rId4"/>
    <p:sldId id="309" r:id="rId5"/>
    <p:sldId id="319" r:id="rId6"/>
    <p:sldId id="277" r:id="rId7"/>
    <p:sldId id="311" r:id="rId8"/>
    <p:sldId id="292" r:id="rId9"/>
    <p:sldId id="307" r:id="rId10"/>
    <p:sldId id="328" r:id="rId11"/>
    <p:sldId id="329" r:id="rId12"/>
    <p:sldId id="330" r:id="rId13"/>
    <p:sldId id="331" r:id="rId14"/>
    <p:sldId id="332" r:id="rId15"/>
    <p:sldId id="326" r:id="rId16"/>
    <p:sldId id="327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6AB9152-FDA1-4BBE-98BA-B7118938B43F}">
          <p14:sldIdLst>
            <p14:sldId id="276"/>
            <p14:sldId id="317"/>
            <p14:sldId id="310"/>
            <p14:sldId id="309"/>
            <p14:sldId id="319"/>
            <p14:sldId id="277"/>
            <p14:sldId id="311"/>
            <p14:sldId id="292"/>
            <p14:sldId id="307"/>
            <p14:sldId id="328"/>
            <p14:sldId id="329"/>
            <p14:sldId id="330"/>
            <p14:sldId id="331"/>
            <p14:sldId id="332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6" d="100"/>
          <a:sy n="76" d="100"/>
        </p:scale>
        <p:origin x="1260" y="84"/>
      </p:cViewPr>
      <p:guideLst>
        <p:guide orient="horz" pos="2160"/>
        <p:guide pos="26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78B3-EDCE-4187-A1AE-28620314FA32}" type="datetimeFigureOut">
              <a:rPr lang="en-US" smtClean="0"/>
              <a:pPr/>
              <a:t>9/17/2014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D8F9-CB37-49F0-8AF5-ACE59178D0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3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55CFB-093C-42D2-B9D7-178C6A9524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8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36E179-9677-406E-90D9-3402BE92068A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106CB1-CEAE-4FA9-AC65-2E4B01C62B73}" type="datetime1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3DB8E0-41F1-4047-A2BB-3AF23AEFB7A8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DFADFF-E434-421D-BD26-7C347DAB516F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722677-7067-4D71-BF6A-8259C5E94357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42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6FD516-C588-49F9-8A09-31EF43101ACE}" type="datetime1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47054-0C3A-4855-B827-AB022CCDB352}" type="datetime1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7C7470-D2BA-4210-A881-18C149229110}" type="datetime1">
              <a:rPr lang="en-US" smtClean="0"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EC73FD-A5ED-479F-9068-BAD5EB3F7E69}" type="datetime1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1BC252-941B-4451-B02D-F879104EB58F}" type="datetime1">
              <a:rPr lang="en-US" smtClean="0"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8641F-9EDF-4983-849A-96C94386CBBC}" type="datetime1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SU_th1nMQs" TargetMode="External"/><Relationship Id="rId4" Type="http://schemas.openxmlformats.org/officeDocument/2006/relationships/hyperlink" Target="https://www.youtube.com/watch?v=8SU_th1nMQ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Structural Decomposition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</a:t>
            </a:r>
            <a:r>
              <a:rPr lang="en-US" dirty="0" smtClean="0"/>
              <a:t>2.1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other kinds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showed structural decomposition on itemization data, but other kinds of data are the same:</a:t>
            </a:r>
          </a:p>
          <a:p>
            <a:r>
              <a:rPr lang="en-US" dirty="0" smtClean="0"/>
              <a:t>Copy the template, uncomment it, and fill in the missing pieces.  That's it!</a:t>
            </a:r>
          </a:p>
          <a:p>
            <a:r>
              <a:rPr lang="en-US" dirty="0" smtClean="0"/>
              <a:t>If you've thought hard enough about your function, filling in the blanks is easy.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put in the blanks?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said: "Fill </a:t>
            </a:r>
            <a:r>
              <a:rPr lang="en-US" dirty="0"/>
              <a:t>in the blanks in the template with functional compositions of the arguments and the values of the fields</a:t>
            </a:r>
            <a:r>
              <a:rPr lang="en-US" dirty="0" smtClean="0"/>
              <a:t>."</a:t>
            </a:r>
          </a:p>
          <a:p>
            <a:r>
              <a:rPr lang="en-US" dirty="0" smtClean="0"/>
              <a:t>This means you can build a wiring diagram, where the inputs are the arguments to the function and the values of the fields in the structure.</a:t>
            </a:r>
          </a:p>
          <a:p>
            <a:pPr lvl="1"/>
            <a:r>
              <a:rPr lang="en-US" dirty="0" smtClean="0"/>
              <a:t>You don't have to use all of the fields</a:t>
            </a:r>
          </a:p>
          <a:p>
            <a:pPr lvl="1"/>
            <a:r>
              <a:rPr lang="en-US" dirty="0" smtClean="0"/>
              <a:t>You can use a field twice</a:t>
            </a:r>
          </a:p>
          <a:p>
            <a:pPr lvl="1"/>
            <a:r>
              <a:rPr lang="en-US" dirty="0" smtClean="0"/>
              <a:t>You don't have to use the fields "in order"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1200" y="1600200"/>
            <a:ext cx="35052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;; book-</a:t>
            </a:r>
            <a:r>
              <a:rPr lang="en-US" sz="2000" dirty="0" err="1"/>
              <a:t>fn</a:t>
            </a:r>
            <a:r>
              <a:rPr lang="en-US" sz="2000" dirty="0"/>
              <a:t> : Book -&gt; ??</a:t>
            </a:r>
          </a:p>
          <a:p>
            <a:r>
              <a:rPr lang="en-US" sz="2000" dirty="0"/>
              <a:t>(define (book-</a:t>
            </a:r>
            <a:r>
              <a:rPr lang="en-US" sz="2000" dirty="0" err="1"/>
              <a:t>fn</a:t>
            </a:r>
            <a:r>
              <a:rPr lang="en-US" sz="2000" dirty="0"/>
              <a:t> b)</a:t>
            </a:r>
          </a:p>
          <a:p>
            <a:r>
              <a:rPr lang="en-US" sz="2000" dirty="0"/>
              <a:t>  (...</a:t>
            </a:r>
          </a:p>
          <a:p>
            <a:r>
              <a:rPr lang="en-US" sz="2000" dirty="0"/>
              <a:t>    (book-author b)</a:t>
            </a:r>
          </a:p>
          <a:p>
            <a:r>
              <a:rPr lang="en-US" sz="2000" dirty="0"/>
              <a:t>    (book-title b)</a:t>
            </a:r>
          </a:p>
          <a:p>
            <a:r>
              <a:rPr lang="en-US" sz="2000" dirty="0"/>
              <a:t>    (book-on-hand b)</a:t>
            </a:r>
          </a:p>
          <a:p>
            <a:r>
              <a:rPr lang="en-US" sz="2000" dirty="0"/>
              <a:t>    (book-price b)))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19600" y="1600200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;; book-receipts : </a:t>
            </a:r>
          </a:p>
          <a:p>
            <a:r>
              <a:rPr lang="en-US" sz="2000" dirty="0" smtClean="0"/>
              <a:t>;;  Book </a:t>
            </a:r>
            <a:r>
              <a:rPr lang="en-US" sz="2000" dirty="0" err="1" smtClean="0"/>
              <a:t>NonNegInt</a:t>
            </a:r>
            <a:r>
              <a:rPr lang="en-US" sz="2000" dirty="0" smtClean="0"/>
              <a:t> </a:t>
            </a:r>
            <a:r>
              <a:rPr lang="en-US" sz="2000" dirty="0" smtClean="0"/>
              <a:t>-&gt; </a:t>
            </a:r>
            <a:r>
              <a:rPr lang="en-US" sz="2000" dirty="0" err="1" smtClean="0"/>
              <a:t>NonNegInt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/>
              <a:t>(define (book-</a:t>
            </a:r>
            <a:r>
              <a:rPr lang="en-US" sz="2000" dirty="0" err="1" smtClean="0"/>
              <a:t>fn</a:t>
            </a:r>
            <a:r>
              <a:rPr lang="en-US" sz="2000" dirty="0" smtClean="0"/>
              <a:t> b sales)</a:t>
            </a:r>
          </a:p>
          <a:p>
            <a:r>
              <a:rPr lang="en-US" sz="2000" dirty="0" smtClean="0"/>
              <a:t>  (...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sales</a:t>
            </a:r>
          </a:p>
          <a:p>
            <a:r>
              <a:rPr lang="en-US" sz="2000" dirty="0" smtClean="0"/>
              <a:t>    (book-author b)</a:t>
            </a:r>
          </a:p>
          <a:p>
            <a:r>
              <a:rPr lang="en-US" sz="2000" dirty="0" smtClean="0"/>
              <a:t>    (book-title b)</a:t>
            </a:r>
          </a:p>
          <a:p>
            <a:r>
              <a:rPr lang="en-US" sz="2000" dirty="0" smtClean="0"/>
              <a:t>    (book-on-hand b)</a:t>
            </a:r>
          </a:p>
          <a:p>
            <a:r>
              <a:rPr lang="en-US" sz="2000" dirty="0" smtClean="0"/>
              <a:t>    (book-price b)))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066800" y="4953000"/>
            <a:ext cx="198120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Template for </a:t>
            </a:r>
            <a:r>
              <a:rPr lang="en-US" b="1" dirty="0" smtClean="0">
                <a:solidFill>
                  <a:schemeClr val="tx1"/>
                </a:solidFill>
              </a:rPr>
              <a:t>book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17798" y="4952999"/>
            <a:ext cx="4316602" cy="13557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Let's say we were designing a two-argument function.  When we copied the template and added the extra argument, we would get something that looked like this.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79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in the "..."?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any wiring diagram where the inputs were labeled with </a:t>
            </a:r>
            <a:r>
              <a:rPr lang="en-US" b="1" dirty="0" smtClean="0"/>
              <a:t>sales</a:t>
            </a:r>
            <a:r>
              <a:rPr lang="en-US" dirty="0" smtClean="0"/>
              <a:t>,</a:t>
            </a:r>
            <a:r>
              <a:rPr lang="en-US" b="1" dirty="0" smtClean="0"/>
              <a:t> (</a:t>
            </a:r>
            <a:r>
              <a:rPr lang="en-US" b="1" dirty="0"/>
              <a:t>book-author b</a:t>
            </a:r>
            <a:r>
              <a:rPr lang="en-US" b="1" dirty="0" smtClean="0"/>
              <a:t>)</a:t>
            </a:r>
            <a:r>
              <a:rPr lang="en-US" dirty="0" smtClean="0"/>
              <a:t>,</a:t>
            </a:r>
            <a:r>
              <a:rPr lang="en-US" b="1" dirty="0" smtClean="0"/>
              <a:t> (</a:t>
            </a:r>
            <a:r>
              <a:rPr lang="en-US" b="1" dirty="0"/>
              <a:t>book-title b</a:t>
            </a:r>
            <a:r>
              <a:rPr lang="en-US" b="1" dirty="0" smtClean="0"/>
              <a:t>)</a:t>
            </a:r>
            <a:r>
              <a:rPr lang="en-US" dirty="0" smtClean="0"/>
              <a:t>,</a:t>
            </a:r>
            <a:r>
              <a:rPr lang="en-US" b="1" dirty="0" smtClean="0"/>
              <a:t> (</a:t>
            </a:r>
            <a:r>
              <a:rPr lang="en-US" b="1" dirty="0"/>
              <a:t>book-on-hand b</a:t>
            </a:r>
            <a:r>
              <a:rPr lang="en-US" b="1" dirty="0" smtClean="0"/>
              <a:t>)</a:t>
            </a:r>
            <a:r>
              <a:rPr lang="en-US" dirty="0" smtClean="0"/>
              <a:t>, and</a:t>
            </a:r>
            <a:r>
              <a:rPr lang="en-US" b="1" dirty="0" smtClean="0"/>
              <a:t> (</a:t>
            </a:r>
            <a:r>
              <a:rPr lang="en-US" b="1" dirty="0"/>
              <a:t>book-price </a:t>
            </a:r>
            <a:r>
              <a:rPr lang="en-US" b="1" dirty="0" smtClean="0"/>
              <a:t>b)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For example:</a:t>
            </a:r>
          </a:p>
          <a:p>
            <a:pPr marL="0" indent="0" algn="ctr">
              <a:buNone/>
            </a:pPr>
            <a:r>
              <a:rPr lang="en-US" b="1" dirty="0" smtClean="0"/>
              <a:t>(* sales (book-price b))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15519" y="4724400"/>
            <a:ext cx="5268712" cy="1371600"/>
            <a:chOff x="-630089" y="2200364"/>
            <a:chExt cx="5268712" cy="1371600"/>
          </a:xfrm>
        </p:grpSpPr>
        <p:sp>
          <p:nvSpPr>
            <p:cNvPr id="10" name="Rectangle 9"/>
            <p:cNvSpPr/>
            <p:nvPr/>
          </p:nvSpPr>
          <p:spPr>
            <a:xfrm>
              <a:off x="2357201" y="2200364"/>
              <a:ext cx="1828800" cy="137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*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198574" y="2925474"/>
              <a:ext cx="440049" cy="708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884052" y="3176964"/>
              <a:ext cx="473149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-630089" y="2886164"/>
              <a:ext cx="25346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3200" dirty="0" smtClean="0"/>
                <a:t>(book-price b)</a:t>
              </a:r>
              <a:endParaRPr lang="en-US" sz="32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871479" y="2638586"/>
              <a:ext cx="473149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66273" y="2323794"/>
              <a:ext cx="10005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sales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82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"Follow the template"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say that a function definition "follows the template" when it is created by filling in the blanks in the appropriate template.</a:t>
            </a:r>
          </a:p>
          <a:p>
            <a:r>
              <a:rPr lang="en-US" dirty="0" smtClean="0"/>
              <a:t>Your code will be judged on whether it follows the template.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We’ve now seen three Design Strategies:</a:t>
            </a:r>
          </a:p>
          <a:p>
            <a:pPr lvl="1"/>
            <a:r>
              <a:rPr lang="en-US" dirty="0" smtClean="0"/>
              <a:t>Function Combination</a:t>
            </a:r>
          </a:p>
          <a:p>
            <a:pPr lvl="2"/>
            <a:r>
              <a:rPr lang="en-US" dirty="0" smtClean="0"/>
              <a:t>Combine simpler functions in series or pipeline</a:t>
            </a:r>
          </a:p>
          <a:p>
            <a:pPr lvl="2"/>
            <a:r>
              <a:rPr lang="en-US" dirty="0" smtClean="0"/>
              <a:t>Use with any kind of data</a:t>
            </a:r>
          </a:p>
          <a:p>
            <a:pPr lvl="1"/>
            <a:r>
              <a:rPr lang="en-US" dirty="0" smtClean="0"/>
              <a:t>Cases</a:t>
            </a:r>
          </a:p>
          <a:p>
            <a:pPr lvl="2"/>
            <a:r>
              <a:rPr lang="en-US" dirty="0" smtClean="0"/>
              <a:t>Use with scalar data only</a:t>
            </a:r>
          </a:p>
          <a:p>
            <a:pPr lvl="1"/>
            <a:r>
              <a:rPr lang="en-US" dirty="0" smtClean="0"/>
              <a:t>Structural Decomposition</a:t>
            </a:r>
          </a:p>
          <a:p>
            <a:pPr lvl="2"/>
            <a:r>
              <a:rPr lang="en-US" dirty="0" smtClean="0"/>
              <a:t>Used </a:t>
            </a:r>
            <a:r>
              <a:rPr lang="en-US" smtClean="0"/>
              <a:t>for enumeration, </a:t>
            </a:r>
            <a:r>
              <a:rPr lang="en-US" dirty="0" smtClean="0"/>
              <a:t>compound, or mixed data</a:t>
            </a:r>
          </a:p>
          <a:p>
            <a:pPr lvl="2"/>
            <a:r>
              <a:rPr lang="en-US" dirty="0" smtClean="0"/>
              <a:t>Template gives sketch of function</a:t>
            </a:r>
          </a:p>
          <a:p>
            <a:pPr lvl="2"/>
            <a:r>
              <a:rPr lang="en-US" dirty="0" smtClean="0"/>
              <a:t>Our most important tool</a:t>
            </a:r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24600" y="5334000"/>
            <a:ext cx="2514600" cy="1524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Remember:</a:t>
            </a:r>
          </a:p>
          <a:p>
            <a:pPr algn="ctr"/>
            <a:r>
              <a:rPr lang="en-US" i="1" dirty="0" smtClean="0">
                <a:solidFill>
                  <a:srgbClr val="FF0000"/>
                </a:solidFill>
              </a:rPr>
              <a:t> The shape of the data determines the shape of the program.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or comments about this lesson, post them on the discussion board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 the Guided Practices</a:t>
            </a:r>
            <a:endParaRPr lang="en-US" dirty="0"/>
          </a:p>
          <a:p>
            <a:r>
              <a:rPr lang="en-US" dirty="0" smtClean="0"/>
              <a:t>Go on to the next lesson.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 Composition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Structural Decomposition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Generalization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Recursion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Module 02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8" idx="3"/>
            <a:endCxn id="7" idx="1"/>
          </p:cNvCxnSpPr>
          <p:nvPr/>
        </p:nvCxnSpPr>
        <p:spPr>
          <a:xfrm flipV="1">
            <a:off x="5486400" y="2024487"/>
            <a:ext cx="914400" cy="20167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657599" y="2792694"/>
            <a:ext cx="1828800" cy="506845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914400" y="1764481"/>
            <a:ext cx="1828800" cy="506845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we will talk about Structural Decomposition.</a:t>
            </a:r>
          </a:p>
          <a:p>
            <a:r>
              <a:rPr lang="en-US" dirty="0" smtClean="0"/>
              <a:t>This is the strategy you will use to write programs that work on itemized, compound, and mixed data.</a:t>
            </a:r>
          </a:p>
          <a:p>
            <a:r>
              <a:rPr lang="en-US" dirty="0" smtClean="0"/>
              <a:t>This is the strategy you will use for the vast majority of your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</a:t>
            </a:r>
            <a:r>
              <a:rPr lang="en-US" dirty="0" smtClean="0"/>
              <a:t>you should be </a:t>
            </a:r>
            <a:r>
              <a:rPr lang="en-US" dirty="0"/>
              <a:t>able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apply the structural decomposition strategy to write functions that work on itemized, compound, and mixed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Six Principles of this course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Programming is a People Discipline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Represent Information as Data; Interpret Data as Information</a:t>
                      </a:r>
                      <a:endParaRPr lang="en-US" sz="1200" dirty="0"/>
                    </a:p>
                  </a:txBody>
                  <a:tcPr/>
                </a:tc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Functions</a:t>
                      </a:r>
                      <a:r>
                        <a:rPr lang="en-US" sz="1200" baseline="0" dirty="0" smtClean="0"/>
                        <a:t> Systematically</a:t>
                      </a:r>
                      <a:endParaRPr lang="en-US" sz="1200" dirty="0" smtClean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Design Systems Iteratively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Pass values when you can, share state only when you must.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608605"/>
              </p:ext>
            </p:extLst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 Strategies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3. Generalization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4. General Recursion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when the problem can be solved by examining a piece of non-scalar data. </a:t>
            </a:r>
            <a:endParaRPr lang="en-US" dirty="0" smtClean="0"/>
          </a:p>
          <a:p>
            <a:r>
              <a:rPr lang="en-US" dirty="0" smtClean="0"/>
              <a:t>Slogan: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19200" y="3935506"/>
            <a:ext cx="6705600" cy="219065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 smtClean="0">
                <a:solidFill>
                  <a:srgbClr val="FF0000"/>
                </a:solidFill>
              </a:rPr>
              <a:t>The shape of the data determines the shape of the program.</a:t>
            </a:r>
            <a:endParaRPr lang="en-US" sz="4800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it mean to “examine” a piece of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the data is compound data, this means extracting its fields. 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data is itemization </a:t>
            </a:r>
            <a:r>
              <a:rPr lang="en-US" dirty="0" smtClean="0"/>
              <a:t>data</a:t>
            </a:r>
            <a:r>
              <a:rPr lang="en-US" dirty="0"/>
              <a:t>, this means determining which variant the data is. 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data is mixed data, this means determining which variant the data is, and then extracting its fields, if any.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data definition includes a template that shows how this examination process is to be organized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Writing </a:t>
            </a:r>
            <a:r>
              <a:rPr lang="en-US" dirty="0"/>
              <a:t>a function using structural decomposition is accomplished by filling in the blanks in the template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Definition of "filling in the blank" to come in Slide 11.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Template to Function Definition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979866"/>
              </p:ext>
            </p:extLst>
          </p:nvPr>
        </p:nvGraphicFramePr>
        <p:xfrm>
          <a:off x="990600" y="1600200"/>
          <a:ext cx="71628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Recipe for Structural Decomposition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Do the first four steps</a:t>
                      </a:r>
                      <a:r>
                        <a:rPr lang="en-US" sz="2400" baseline="0" dirty="0" smtClean="0"/>
                        <a:t> of the design recipe first!!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Make</a:t>
                      </a:r>
                      <a:r>
                        <a:rPr lang="en-US" sz="2400" baseline="0" dirty="0" smtClean="0"/>
                        <a:t> a copy of the template and uncomment it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Fill</a:t>
                      </a:r>
                      <a:r>
                        <a:rPr lang="en-US" sz="2400" baseline="0" dirty="0" smtClean="0"/>
                        <a:t> in the function name and add more arguments if needed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Fill in the blanks in the template with functional compositions of the arguments</a:t>
                      </a:r>
                      <a:r>
                        <a:rPr lang="en-US" sz="2400" baseline="0" dirty="0" smtClean="0"/>
                        <a:t> and the values of the fields.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0" y="5181600"/>
            <a:ext cx="3200400" cy="990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Don't do anything else!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3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Video Demonstration: The Traffic Light</a:t>
            </a:r>
            <a:endParaRPr lang="en-US" dirty="0"/>
          </a:p>
        </p:txBody>
      </p:sp>
      <p:pic>
        <p:nvPicPr>
          <p:cNvPr id="6" name="8SU_th1nMQ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21266" y="1752600"/>
            <a:ext cx="7586133" cy="4267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8611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7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af81284e994373850f6846cc97df538ef0aa9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5875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</TotalTime>
  <Words>954</Words>
  <Application>Microsoft Office PowerPoint</Application>
  <PresentationFormat>On-screen Show (4:3)</PresentationFormat>
  <Paragraphs>145</Paragraphs>
  <Slides>16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Helvetica Neue</vt:lpstr>
      <vt:lpstr>Office Theme</vt:lpstr>
      <vt:lpstr>Structural Decomposition</vt:lpstr>
      <vt:lpstr>PowerPoint Presentation</vt:lpstr>
      <vt:lpstr>Introduction</vt:lpstr>
      <vt:lpstr>Learning Objectives</vt:lpstr>
      <vt:lpstr>Let's see where we are</vt:lpstr>
      <vt:lpstr>Structural Decomposition</vt:lpstr>
      <vt:lpstr>What does it mean to “examine” a piece of data?</vt:lpstr>
      <vt:lpstr>From Template to Function Definition</vt:lpstr>
      <vt:lpstr>Video Demonstration: The Traffic Light</vt:lpstr>
      <vt:lpstr>Working with other kinds of data</vt:lpstr>
      <vt:lpstr>What can you put in the blanks?</vt:lpstr>
      <vt:lpstr>Example</vt:lpstr>
      <vt:lpstr>What could go in the "..."?</vt:lpstr>
      <vt:lpstr>"Follow the template"</vt:lpstr>
      <vt:lpstr>Summary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Knowledge and Function Composition</dc:title>
  <dc:creator>wand</dc:creator>
  <cp:lastModifiedBy>Mitchell Wand</cp:lastModifiedBy>
  <cp:revision>77</cp:revision>
  <dcterms:created xsi:type="dcterms:W3CDTF">2006-08-16T00:00:00Z</dcterms:created>
  <dcterms:modified xsi:type="dcterms:W3CDTF">2014-09-17T19:16:44Z</dcterms:modified>
</cp:coreProperties>
</file>