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5" r:id="rId2"/>
    <p:sldId id="274" r:id="rId3"/>
    <p:sldId id="326" r:id="rId4"/>
    <p:sldId id="332" r:id="rId5"/>
    <p:sldId id="327" r:id="rId6"/>
    <p:sldId id="329" r:id="rId7"/>
    <p:sldId id="330" r:id="rId8"/>
    <p:sldId id="331" r:id="rId9"/>
    <p:sldId id="333" r:id="rId10"/>
    <p:sldId id="321" r:id="rId11"/>
    <p:sldId id="322" r:id="rId12"/>
    <p:sldId id="334" r:id="rId13"/>
    <p:sldId id="273" r:id="rId14"/>
    <p:sldId id="323" r:id="rId15"/>
    <p:sldId id="298" r:id="rId16"/>
    <p:sldId id="275" r:id="rId17"/>
    <p:sldId id="308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6AB9152-FDA1-4BBE-98BA-B7118938B43F}">
          <p14:sldIdLst>
            <p14:sldId id="325"/>
            <p14:sldId id="274"/>
            <p14:sldId id="326"/>
            <p14:sldId id="332"/>
            <p14:sldId id="327"/>
            <p14:sldId id="329"/>
            <p14:sldId id="330"/>
            <p14:sldId id="331"/>
            <p14:sldId id="333"/>
            <p14:sldId id="321"/>
            <p14:sldId id="322"/>
            <p14:sldId id="334"/>
            <p14:sldId id="273"/>
            <p14:sldId id="323"/>
            <p14:sldId id="298"/>
            <p14:sldId id="275"/>
            <p14:sldId id="30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>
      <p:cViewPr varScale="1">
        <p:scale>
          <a:sx n="94" d="100"/>
          <a:sy n="94" d="100"/>
        </p:scale>
        <p:origin x="-1224" y="-90"/>
      </p:cViewPr>
      <p:guideLst>
        <p:guide orient="horz" pos="2160"/>
        <p:guide pos="26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C78B3-EDCE-4187-A1AE-28620314FA32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3D8F9-CB37-49F0-8AF5-ACE59178D0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3D8F9-CB37-49F0-8AF5-ACE59178D09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4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36E179-9677-406E-90D9-3402BE92068A}" type="datetime1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106CB1-CEAE-4FA9-AC65-2E4B01C62B73}" type="datetime1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3DB8E0-41F1-4047-A2BB-3AF23AEFB7A8}" type="datetime1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DFADFF-E434-421D-BD26-7C347DAB516F}" type="datetime1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722677-7067-4D71-BF6A-8259C5E94357}" type="datetime1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42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6FD516-C588-49F9-8A09-31EF43101ACE}" type="datetime1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47054-0C3A-4855-B827-AB022CCDB352}" type="datetime1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7C7470-D2BA-4210-A881-18C149229110}" type="datetime1">
              <a:rPr lang="en-US" smtClean="0"/>
              <a:t>9/14/2014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EC73FD-A5ED-479F-9068-BAD5EB3F7E69}" type="datetime1">
              <a:rPr lang="en-US" smtClean="0"/>
              <a:t>9/14/2014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1BC252-941B-4451-B02D-F879104EB58F}" type="datetime1">
              <a:rPr lang="en-US" smtClean="0"/>
              <a:t>9/14/2014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8641F-9EDF-4983-849A-96C94386CBBC}" type="datetime1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XYpgHiXkA0" TargetMode="External"/><Relationship Id="rId4" Type="http://schemas.openxmlformats.org/officeDocument/2006/relationships/hyperlink" Target="https://www.youtube.com/watch?v=6XYpgHiXkA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Structural Decomposition on Multiple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</a:t>
            </a:r>
            <a:r>
              <a:rPr lang="en-US" dirty="0" smtClean="0"/>
              <a:t>2.2</a:t>
            </a:r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8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do structural decomposition on more than one compound if you </a:t>
            </a:r>
            <a:r>
              <a:rPr lang="en-US" dirty="0" smtClean="0"/>
              <a:t>really need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1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balls-</a:t>
            </a:r>
            <a:r>
              <a:rPr lang="en-US" dirty="0" err="1" smtClean="0"/>
              <a:t>collide.rkt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balls-intersect? : Ball </a:t>
            </a:r>
            <a:r>
              <a:rPr lang="en-US" sz="2400" dirty="0" err="1"/>
              <a:t>Ball</a:t>
            </a:r>
            <a:r>
              <a:rPr lang="en-US" sz="2400" dirty="0"/>
              <a:t> -&gt; Boolean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GIVEN: two balls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ANSWERS: do the balls intersect?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STRATEGY: Structural </a:t>
            </a:r>
            <a:r>
              <a:rPr lang="en-US" sz="2400" dirty="0" smtClean="0"/>
              <a:t>Decomposition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;;  on b1 </a:t>
            </a:r>
            <a:r>
              <a:rPr lang="en-US" sz="2400" dirty="0"/>
              <a:t>b2 : Ball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(define </a:t>
            </a:r>
            <a:r>
              <a:rPr lang="en-US" sz="2400" dirty="0" smtClean="0"/>
              <a:t>(balls-intersect? </a:t>
            </a:r>
            <a:r>
              <a:rPr lang="en-US" sz="2400" dirty="0"/>
              <a:t>b1 b2)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</a:t>
            </a:r>
            <a:r>
              <a:rPr lang="en-US" sz="2400" dirty="0" smtClean="0"/>
              <a:t>(circles-intersect</a:t>
            </a:r>
            <a:r>
              <a:rPr lang="en-US" sz="2400" dirty="0"/>
              <a:t>?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(ball-x b1) (ball-y b1) (ball-radius b1)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(ball-x b2) (ball-y b2) (ball-radius b2)))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97764" y="5257800"/>
            <a:ext cx="3593836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is </a:t>
            </a:r>
            <a:r>
              <a:rPr lang="en-US" dirty="0" smtClean="0"/>
              <a:t>OK</a:t>
            </a:r>
            <a:r>
              <a:rPr lang="en-US" dirty="0" smtClean="0"/>
              <a:t>, because t</a:t>
            </a:r>
            <a:r>
              <a:rPr lang="en-US" dirty="0" smtClean="0"/>
              <a:t>rying to take the balls apart in separate functions just leads to awkward code.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830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</a:t>
            </a:r>
            <a:r>
              <a:rPr lang="en-US" sz="2000" dirty="0" smtClean="0"/>
              <a:t>circles-intersect? </a:t>
            </a:r>
            <a:r>
              <a:rPr lang="en-US" sz="2000" dirty="0"/>
              <a:t>: Real^3 </a:t>
            </a:r>
            <a:r>
              <a:rPr lang="en-US" sz="2000" dirty="0" err="1"/>
              <a:t>Real^3</a:t>
            </a:r>
            <a:r>
              <a:rPr lang="en-US" sz="2000" dirty="0"/>
              <a:t> -&gt; Boolean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GIVEN: two positions and radii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ANSWERS: Would two circles with the </a:t>
            </a:r>
            <a:r>
              <a:rPr lang="en-US" sz="2000" dirty="0" smtClean="0"/>
              <a:t>given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;;  </a:t>
            </a:r>
            <a:r>
              <a:rPr lang="en-US" sz="2000" dirty="0"/>
              <a:t>positions and radii intersect?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STRATEGY: Function Composition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(define </a:t>
            </a:r>
            <a:r>
              <a:rPr lang="en-US" sz="2000" dirty="0" smtClean="0"/>
              <a:t>(circles-intersect? </a:t>
            </a:r>
            <a:r>
              <a:rPr lang="en-US" sz="2000" dirty="0"/>
              <a:t>x1 y1 r1 x2 y2 r2)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(&lt;=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(+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(</a:t>
            </a:r>
            <a:r>
              <a:rPr lang="en-US" sz="2000" dirty="0" err="1"/>
              <a:t>sqr</a:t>
            </a:r>
            <a:r>
              <a:rPr lang="en-US" sz="2000" dirty="0"/>
              <a:t> (- x1 x2))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(</a:t>
            </a:r>
            <a:r>
              <a:rPr lang="en-US" sz="2000" dirty="0" err="1"/>
              <a:t>sqr</a:t>
            </a:r>
            <a:r>
              <a:rPr lang="en-US" sz="2000" dirty="0"/>
              <a:t> (- y1 y2)))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(</a:t>
            </a:r>
            <a:r>
              <a:rPr lang="en-US" sz="2000" dirty="0" err="1"/>
              <a:t>sqr</a:t>
            </a:r>
            <a:r>
              <a:rPr lang="en-US" sz="2000" dirty="0"/>
              <a:t> (+ r1 r2))))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circles-intersect?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05400" y="3702685"/>
            <a:ext cx="3124200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circles-intersect? </a:t>
            </a:r>
            <a:r>
              <a:rPr lang="en-US" dirty="0"/>
              <a:t>knows about geometry.  It doesn't know </a:t>
            </a:r>
            <a:r>
              <a:rPr lang="en-US" dirty="0" smtClean="0"/>
              <a:t>about </a:t>
            </a:r>
            <a:r>
              <a:rPr lang="en-US" dirty="0"/>
              <a:t>balls: </a:t>
            </a:r>
            <a:r>
              <a:rPr lang="en-US" dirty="0" err="1"/>
              <a:t>eg</a:t>
            </a:r>
            <a:r>
              <a:rPr lang="en-US" dirty="0"/>
              <a:t> it doesn't know the field names of </a:t>
            </a:r>
            <a:r>
              <a:rPr lang="en-US" b="1" dirty="0"/>
              <a:t>Ball</a:t>
            </a:r>
            <a:r>
              <a:rPr lang="en-US" dirty="0"/>
              <a:t> or </a:t>
            </a:r>
            <a:r>
              <a:rPr lang="en-US" dirty="0" smtClean="0"/>
              <a:t>about </a:t>
            </a:r>
            <a:r>
              <a:rPr lang="en-US" b="1" dirty="0" smtClean="0"/>
              <a:t>ball-selected? </a:t>
            </a:r>
            <a:r>
              <a:rPr lang="en-US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257800"/>
            <a:ext cx="449580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we changed </a:t>
            </a:r>
            <a:r>
              <a:rPr lang="en-US" dirty="0" smtClean="0"/>
              <a:t>the representation </a:t>
            </a:r>
            <a:r>
              <a:rPr lang="en-US" dirty="0"/>
              <a:t>of balls, to add color, text, </a:t>
            </a:r>
            <a:r>
              <a:rPr lang="en-US" dirty="0" smtClean="0"/>
              <a:t>or to </a:t>
            </a:r>
            <a:r>
              <a:rPr lang="en-US" dirty="0"/>
              <a:t>change the names of the fields, </a:t>
            </a:r>
            <a:r>
              <a:rPr lang="en-US" b="1" dirty="0" smtClean="0"/>
              <a:t>circles-intersect? </a:t>
            </a:r>
            <a:r>
              <a:rPr lang="en-US" dirty="0" smtClean="0"/>
              <a:t>wouldn't need </a:t>
            </a:r>
            <a:r>
              <a:rPr lang="en-US" dirty="0"/>
              <a:t>to change.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257800" y="5410200"/>
            <a:ext cx="2971800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you didn't break up </a:t>
            </a:r>
            <a:r>
              <a:rPr lang="en-US" b="1" dirty="0" smtClean="0"/>
              <a:t>balls-intersect? </a:t>
            </a:r>
            <a:r>
              <a:rPr lang="en-US" dirty="0" smtClean="0"/>
              <a:t>with a help function like this, you would very likely be penalized for "needs help function"</a:t>
            </a:r>
          </a:p>
        </p:txBody>
      </p:sp>
    </p:spTree>
    <p:extLst>
      <p:ext uri="{BB962C8B-B14F-4D97-AF65-F5344CB8AC3E}">
        <p14:creationId xmlns:p14="http://schemas.microsoft.com/office/powerpoint/2010/main" val="426333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Structural Decomposition vs. 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function composition, you can't take look at a piece of data; all you can do is pass it around.</a:t>
            </a:r>
          </a:p>
          <a:p>
            <a:r>
              <a:rPr lang="en-US" dirty="0" smtClean="0">
                <a:cs typeface="Consolas" pitchFamily="49" charset="0"/>
              </a:rPr>
              <a:t>So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(if (inside-ball? ball x y) ... ...) </a:t>
            </a:r>
            <a:r>
              <a:rPr lang="en-US" dirty="0" smtClean="0">
                <a:cs typeface="Consolas" pitchFamily="49" charset="0"/>
              </a:rPr>
              <a:t>is function composition.</a:t>
            </a:r>
          </a:p>
          <a:p>
            <a:pPr lvl="1"/>
            <a:r>
              <a:rPr lang="en-US" dirty="0" smtClean="0">
                <a:cs typeface="Consolas" pitchFamily="49" charset="0"/>
              </a:rPr>
              <a:t>here we're just passing ball to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inside-ball?</a:t>
            </a:r>
            <a:r>
              <a:rPr lang="en-US" dirty="0" smtClean="0">
                <a:cs typeface="Consolas" pitchFamily="49" charset="0"/>
              </a:rPr>
              <a:t>, which will look at the coordinates of the ball.</a:t>
            </a:r>
          </a:p>
          <a:p>
            <a:r>
              <a:rPr lang="en-US" dirty="0" smtClean="0">
                <a:cs typeface="Consolas" pitchFamily="49" charset="0"/>
              </a:rPr>
              <a:t>On the other hand, in 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(if (&lt; (ball-x ball) 0) ... ...)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400050" lvl="1" indent="0">
              <a:buNone/>
            </a:pPr>
            <a:r>
              <a:rPr lang="en-US" sz="3200" dirty="0" smtClean="0">
                <a:cs typeface="Consolas" pitchFamily="49" charset="0"/>
              </a:rPr>
              <a:t>we are looking inside the ball, so this is structural decomposition, not function composition.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Structural Decomposition vs. Function </a:t>
            </a:r>
            <a:r>
              <a:rPr lang="en-US" dirty="0"/>
              <a:t>C</a:t>
            </a:r>
            <a:r>
              <a:rPr lang="en-US" dirty="0" smtClean="0"/>
              <a:t>omposition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Decomposition </a:t>
            </a:r>
            <a:r>
              <a:rPr lang="en-US" i="1" dirty="0" smtClean="0"/>
              <a:t>includes</a:t>
            </a:r>
            <a:r>
              <a:rPr lang="en-US" dirty="0" smtClean="0"/>
              <a:t> Function Composition:</a:t>
            </a:r>
          </a:p>
          <a:p>
            <a:r>
              <a:rPr lang="en-US" dirty="0" smtClean="0"/>
              <a:t>You fill in the blanks with functional compositions of the arguments and fields.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76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good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code is ugly, try decomposing things in the other </a:t>
            </a:r>
            <a:r>
              <a:rPr lang="en-US" dirty="0" smtClean="0"/>
              <a:t>order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Remember: Keep it short!</a:t>
            </a:r>
          </a:p>
          <a:p>
            <a:pPr marL="742950" lvl="2" indent="-342900"/>
            <a:r>
              <a:rPr lang="en-US" dirty="0" smtClean="0"/>
              <a:t>If </a:t>
            </a:r>
            <a:r>
              <a:rPr lang="en-US" dirty="0"/>
              <a:t>you have complicated junk in your function, you must have put it there for a reason.  Turn it into a separate function so you can explain it and test it</a:t>
            </a:r>
            <a:r>
              <a:rPr lang="en-US" dirty="0" smtClean="0"/>
              <a:t>.</a:t>
            </a:r>
          </a:p>
          <a:p>
            <a:pPr marL="742950" lvl="2" indent="-342900"/>
            <a:r>
              <a:rPr lang="en-US" dirty="0" smtClean="0"/>
              <a:t>If your function is long and unruly, it probably means you are trying to do too much in one function.  Break up your function into help functions and use function composition.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3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We’ve now seen three Design Strategies:</a:t>
            </a:r>
          </a:p>
          <a:p>
            <a:pPr lvl="1"/>
            <a:r>
              <a:rPr lang="en-US" dirty="0" smtClean="0"/>
              <a:t>Function Combination</a:t>
            </a:r>
          </a:p>
          <a:p>
            <a:pPr lvl="2"/>
            <a:r>
              <a:rPr lang="en-US" dirty="0" smtClean="0"/>
              <a:t>Combine simpler functions in series or pipeline</a:t>
            </a:r>
          </a:p>
          <a:p>
            <a:pPr lvl="2"/>
            <a:r>
              <a:rPr lang="en-US" dirty="0" smtClean="0"/>
              <a:t>Use with any kind of data</a:t>
            </a:r>
          </a:p>
          <a:p>
            <a:pPr lvl="1"/>
            <a:r>
              <a:rPr lang="en-US" dirty="0" smtClean="0"/>
              <a:t>Structural Decomposition</a:t>
            </a:r>
          </a:p>
          <a:p>
            <a:pPr lvl="2"/>
            <a:r>
              <a:rPr lang="en-US" dirty="0" smtClean="0"/>
              <a:t>Used for enumeration , compound, or mixed data</a:t>
            </a:r>
          </a:p>
          <a:p>
            <a:pPr lvl="2"/>
            <a:r>
              <a:rPr lang="en-US" dirty="0" smtClean="0"/>
              <a:t>Template gives sketch of function</a:t>
            </a:r>
          </a:p>
          <a:p>
            <a:pPr lvl="2"/>
            <a:r>
              <a:rPr lang="en-US" dirty="0" smtClean="0"/>
              <a:t>Our most important tool</a:t>
            </a:r>
          </a:p>
          <a:p>
            <a:pPr lvl="1"/>
            <a:r>
              <a:rPr lang="en-US" dirty="0"/>
              <a:t>Cases</a:t>
            </a:r>
          </a:p>
          <a:p>
            <a:pPr lvl="2"/>
            <a:r>
              <a:rPr lang="en-US" dirty="0" smtClean="0"/>
              <a:t>A little like structural decomposition, but for use </a:t>
            </a:r>
            <a:r>
              <a:rPr lang="en-US" dirty="0"/>
              <a:t>with scalar data </a:t>
            </a:r>
            <a:r>
              <a:rPr lang="en-US" dirty="0" smtClean="0"/>
              <a:t>only.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0" y="3352800"/>
            <a:ext cx="2514600" cy="1524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Remember:</a:t>
            </a:r>
          </a:p>
          <a:p>
            <a:pPr algn="ctr"/>
            <a:r>
              <a:rPr lang="en-US" i="1" dirty="0" smtClean="0">
                <a:solidFill>
                  <a:srgbClr val="FF0000"/>
                </a:solidFill>
              </a:rPr>
              <a:t> The shape of the data determines the shape of the program.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0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or comments about this lesson, post them on the discussion board.</a:t>
            </a:r>
          </a:p>
          <a:p>
            <a:r>
              <a:rPr lang="en-US" smtClean="0"/>
              <a:t>Go </a:t>
            </a:r>
            <a:r>
              <a:rPr lang="en-US" dirty="0" smtClean="0"/>
              <a:t>on to the next lesson.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only do structural decomposition on one thing at a time.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need to do structural decomposition on more than one argument, decompose one argument first and pass the results on to a suitable help function or functions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5000" y="3957935"/>
            <a:ext cx="2514600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There's one small exception to this; see slides 10-11 below.  </a:t>
            </a:r>
          </a:p>
        </p:txBody>
      </p:sp>
    </p:spTree>
    <p:extLst>
      <p:ext uri="{BB962C8B-B14F-4D97-AF65-F5344CB8AC3E}">
        <p14:creationId xmlns:p14="http://schemas.microsoft.com/office/powerpoint/2010/main" val="9103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Structural Decomposition on more than one value: example #1</a:t>
            </a:r>
            <a:endParaRPr lang="en-US" dirty="0"/>
          </a:p>
        </p:txBody>
      </p:sp>
      <p:pic>
        <p:nvPicPr>
          <p:cNvPr id="5" name="6XYpgHiXkA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21266" y="1752600"/>
            <a:ext cx="7450666" cy="4191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611" y="6324600"/>
            <a:ext cx="13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YouTube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7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Let's consider </a:t>
            </a:r>
            <a:r>
              <a:rPr lang="en-US" b="1" dirty="0" smtClean="0"/>
              <a:t>ball-after-mouse</a:t>
            </a:r>
            <a:r>
              <a:rPr lang="en-US" dirty="0" smtClean="0"/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;; 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ball-after-mouse 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;;    Ball </a:t>
            </a:r>
            <a:r>
              <a:rPr lang="en-US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Integer </a:t>
            </a:r>
            <a:r>
              <a:rPr lang="en-US" sz="2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MouseEvent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-&gt; Ball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;; GIVEN: a ball, a location and a mouse event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;; RETURNS: the ball after the given mouse event at </a:t>
            </a:r>
            <a:endParaRPr lang="en-US" sz="2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;; the given location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dirty="0"/>
              <a:t>We are modelling the behavior of a ball in a simulation.  </a:t>
            </a:r>
            <a:endParaRPr lang="en-US" dirty="0" smtClean="0"/>
          </a:p>
          <a:p>
            <a:r>
              <a:rPr lang="en-US" dirty="0" smtClean="0"/>
              <a:t>The ball responds to mouse events.  To model this response, we clearly have to look both at the ball and the mouse event.</a:t>
            </a:r>
          </a:p>
          <a:p>
            <a:r>
              <a:rPr lang="en-US" dirty="0" smtClean="0"/>
              <a:t>Let's look at the data definition and the functions.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Structural Decomposition on more than one value: example #2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86300" y="5880858"/>
            <a:ext cx="37338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Remember, when we say "a ball", we mean "the state of the ball"</a:t>
            </a:r>
          </a:p>
        </p:txBody>
      </p:sp>
      <p:cxnSp>
        <p:nvCxnSpPr>
          <p:cNvPr id="11" name="Elbow Connector 10"/>
          <p:cNvCxnSpPr>
            <a:stCxn id="6" idx="1"/>
          </p:cNvCxnSpPr>
          <p:nvPr/>
        </p:nvCxnSpPr>
        <p:spPr>
          <a:xfrm rot="10800000">
            <a:off x="3276600" y="3276600"/>
            <a:ext cx="1409700" cy="2927424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14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Definition: Ball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ball (x y radius selected?))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;; A Ball is a (make-ball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Integer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Real 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;; x and y are the coordinates of the center of the ball, 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;; in pixels, relative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to the origin of the scene.</a:t>
            </a: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;; radius is the radius of the ball, in pixels</a:t>
            </a: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;; selected? is true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the ball has been selected for dragging.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;; TEMPLATE:</a:t>
            </a: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;; (define (ball-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b)</a:t>
            </a: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;;   (...</a:t>
            </a: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;;     (ball-x b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(ball-y b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ball-radius b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ball-selected? b)))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67201" y="5943600"/>
            <a:ext cx="4648199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 follow the design recipe:  we start with the data definitions.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ball-after-mouse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ball-after-mouse : </a:t>
            </a:r>
            <a:endParaRPr lang="en-US" dirty="0" smtClean="0"/>
          </a:p>
          <a:p>
            <a:r>
              <a:rPr lang="en-US" dirty="0" smtClean="0"/>
              <a:t>;;    Ball Integer </a:t>
            </a:r>
            <a:r>
              <a:rPr lang="en-US" dirty="0" err="1" smtClean="0"/>
              <a:t>Integer</a:t>
            </a:r>
            <a:r>
              <a:rPr lang="en-US" dirty="0" smtClean="0"/>
              <a:t> </a:t>
            </a:r>
            <a:r>
              <a:rPr lang="en-US" dirty="0" err="1"/>
              <a:t>MouseEvent</a:t>
            </a:r>
            <a:r>
              <a:rPr lang="en-US" dirty="0"/>
              <a:t> -&gt; Ball</a:t>
            </a:r>
          </a:p>
          <a:p>
            <a:r>
              <a:rPr lang="en-US" dirty="0"/>
              <a:t>;; GIVEN: a ball, a location and a mouse event</a:t>
            </a:r>
          </a:p>
          <a:p>
            <a:r>
              <a:rPr lang="en-US" dirty="0"/>
              <a:t>;; RETURNS: the ball after the given mouse event at the </a:t>
            </a:r>
            <a:r>
              <a:rPr lang="en-US" dirty="0" smtClean="0"/>
              <a:t>given</a:t>
            </a:r>
          </a:p>
          <a:p>
            <a:r>
              <a:rPr lang="en-US" dirty="0" smtClean="0"/>
              <a:t>;; location.</a:t>
            </a:r>
          </a:p>
          <a:p>
            <a:r>
              <a:rPr lang="en-US" dirty="0" smtClean="0"/>
              <a:t>;; STRATEGY: Cases on </a:t>
            </a:r>
            <a:r>
              <a:rPr lang="en-US" dirty="0" err="1" smtClean="0"/>
              <a:t>mev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/>
              <a:t>MouseEvent</a:t>
            </a:r>
            <a:endParaRPr lang="en-US" dirty="0"/>
          </a:p>
          <a:p>
            <a:r>
              <a:rPr lang="en-US" dirty="0"/>
              <a:t>(define (ball-after-mouse b mx my </a:t>
            </a:r>
            <a:r>
              <a:rPr lang="en-US" dirty="0" err="1"/>
              <a:t>mev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[(mouse=? </a:t>
            </a:r>
            <a:r>
              <a:rPr lang="en-US" dirty="0" err="1"/>
              <a:t>mev</a:t>
            </a:r>
            <a:r>
              <a:rPr lang="en-US" dirty="0"/>
              <a:t> "button-down")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(</a:t>
            </a:r>
            <a:r>
              <a:rPr lang="en-US" dirty="0"/>
              <a:t>ball-after-button-down b mx my)]</a:t>
            </a:r>
          </a:p>
          <a:p>
            <a:r>
              <a:rPr lang="en-US" dirty="0"/>
              <a:t>    [(mouse=? </a:t>
            </a:r>
            <a:r>
              <a:rPr lang="en-US" dirty="0" err="1"/>
              <a:t>mev</a:t>
            </a:r>
            <a:r>
              <a:rPr lang="en-US" dirty="0"/>
              <a:t> "drag")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(</a:t>
            </a:r>
            <a:r>
              <a:rPr lang="en-US" dirty="0"/>
              <a:t>ball-after-drag b mx my)]</a:t>
            </a:r>
          </a:p>
          <a:p>
            <a:r>
              <a:rPr lang="en-US" dirty="0"/>
              <a:t>    [(mouse=? </a:t>
            </a:r>
            <a:r>
              <a:rPr lang="en-US" dirty="0" err="1"/>
              <a:t>mev</a:t>
            </a:r>
            <a:r>
              <a:rPr lang="en-US" dirty="0"/>
              <a:t> "button-up")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(</a:t>
            </a:r>
            <a:r>
              <a:rPr lang="en-US" dirty="0"/>
              <a:t>ball-after-button-up b mx my)]</a:t>
            </a:r>
          </a:p>
          <a:p>
            <a:r>
              <a:rPr lang="en-US" dirty="0"/>
              <a:t>    [else b]))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5380672"/>
            <a:ext cx="3429000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r>
              <a:rPr lang="en-US" dirty="0" smtClean="0"/>
              <a:t>We now have a </a:t>
            </a:r>
            <a:r>
              <a:rPr lang="en-US" dirty="0" err="1" smtClean="0"/>
              <a:t>wishlist</a:t>
            </a:r>
            <a:r>
              <a:rPr lang="en-US" dirty="0" smtClean="0"/>
              <a:t> of functions to design: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ball-after-button-down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ball-after-drag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ball-after-button-up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3166785"/>
            <a:ext cx="3429000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 first do cases on the mouse event ("cases" is a variant of structural decomposition). The </a:t>
            </a:r>
            <a:r>
              <a:rPr lang="en-US" dirty="0"/>
              <a:t>data is handed off to one of several help functions.  Each help function will decompose the compound data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1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ball-after-drag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;; ball-after-drag : Ball </a:t>
            </a:r>
            <a:r>
              <a:rPr lang="en-US" sz="2400" dirty="0" smtClean="0"/>
              <a:t>Integer </a:t>
            </a:r>
            <a:r>
              <a:rPr lang="en-US" sz="2400" dirty="0" err="1" smtClean="0"/>
              <a:t>Integer</a:t>
            </a:r>
            <a:r>
              <a:rPr lang="en-US" sz="2400" dirty="0" smtClean="0"/>
              <a:t> </a:t>
            </a:r>
            <a:r>
              <a:rPr lang="en-US" sz="2400" dirty="0"/>
              <a:t>-&gt; Ball</a:t>
            </a:r>
          </a:p>
          <a:p>
            <a:r>
              <a:rPr lang="en-US" sz="2400" dirty="0"/>
              <a:t>;; GIVEN: a ball and a location</a:t>
            </a:r>
          </a:p>
          <a:p>
            <a:r>
              <a:rPr lang="en-US" sz="2400" dirty="0"/>
              <a:t>;; RETURNS: the ball after a drag event at </a:t>
            </a:r>
            <a:r>
              <a:rPr lang="en-US" sz="2400" dirty="0" smtClean="0"/>
              <a:t>the</a:t>
            </a:r>
          </a:p>
          <a:p>
            <a:r>
              <a:rPr lang="en-US" sz="2400" dirty="0" smtClean="0"/>
              <a:t>;; </a:t>
            </a:r>
            <a:r>
              <a:rPr lang="en-US" sz="2400" dirty="0"/>
              <a:t>given location.</a:t>
            </a:r>
          </a:p>
          <a:p>
            <a:r>
              <a:rPr lang="en-US" sz="2400" dirty="0"/>
              <a:t>;; STRATEGY: structural decomposition on </a:t>
            </a:r>
            <a:endParaRPr lang="en-US" sz="2400" dirty="0" smtClean="0"/>
          </a:p>
          <a:p>
            <a:r>
              <a:rPr lang="en-US" sz="2400" dirty="0" smtClean="0"/>
              <a:t>;;   b </a:t>
            </a:r>
            <a:r>
              <a:rPr lang="en-US" sz="2400" dirty="0"/>
              <a:t>: </a:t>
            </a:r>
            <a:r>
              <a:rPr lang="en-US" sz="2400" dirty="0" smtClean="0"/>
              <a:t>Ball</a:t>
            </a:r>
          </a:p>
          <a:p>
            <a:r>
              <a:rPr lang="en-US" sz="2400" dirty="0" smtClean="0"/>
              <a:t>(</a:t>
            </a:r>
            <a:r>
              <a:rPr lang="en-US" sz="2400" dirty="0"/>
              <a:t>define (ball-after-drag b x y)</a:t>
            </a:r>
          </a:p>
          <a:p>
            <a:r>
              <a:rPr lang="en-US" sz="2400" dirty="0"/>
              <a:t>  (if (ball-selected? b)</a:t>
            </a:r>
          </a:p>
          <a:p>
            <a:r>
              <a:rPr lang="en-US" sz="2400" dirty="0"/>
              <a:t>    (ball-moved-to b x y)</a:t>
            </a:r>
          </a:p>
          <a:p>
            <a:r>
              <a:rPr lang="en-US" sz="2400" dirty="0"/>
              <a:t>    b))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7401" y="4038600"/>
            <a:ext cx="3276600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Let’s look at one of these three help functions.  This one uses structural decomposition on the ball, and either calls another help function, or returns the ball unchanged.</a:t>
            </a:r>
          </a:p>
          <a:p>
            <a:r>
              <a:rPr lang="en-US" dirty="0" smtClean="0"/>
              <a:t>The other two help functions will be similar.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1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ball-moved-to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;; ball-moved-to : Ball </a:t>
            </a:r>
            <a:r>
              <a:rPr lang="en-US" sz="2400" dirty="0" smtClean="0"/>
              <a:t>Integer </a:t>
            </a:r>
            <a:r>
              <a:rPr lang="en-US" sz="2400" dirty="0" err="1" smtClean="0"/>
              <a:t>Integer</a:t>
            </a:r>
            <a:r>
              <a:rPr lang="en-US" sz="2400" dirty="0" smtClean="0"/>
              <a:t> </a:t>
            </a:r>
            <a:r>
              <a:rPr lang="en-US" sz="2400" dirty="0"/>
              <a:t>-&gt; Ball</a:t>
            </a:r>
          </a:p>
          <a:p>
            <a:r>
              <a:rPr lang="en-US" sz="2400" dirty="0"/>
              <a:t>;; GIVEN: a ball and a set of coordinates</a:t>
            </a:r>
          </a:p>
          <a:p>
            <a:r>
              <a:rPr lang="en-US" sz="2400" dirty="0"/>
              <a:t>;; RETURNS: a ball like the given one, </a:t>
            </a:r>
            <a:r>
              <a:rPr lang="en-US" sz="2400" dirty="0" smtClean="0"/>
              <a:t>except</a:t>
            </a:r>
          </a:p>
          <a:p>
            <a:r>
              <a:rPr lang="en-US" sz="2400" dirty="0" smtClean="0"/>
              <a:t>;; </a:t>
            </a:r>
            <a:r>
              <a:rPr lang="en-US" sz="2400" dirty="0"/>
              <a:t>that it has been moved </a:t>
            </a:r>
            <a:r>
              <a:rPr lang="en-US" sz="2400" dirty="0" smtClean="0"/>
              <a:t>to the </a:t>
            </a:r>
            <a:r>
              <a:rPr lang="en-US" sz="2400" dirty="0"/>
              <a:t>given </a:t>
            </a:r>
            <a:endParaRPr lang="en-US" sz="2400" dirty="0" smtClean="0"/>
          </a:p>
          <a:p>
            <a:r>
              <a:rPr lang="en-US" sz="2400" dirty="0" smtClean="0"/>
              <a:t>;; coordinates.</a:t>
            </a:r>
            <a:endParaRPr lang="en-US" sz="2400" dirty="0"/>
          </a:p>
          <a:p>
            <a:r>
              <a:rPr lang="en-US" sz="2400" dirty="0"/>
              <a:t>;; STRATEGY: structural decomposition on </a:t>
            </a:r>
            <a:endParaRPr lang="en-US" sz="2400" dirty="0" smtClean="0"/>
          </a:p>
          <a:p>
            <a:r>
              <a:rPr lang="en-US" sz="2400" dirty="0" smtClean="0"/>
              <a:t>;;  b </a:t>
            </a:r>
            <a:r>
              <a:rPr lang="en-US" sz="2400" dirty="0"/>
              <a:t>: </a:t>
            </a:r>
            <a:r>
              <a:rPr lang="en-US" sz="2400" dirty="0" smtClean="0"/>
              <a:t>Ball</a:t>
            </a:r>
          </a:p>
          <a:p>
            <a:r>
              <a:rPr lang="en-US" sz="2400" dirty="0" smtClean="0"/>
              <a:t>(</a:t>
            </a:r>
            <a:r>
              <a:rPr lang="en-US" sz="2400" dirty="0"/>
              <a:t>define (ball-moved-to b x y)</a:t>
            </a:r>
          </a:p>
          <a:p>
            <a:r>
              <a:rPr lang="en-US" sz="2400" dirty="0"/>
              <a:t>  (</a:t>
            </a:r>
            <a:r>
              <a:rPr lang="en-US" sz="2400" dirty="0" smtClean="0"/>
              <a:t>make-ball x y</a:t>
            </a:r>
            <a:endParaRPr lang="en-US" sz="2400" dirty="0"/>
          </a:p>
          <a:p>
            <a:r>
              <a:rPr lang="en-US" sz="2400" dirty="0"/>
              <a:t>    (ball-radius b)</a:t>
            </a:r>
          </a:p>
          <a:p>
            <a:r>
              <a:rPr lang="en-US" sz="2400" dirty="0"/>
              <a:t>    (ball-selected? b)))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92262" y="4724400"/>
            <a:ext cx="3200400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function reassembles a new ball from the pieces of b and the other arguments.  It looks at the fields of b, so it is structural decomposition.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9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Consolas" pitchFamily="49" charset="0"/>
              </a:rPr>
              <a:t>An inferior version</a:t>
            </a:r>
            <a:endParaRPr lang="en-US" b="1" dirty="0"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;; ball-after-drag : Ball </a:t>
            </a:r>
            <a:r>
              <a:rPr lang="en-US" sz="2400" dirty="0" smtClean="0"/>
              <a:t>Integer </a:t>
            </a:r>
            <a:r>
              <a:rPr lang="en-US" sz="2400" dirty="0" err="1" smtClean="0"/>
              <a:t>Integer</a:t>
            </a:r>
            <a:r>
              <a:rPr lang="en-US" sz="2400" dirty="0" smtClean="0"/>
              <a:t> </a:t>
            </a:r>
            <a:r>
              <a:rPr lang="en-US" sz="2400" dirty="0"/>
              <a:t>-&gt; Ball</a:t>
            </a:r>
          </a:p>
          <a:p>
            <a:r>
              <a:rPr lang="en-US" sz="2400" dirty="0"/>
              <a:t>;; GIVEN: a ball and a location</a:t>
            </a:r>
          </a:p>
          <a:p>
            <a:r>
              <a:rPr lang="en-US" sz="2400" dirty="0"/>
              <a:t>;; RETURNS: the ball after a drag event at </a:t>
            </a:r>
            <a:r>
              <a:rPr lang="en-US" sz="2400" dirty="0" smtClean="0"/>
              <a:t>the</a:t>
            </a:r>
          </a:p>
          <a:p>
            <a:r>
              <a:rPr lang="en-US" sz="2400" dirty="0" smtClean="0"/>
              <a:t>;; </a:t>
            </a:r>
            <a:r>
              <a:rPr lang="en-US" sz="2400" dirty="0"/>
              <a:t>given location.</a:t>
            </a:r>
          </a:p>
          <a:p>
            <a:r>
              <a:rPr lang="en-US" sz="2400" dirty="0"/>
              <a:t>;; STRATEGY: structural decomposition on </a:t>
            </a:r>
            <a:endParaRPr lang="en-US" sz="2400" dirty="0" smtClean="0"/>
          </a:p>
          <a:p>
            <a:r>
              <a:rPr lang="en-US" sz="2400" dirty="0" smtClean="0"/>
              <a:t>;;   b </a:t>
            </a:r>
            <a:r>
              <a:rPr lang="en-US" sz="2400" dirty="0"/>
              <a:t>: </a:t>
            </a:r>
            <a:r>
              <a:rPr lang="en-US" sz="2400" dirty="0" smtClean="0"/>
              <a:t>Ball</a:t>
            </a:r>
          </a:p>
          <a:p>
            <a:r>
              <a:rPr lang="en-US" sz="2400" dirty="0" smtClean="0"/>
              <a:t>(</a:t>
            </a:r>
            <a:r>
              <a:rPr lang="en-US" sz="2400" dirty="0"/>
              <a:t>define (ball-after-drag b x y)</a:t>
            </a:r>
          </a:p>
          <a:p>
            <a:r>
              <a:rPr lang="en-US" sz="2400" dirty="0"/>
              <a:t>  (if (ball-selected? b)</a:t>
            </a:r>
          </a:p>
          <a:p>
            <a:r>
              <a:rPr lang="en-US" sz="2400" dirty="0"/>
              <a:t>    (make-ball x y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  (</a:t>
            </a:r>
            <a:r>
              <a:rPr lang="en-US" sz="2400" dirty="0"/>
              <a:t>ball-radius b)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  (</a:t>
            </a:r>
            <a:r>
              <a:rPr lang="en-US" sz="2400" dirty="0"/>
              <a:t>ball-selected? b)))</a:t>
            </a:r>
          </a:p>
          <a:p>
            <a:r>
              <a:rPr lang="en-US" sz="2400" dirty="0" smtClean="0"/>
              <a:t>    </a:t>
            </a:r>
            <a:r>
              <a:rPr lang="en-US" sz="2400" dirty="0"/>
              <a:t>b))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7372" y="3733800"/>
            <a:ext cx="3200400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version is not as good as the preceding one, because it does two tasks:  it decides WHEN to move the ball, and it also figures out HOW to move the ball.</a:t>
            </a:r>
          </a:p>
        </p:txBody>
      </p:sp>
    </p:spTree>
    <p:extLst>
      <p:ext uri="{BB962C8B-B14F-4D97-AF65-F5344CB8AC3E}">
        <p14:creationId xmlns:p14="http://schemas.microsoft.com/office/powerpoint/2010/main" val="11764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af81284e994373850f6846cc97df538ef0aa9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tailEnd type="stealth" w="lg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15875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3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dirty="0" smtClean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3470</TotalTime>
  <Words>1396</Words>
  <Application>Microsoft Office PowerPoint</Application>
  <PresentationFormat>On-screen Show (4:3)</PresentationFormat>
  <Paragraphs>168</Paragraphs>
  <Slides>17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Structural Decomposition on Multiple Values</vt:lpstr>
      <vt:lpstr>You can only do structural decomposition on one thing at a time.</vt:lpstr>
      <vt:lpstr>Structural Decomposition on more than one value: example #1</vt:lpstr>
      <vt:lpstr>Structural Decomposition on more than one value: example #2</vt:lpstr>
      <vt:lpstr>Data Definition: Ball</vt:lpstr>
      <vt:lpstr>ball-after-mouse</vt:lpstr>
      <vt:lpstr>ball-after-drag</vt:lpstr>
      <vt:lpstr>ball-moved-to</vt:lpstr>
      <vt:lpstr>An inferior version</vt:lpstr>
      <vt:lpstr>Exception</vt:lpstr>
      <vt:lpstr>Example: balls-collide.rkt</vt:lpstr>
      <vt:lpstr>circles-intersect?</vt:lpstr>
      <vt:lpstr>Structural Decomposition vs. Function Composition</vt:lpstr>
      <vt:lpstr>Structural Decomposition vs. Function Composition (2)</vt:lpstr>
      <vt:lpstr>Writing good definitions</vt:lpstr>
      <vt:lpstr>Summary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Knowledge and Function Composition</dc:title>
  <dc:creator>wand</dc:creator>
  <cp:lastModifiedBy>Mitch</cp:lastModifiedBy>
  <cp:revision>83</cp:revision>
  <dcterms:created xsi:type="dcterms:W3CDTF">2006-08-16T00:00:00Z</dcterms:created>
  <dcterms:modified xsi:type="dcterms:W3CDTF">2014-09-14T17:49:03Z</dcterms:modified>
</cp:coreProperties>
</file>