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73" r:id="rId3"/>
    <p:sldId id="274" r:id="rId4"/>
    <p:sldId id="258" r:id="rId5"/>
    <p:sldId id="280" r:id="rId6"/>
    <p:sldId id="259" r:id="rId7"/>
    <p:sldId id="260" r:id="rId8"/>
    <p:sldId id="261" r:id="rId9"/>
    <p:sldId id="262" r:id="rId10"/>
    <p:sldId id="286" r:id="rId11"/>
    <p:sldId id="278" r:id="rId12"/>
    <p:sldId id="264" r:id="rId13"/>
    <p:sldId id="276" r:id="rId14"/>
    <p:sldId id="277" r:id="rId15"/>
    <p:sldId id="279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81" r:id="rId24"/>
    <p:sldId id="282" r:id="rId25"/>
    <p:sldId id="272" r:id="rId26"/>
    <p:sldId id="283" r:id="rId27"/>
    <p:sldId id="284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7059" autoAdjust="0"/>
  </p:normalViewPr>
  <p:slideViewPr>
    <p:cSldViewPr>
      <p:cViewPr varScale="1">
        <p:scale>
          <a:sx n="47" d="100"/>
          <a:sy n="47" d="100"/>
        </p:scale>
        <p:origin x="1218" y="60"/>
      </p:cViewPr>
      <p:guideLst>
        <p:guide orient="horz" pos="15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4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56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Week 2, Lesson 1: "How to Design Universe Programs".</a:t>
            </a:r>
          </a:p>
          <a:p>
            <a:endParaRPr lang="en-US" dirty="0" smtClean="0"/>
          </a:p>
          <a:p>
            <a:r>
              <a:rPr lang="en-US" dirty="0" smtClean="0"/>
              <a:t>In this lesson, you will learn the</a:t>
            </a:r>
            <a:r>
              <a:rPr lang="en-US" baseline="0" dirty="0" smtClean="0"/>
              <a:t> steps in designing universe programs.  You will learn how to decide what data goes into the state of a world, and what does not.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also introduce the concept of a "wish list" to help you organize your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9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5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DF32-C57F-4EA4-9518-EB5F320F182D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-0vHjYZzZs?rel=0" TargetMode="External"/><Relationship Id="rId4" Type="http://schemas.openxmlformats.org/officeDocument/2006/relationships/hyperlink" Target="https://www.youtube.com/watch?v=b-0vHjYZzZ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MG1mpsrHsc?rel=0" TargetMode="External"/><Relationship Id="rId4" Type="http://schemas.openxmlformats.org/officeDocument/2006/relationships/hyperlink" Target="https://www.youtube.com/watch?v=5MG1mpsrHsc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Draggable</a:t>
            </a:r>
            <a:r>
              <a:rPr lang="en-US" dirty="0"/>
              <a:t> </a:t>
            </a:r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3.3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a dragged, falling cat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71600" y="2133600"/>
            <a:ext cx="2133600" cy="1066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(unselected, </a:t>
            </a:r>
            <a:r>
              <a:rPr lang="en-US" dirty="0" err="1" smtClean="0">
                <a:solidFill>
                  <a:schemeClr val="tx1"/>
                </a:solidFill>
              </a:rPr>
              <a:t>unpaused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61295" y="4267200"/>
            <a:ext cx="2133600" cy="1066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(selected, paused)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57800" y="2133600"/>
            <a:ext cx="2133600" cy="1066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(unselected, paused)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71600" y="4267200"/>
            <a:ext cx="2133600" cy="1066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(selected, </a:t>
            </a:r>
            <a:r>
              <a:rPr lang="en-US" dirty="0" err="1" smtClean="0">
                <a:solidFill>
                  <a:schemeClr val="tx1"/>
                </a:solidFill>
              </a:rPr>
              <a:t>unpaused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2438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05200" y="28956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60554" y="3200400"/>
            <a:ext cx="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89054" y="3200400"/>
            <a:ext cx="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19800" y="3200400"/>
            <a:ext cx="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29400" y="3200400"/>
            <a:ext cx="0" cy="1066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05200" y="45720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05200" y="50292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8015150">
            <a:off x="2102702" y="5283768"/>
            <a:ext cx="549849" cy="572155"/>
          </a:xfrm>
          <a:prstGeom prst="arc">
            <a:avLst>
              <a:gd name="adj1" fmla="val 10799820"/>
              <a:gd name="adj2" fmla="val 5685821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9600" y="1547019"/>
            <a:ext cx="838200" cy="6627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5601" y="134659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36414" y="5860136"/>
            <a:ext cx="163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drag: cat follows mouse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54670" y="349194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 down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93655" y="380273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 up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64830" y="1960603"/>
            <a:ext cx="123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space bar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4831" y="2983468"/>
            <a:ext cx="123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space bar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38701" y="348460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 up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30099" y="349194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 down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82930" y="5098056"/>
            <a:ext cx="123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space bar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82930" y="4144939"/>
            <a:ext cx="123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space bar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17488" y="5880634"/>
            <a:ext cx="163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drag: cat follows mouse </a:t>
            </a:r>
            <a:endParaRPr lang="en-US" dirty="0"/>
          </a:p>
        </p:txBody>
      </p:sp>
      <p:sp>
        <p:nvSpPr>
          <p:cNvPr id="41" name="Arc 40"/>
          <p:cNvSpPr/>
          <p:nvPr/>
        </p:nvSpPr>
        <p:spPr>
          <a:xfrm rot="18759458">
            <a:off x="2146396" y="1587504"/>
            <a:ext cx="584006" cy="626859"/>
          </a:xfrm>
          <a:prstGeom prst="arc">
            <a:avLst>
              <a:gd name="adj1" fmla="val 10799820"/>
              <a:gd name="adj2" fmla="val 5685821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rot="8015150">
            <a:off x="6049677" y="5268002"/>
            <a:ext cx="549849" cy="572155"/>
          </a:xfrm>
          <a:prstGeom prst="arc">
            <a:avLst>
              <a:gd name="adj1" fmla="val 10799820"/>
              <a:gd name="adj2" fmla="val 5685821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55289" y="1241573"/>
            <a:ext cx="132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tick: cat falls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257797" y="1199845"/>
            <a:ext cx="3577404" cy="845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can combine these to get a complete picture of how the cat responds to various stimuli</a:t>
            </a:r>
          </a:p>
        </p:txBody>
      </p:sp>
    </p:spTree>
    <p:extLst>
      <p:ext uri="{BB962C8B-B14F-4D97-AF65-F5344CB8AC3E}">
        <p14:creationId xmlns:p14="http://schemas.microsoft.com/office/powerpoint/2010/main" val="25190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Analysis: the Cat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before, our world consists of a single cat. </a:t>
            </a:r>
            <a:endParaRPr lang="en-US" dirty="0" smtClean="0"/>
          </a:p>
          <a:p>
            <a:r>
              <a:rPr lang="en-US" dirty="0" smtClean="0"/>
              <a:t>Since the cat </a:t>
            </a:r>
            <a:r>
              <a:rPr lang="en-US" dirty="0"/>
              <a:t>can be dragged in the </a:t>
            </a:r>
            <a:r>
              <a:rPr lang="en-US" b="1" dirty="0"/>
              <a:t>x</a:t>
            </a:r>
            <a:r>
              <a:rPr lang="en-US" dirty="0"/>
              <a:t> direction, we need to keep track of both the </a:t>
            </a:r>
            <a:r>
              <a:rPr lang="en-US" b="1" dirty="0"/>
              <a:t>x</a:t>
            </a:r>
            <a:r>
              <a:rPr lang="en-US" dirty="0"/>
              <a:t> position and </a:t>
            </a:r>
            <a:r>
              <a:rPr lang="en-US" b="1" dirty="0"/>
              <a:t>y</a:t>
            </a:r>
            <a:r>
              <a:rPr lang="en-US" dirty="0"/>
              <a:t> position of the cat. 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also keep track of two Boolean values, telling us whether the cat is paused and whether the cat is selected.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is the data definition, including the template.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 for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world (x-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y-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paused? selected?))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A World is a (make-world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Integer </a:t>
            </a:r>
            <a:r>
              <a:rPr lang="en-US" sz="2000" b="1" smtClean="0">
                <a:latin typeface="Consolas" pitchFamily="49" charset="0"/>
                <a:cs typeface="Consolas" pitchFamily="49" charset="0"/>
              </a:rPr>
              <a:t>Integer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Boolean Boolean)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Interpretation: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x-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y-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give the position of the cat.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paused? describes whether or not the cat is paused.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selected? describes whether or not the cat is selected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template: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world-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 World -&gt; ??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;(define (world-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w)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 (... (world-x-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w) (world-y-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w) 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      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world-paused? w) (world-selected? w)))</a:t>
            </a:r>
          </a:p>
        </p:txBody>
      </p:sp>
    </p:spTree>
    <p:extLst>
      <p:ext uri="{BB962C8B-B14F-4D97-AF65-F5344CB8AC3E}">
        <p14:creationId xmlns:p14="http://schemas.microsoft.com/office/powerpoint/2010/main" val="40331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Mouse Movements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are the possible movements of a mouse?</a:t>
            </a:r>
          </a:p>
          <a:p>
            <a:r>
              <a:rPr lang="en-US" dirty="0" smtClean="0"/>
              <a:t>Initially</a:t>
            </a:r>
            <a:r>
              <a:rPr lang="en-US" dirty="0"/>
              <a:t>, the mouse enters the canvas (an </a:t>
            </a:r>
            <a:r>
              <a:rPr lang="en-US" b="1" dirty="0"/>
              <a:t>"enter"</a:t>
            </a:r>
            <a:r>
              <a:rPr lang="en-US" dirty="0"/>
              <a:t> event) and the button is up. 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the button is up, the user can only do 3 things:</a:t>
            </a:r>
          </a:p>
          <a:p>
            <a:pPr lvl="1"/>
            <a:r>
              <a:rPr lang="en-US" dirty="0"/>
              <a:t>move the mouse (a </a:t>
            </a:r>
            <a:r>
              <a:rPr lang="en-US" b="1" dirty="0"/>
              <a:t>"move"</a:t>
            </a:r>
            <a:r>
              <a:rPr lang="en-US" dirty="0"/>
              <a:t> event) or </a:t>
            </a:r>
          </a:p>
          <a:p>
            <a:pPr lvl="1"/>
            <a:r>
              <a:rPr lang="en-US" dirty="0"/>
              <a:t>move the mouse off the canvas (a </a:t>
            </a:r>
            <a:r>
              <a:rPr lang="en-US" b="1" dirty="0"/>
              <a:t>"leave"</a:t>
            </a:r>
            <a:r>
              <a:rPr lang="en-US" dirty="0"/>
              <a:t> event) or</a:t>
            </a:r>
          </a:p>
          <a:p>
            <a:pPr lvl="1"/>
            <a:r>
              <a:rPr lang="en-US" dirty="0"/>
              <a:t>depress the mouse button (a </a:t>
            </a:r>
            <a:r>
              <a:rPr lang="en-US" b="1" dirty="0"/>
              <a:t>"button-down"</a:t>
            </a:r>
            <a:r>
              <a:rPr lang="en-US" dirty="0"/>
              <a:t> event).</a:t>
            </a:r>
          </a:p>
          <a:p>
            <a:r>
              <a:rPr lang="en-US" dirty="0"/>
              <a:t>While the button is down, again the user can do exactly 3 things:</a:t>
            </a:r>
          </a:p>
          <a:p>
            <a:pPr lvl="1"/>
            <a:r>
              <a:rPr lang="en-US" dirty="0"/>
              <a:t>move the mouse (this is called a </a:t>
            </a:r>
            <a:r>
              <a:rPr lang="en-US" b="1" dirty="0"/>
              <a:t>"drag"</a:t>
            </a:r>
            <a:r>
              <a:rPr lang="en-US" dirty="0"/>
              <a:t> event)</a:t>
            </a:r>
          </a:p>
          <a:p>
            <a:pPr lvl="1"/>
            <a:r>
              <a:rPr lang="en-US" dirty="0"/>
              <a:t>move the mouse off the canvas (a </a:t>
            </a:r>
            <a:r>
              <a:rPr lang="en-US" b="1" dirty="0"/>
              <a:t>"leave"</a:t>
            </a:r>
            <a:r>
              <a:rPr lang="en-US" dirty="0"/>
              <a:t> event) or</a:t>
            </a:r>
          </a:p>
          <a:p>
            <a:pPr lvl="1"/>
            <a:r>
              <a:rPr lang="en-US" dirty="0"/>
              <a:t>release the mouse button (a </a:t>
            </a:r>
            <a:r>
              <a:rPr lang="en-US" b="1" dirty="0"/>
              <a:t>"button-up"</a:t>
            </a:r>
            <a:r>
              <a:rPr lang="en-US" dirty="0"/>
              <a:t> event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When the mouse is off the canvas, no events are possible.</a:t>
            </a:r>
          </a:p>
          <a:p>
            <a:r>
              <a:rPr lang="en-US" dirty="0"/>
              <a:t>Similarly, we can draw a state-transition diagram for the movements of the mouse.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445400" y="1451604"/>
            <a:ext cx="8253201" cy="3577597"/>
            <a:chOff x="445400" y="1173872"/>
            <a:chExt cx="8253201" cy="3577597"/>
          </a:xfrm>
        </p:grpSpPr>
        <p:sp>
          <p:nvSpPr>
            <p:cNvPr id="13" name="TextBox 12"/>
            <p:cNvSpPr txBox="1"/>
            <p:nvPr/>
          </p:nvSpPr>
          <p:spPr>
            <a:xfrm>
              <a:off x="990600" y="1173872"/>
              <a:ext cx="2140201" cy="324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mouse enters canvas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6259" y="3211850"/>
              <a:ext cx="21314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mouse leaves canvas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843763" y="3992953"/>
              <a:ext cx="1477207" cy="758516"/>
            </a:xfrm>
            <a:prstGeom prst="ellips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mouse is off-canvas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45400" y="1620136"/>
              <a:ext cx="8253201" cy="1409889"/>
              <a:chOff x="425796" y="1620136"/>
              <a:chExt cx="8253201" cy="14098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2554453" y="1758311"/>
                <a:ext cx="1524000" cy="1271714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button is up</a:t>
                </a: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5078182" y="1758311"/>
                <a:ext cx="1524000" cy="1271714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button is down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24160" y="1620136"/>
                <a:ext cx="1420582" cy="324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button-down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391400" y="2276193"/>
                <a:ext cx="1287597" cy="324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drag mouse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27375" y="2454998"/>
                <a:ext cx="1134541" cy="324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button-up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25796" y="2276192"/>
                <a:ext cx="1393267" cy="324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move mouse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3" idx="7"/>
                <a:endCxn id="4" idx="1"/>
              </p:cNvCxnSpPr>
              <p:nvPr/>
            </p:nvCxnSpPr>
            <p:spPr>
              <a:xfrm>
                <a:off x="3855268" y="1944549"/>
                <a:ext cx="144609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4" idx="3"/>
                <a:endCxn id="3" idx="5"/>
              </p:cNvCxnSpPr>
              <p:nvPr/>
            </p:nvCxnSpPr>
            <p:spPr>
              <a:xfrm flipH="1">
                <a:off x="3855268" y="2843787"/>
                <a:ext cx="144609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Arc 27"/>
              <p:cNvSpPr/>
              <p:nvPr/>
            </p:nvSpPr>
            <p:spPr>
              <a:xfrm rot="19124723">
                <a:off x="6360196" y="1987198"/>
                <a:ext cx="914400" cy="9144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c 28"/>
              <p:cNvSpPr/>
              <p:nvPr/>
            </p:nvSpPr>
            <p:spPr>
              <a:xfrm rot="8220157">
                <a:off x="1865384" y="1947295"/>
                <a:ext cx="914400" cy="9144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/>
            <p:cNvCxnSpPr>
              <a:stCxn id="3" idx="4"/>
              <a:endCxn id="26" idx="0"/>
            </p:cNvCxnSpPr>
            <p:nvPr/>
          </p:nvCxnSpPr>
          <p:spPr>
            <a:xfrm>
              <a:off x="3336057" y="3030025"/>
              <a:ext cx="1246310" cy="9629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" idx="4"/>
              <a:endCxn id="26" idx="0"/>
            </p:cNvCxnSpPr>
            <p:nvPr/>
          </p:nvCxnSpPr>
          <p:spPr>
            <a:xfrm flipH="1">
              <a:off x="4582367" y="3030025"/>
              <a:ext cx="1277419" cy="9629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6" idx="2"/>
              <a:endCxn id="3" idx="3"/>
            </p:cNvCxnSpPr>
            <p:nvPr/>
          </p:nvCxnSpPr>
          <p:spPr>
            <a:xfrm rot="10800000">
              <a:off x="2797243" y="2843787"/>
              <a:ext cx="1046521" cy="1528424"/>
            </a:xfrm>
            <a:prstGeom prst="curvedConnector2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6" idx="6"/>
            </p:cNvCxnSpPr>
            <p:nvPr/>
          </p:nvCxnSpPr>
          <p:spPr>
            <a:xfrm flipV="1">
              <a:off x="5320970" y="2971801"/>
              <a:ext cx="870476" cy="1400410"/>
            </a:xfrm>
            <a:prstGeom prst="curvedConnector2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3" idx="1"/>
            </p:cNvCxnSpPr>
            <p:nvPr/>
          </p:nvCxnSpPr>
          <p:spPr>
            <a:xfrm>
              <a:off x="2172645" y="1498285"/>
              <a:ext cx="624597" cy="4462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10095" y="3702298"/>
              <a:ext cx="21402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mouse enters canvas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14842" y="3702298"/>
              <a:ext cx="2140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mouse enters canvas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Life Cycle of Mouse Movements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41896" y="5181600"/>
            <a:ext cx="5120704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Mouse movements have their own life cycle. We've drawn the off-canvas events in a lighter color because most of the time we don't need to worry about them.</a:t>
            </a:r>
          </a:p>
        </p:txBody>
      </p:sp>
    </p:spTree>
    <p:extLst>
      <p:ext uri="{BB962C8B-B14F-4D97-AF65-F5344CB8AC3E}">
        <p14:creationId xmlns:p14="http://schemas.microsoft.com/office/powerpoint/2010/main" val="26103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Analysis: Mouse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Looking at the life cycle of a dragged cat, we see that only three mouse events are relevant: </a:t>
            </a:r>
            <a:endParaRPr lang="en-US" dirty="0" smtClean="0"/>
          </a:p>
          <a:p>
            <a:pPr lvl="1"/>
            <a:r>
              <a:rPr lang="en-US" b="1" dirty="0" smtClean="0"/>
              <a:t>"</a:t>
            </a:r>
            <a:r>
              <a:rPr lang="en-US" b="1" dirty="0"/>
              <a:t>button-down"</a:t>
            </a:r>
            <a:r>
              <a:rPr lang="en-US" dirty="0"/>
              <a:t> , </a:t>
            </a:r>
            <a:endParaRPr lang="en-US" dirty="0" smtClean="0"/>
          </a:p>
          <a:p>
            <a:pPr lvl="1"/>
            <a:r>
              <a:rPr lang="en-US" b="1" dirty="0" smtClean="0"/>
              <a:t>"</a:t>
            </a:r>
            <a:r>
              <a:rPr lang="en-US" b="1" dirty="0"/>
              <a:t>drag"</a:t>
            </a:r>
            <a:r>
              <a:rPr lang="en-US" dirty="0"/>
              <a:t>, and </a:t>
            </a:r>
            <a:endParaRPr lang="en-US" dirty="0" smtClean="0"/>
          </a:p>
          <a:p>
            <a:pPr lvl="1"/>
            <a:r>
              <a:rPr lang="en-US" b="1" dirty="0" smtClean="0"/>
              <a:t>"</a:t>
            </a:r>
            <a:r>
              <a:rPr lang="en-US" b="1" dirty="0"/>
              <a:t>button-up"</a:t>
            </a:r>
            <a:r>
              <a:rPr lang="en-US" dirty="0"/>
              <a:t>.</a:t>
            </a:r>
            <a:r>
              <a:rPr lang="en-US" b="1" dirty="0"/>
              <a:t>  </a:t>
            </a:r>
            <a:endParaRPr lang="en-US" b="1" dirty="0" smtClean="0"/>
          </a:p>
          <a:p>
            <a:r>
              <a:rPr lang="en-US" dirty="0" smtClean="0"/>
              <a:t>Other </a:t>
            </a:r>
            <a:r>
              <a:rPr lang="en-US" dirty="0"/>
              <a:t>mouse events, like </a:t>
            </a:r>
            <a:r>
              <a:rPr lang="en-US" b="1" dirty="0"/>
              <a:t>"enter"</a:t>
            </a:r>
            <a:r>
              <a:rPr lang="en-US" dirty="0"/>
              <a:t>, </a:t>
            </a:r>
            <a:r>
              <a:rPr lang="en-US" b="1" dirty="0"/>
              <a:t>"leave"</a:t>
            </a:r>
            <a:r>
              <a:rPr lang="en-US" dirty="0"/>
              <a:t>, or </a:t>
            </a:r>
            <a:r>
              <a:rPr lang="en-US" b="1" dirty="0"/>
              <a:t>"move"</a:t>
            </a:r>
            <a:r>
              <a:rPr lang="en-US" dirty="0"/>
              <a:t> are ignored.  </a:t>
            </a:r>
            <a:endParaRPr lang="en-US" dirty="0" smtClean="0"/>
          </a:p>
          <a:p>
            <a:r>
              <a:rPr lang="en-US" dirty="0" smtClean="0"/>
              <a:t>We can write a template for doing cases on </a:t>
            </a:r>
            <a:r>
              <a:rPr lang="en-US" dirty="0" err="1" smtClean="0"/>
              <a:t>MouseEvents</a:t>
            </a:r>
            <a:r>
              <a:rPr lang="en-US" dirty="0"/>
              <a:t> </a:t>
            </a:r>
            <a:r>
              <a:rPr lang="en-US" dirty="0" smtClean="0"/>
              <a:t>for this application: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Template: Mouse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mev-fn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STRATEGY: Cases on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mev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;(define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mev-fn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    [(mouse=?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"button-down") ...]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    [(mouse=?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"drag") ...]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    [(mouse=?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"button-up") ...]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    [else ...]))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Consolas" pitchFamily="49" charset="0"/>
              </a:rPr>
              <a:t>You don't have to write a template for this, but it's helpful, since you'll use the same set of cases several times in your program.</a:t>
            </a:r>
            <a:endParaRPr lang="en-US" dirty="0"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your old program to work with the new data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Don't try adding the new features yet!</a:t>
            </a:r>
          </a:p>
          <a:p>
            <a:r>
              <a:rPr lang="en-US" dirty="0" smtClean="0"/>
              <a:t>First, get all your old functions working with the new data definitions.</a:t>
            </a:r>
          </a:p>
          <a:p>
            <a:r>
              <a:rPr lang="en-US" dirty="0" smtClean="0"/>
              <a:t>Make sure your old tests work</a:t>
            </a:r>
          </a:p>
          <a:p>
            <a:pPr lvl="1"/>
            <a:r>
              <a:rPr lang="en-US" dirty="0" smtClean="0"/>
              <a:t>Don't change your tests!</a:t>
            </a:r>
          </a:p>
          <a:p>
            <a:pPr lvl="1"/>
            <a:r>
              <a:rPr lang="en-US" dirty="0" smtClean="0"/>
              <a:t>If you used mostly symbolic names for the test inputs and outputs, so you should be able to just change those definitions.</a:t>
            </a:r>
          </a:p>
          <a:p>
            <a:pPr lvl="1"/>
            <a:r>
              <a:rPr lang="en-US" dirty="0" smtClean="0"/>
              <a:t>The tests themselves should work unchanged.</a:t>
            </a:r>
          </a:p>
        </p:txBody>
      </p:sp>
    </p:spTree>
    <p:extLst>
      <p:ext uri="{BB962C8B-B14F-4D97-AF65-F5344CB8AC3E}">
        <p14:creationId xmlns:p14="http://schemas.microsoft.com/office/powerpoint/2010/main" val="30742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your old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(define unpaused-world-at-20 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make-world CAT-X-COORD 20 false 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))  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(define paused-world-at-20   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make-world CAT-X-COORD 20 true 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(define unpaused-world-at-28 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make-world CAT-X-COORD 28 false 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))  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(define paused-world-at-28   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make-world CAT-X-COORD 28 true 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check-equal?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(world-after-key-event paused-world-at-20 pause-key-event)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unpaused-world-at-20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after pause key, a paused world should become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unpaused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0767" y="4454118"/>
            <a:ext cx="12300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same tests</a:t>
            </a:r>
            <a:endParaRPr lang="en-US" dirty="0"/>
          </a:p>
        </p:txBody>
      </p:sp>
      <p:grpSp>
        <p:nvGrpSpPr>
          <p:cNvPr id="6" name="Group 6"/>
          <p:cNvGrpSpPr/>
          <p:nvPr/>
        </p:nvGrpSpPr>
        <p:grpSpPr>
          <a:xfrm>
            <a:off x="5904411" y="2155371"/>
            <a:ext cx="2446436" cy="1854926"/>
            <a:chOff x="5904411" y="2155371"/>
            <a:chExt cx="2446436" cy="1854926"/>
          </a:xfrm>
        </p:grpSpPr>
        <p:sp>
          <p:nvSpPr>
            <p:cNvPr id="4" name="TextBox 3"/>
            <p:cNvSpPr txBox="1"/>
            <p:nvPr/>
          </p:nvSpPr>
          <p:spPr>
            <a:xfrm>
              <a:off x="6714309" y="2795451"/>
              <a:ext cx="1636538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adjusted values</a:t>
              </a:r>
              <a:endParaRPr lang="en-US" dirty="0"/>
            </a:p>
          </p:txBody>
        </p:sp>
        <p:cxnSp>
          <p:nvCxnSpPr>
            <p:cNvPr id="8" name="Straight Connector 7"/>
            <p:cNvCxnSpPr>
              <a:stCxn id="4" idx="1"/>
            </p:cNvCxnSpPr>
            <p:nvPr/>
          </p:nvCxnSpPr>
          <p:spPr>
            <a:xfrm flipH="1" flipV="1">
              <a:off x="5904411" y="2155371"/>
              <a:ext cx="809898" cy="824746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1"/>
            </p:cNvCxnSpPr>
            <p:nvPr/>
          </p:nvCxnSpPr>
          <p:spPr>
            <a:xfrm flipH="1">
              <a:off x="5904411" y="2980117"/>
              <a:ext cx="809898" cy="42928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1"/>
            </p:cNvCxnSpPr>
            <p:nvPr/>
          </p:nvCxnSpPr>
          <p:spPr>
            <a:xfrm flipH="1">
              <a:off x="5904412" y="2980117"/>
              <a:ext cx="809897" cy="103018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1"/>
            </p:cNvCxnSpPr>
            <p:nvPr/>
          </p:nvCxnSpPr>
          <p:spPr>
            <a:xfrm flipH="1" flipV="1">
              <a:off x="5904411" y="2795451"/>
              <a:ext cx="809898" cy="184666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502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OK?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Good.  Now we are ready to move on to the new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800" dirty="0"/>
              <a:t>In this lesson, you will learn how to make a Universe program that responds to mouse events, but more importantly, you will learn how to systematically add new features to a working program. 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  <a:defRPr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800" dirty="0" smtClean="0"/>
              <a:t>This </a:t>
            </a:r>
            <a:r>
              <a:rPr lang="en-US" sz="2800" dirty="0"/>
              <a:t>is important, because we always build systems by starting with a small but working program, and then </a:t>
            </a:r>
            <a:r>
              <a:rPr lang="en-US" sz="2800" dirty="0" smtClean="0"/>
              <a:t>adding </a:t>
            </a:r>
            <a:r>
              <a:rPr lang="en-US" sz="2800" dirty="0"/>
              <a:t>refinements and features.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078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Mouse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(big-bang ...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(on-mouse world-after-mouse-event))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world-after-mouse-event :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World Integer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MouseEvent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World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4752703"/>
            <a:ext cx="32766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Look in the Help Desk for details about on-mouse </a:t>
            </a:r>
          </a:p>
        </p:txBody>
      </p:sp>
    </p:spTree>
    <p:extLst>
      <p:ext uri="{BB962C8B-B14F-4D97-AF65-F5344CB8AC3E}">
        <p14:creationId xmlns:p14="http://schemas.microsoft.com/office/powerpoint/2010/main" val="1788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world-after-mouse-event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world-after-mouse-event :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World Integer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FallingCatMouseEvent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-&gt;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World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produces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the world that should follow the given mouse event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examples:  See slide on life cycle of dragged cat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strategy</a:t>
            </a:r>
            <a:r>
              <a:rPr lang="en-US" b="1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smtClean="0">
                <a:latin typeface="Consolas" pitchFamily="49" charset="0"/>
                <a:cs typeface="Consolas" pitchFamily="49" charset="0"/>
              </a:rPr>
              <a:t>cases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on mouse events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(world-after-mouse-event w mx my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"button-down")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world-after-button-down w mx my)]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"drag") 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world-after-drag w mx my)]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[(mouse=?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mev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"button-up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(world-after-button-up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 mx my)]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w]))</a:t>
            </a:r>
          </a:p>
        </p:txBody>
      </p:sp>
    </p:spTree>
    <p:extLst>
      <p:ext uri="{BB962C8B-B14F-4D97-AF65-F5344CB8AC3E}">
        <p14:creationId xmlns:p14="http://schemas.microsoft.com/office/powerpoint/2010/main" val="19473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this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3 </a:t>
            </a:r>
            <a:r>
              <a:rPr lang="en-US" dirty="0"/>
              <a:t>mouse events (+ a test for the else clause)</a:t>
            </a:r>
          </a:p>
          <a:p>
            <a:r>
              <a:rPr lang="en-US" dirty="0" smtClean="0"/>
              <a:t>cat </a:t>
            </a:r>
            <a:r>
              <a:rPr lang="en-US" dirty="0"/>
              <a:t>selected or </a:t>
            </a:r>
            <a:r>
              <a:rPr lang="en-US" dirty="0" smtClean="0"/>
              <a:t>unselected</a:t>
            </a:r>
          </a:p>
          <a:p>
            <a:pPr lvl="1"/>
            <a:r>
              <a:rPr lang="en-US" dirty="0" smtClean="0"/>
              <a:t>mouse works the same way whether the cat is paused or not.  </a:t>
            </a:r>
          </a:p>
          <a:p>
            <a:r>
              <a:rPr lang="en-US" dirty="0" smtClean="0"/>
              <a:t>event </a:t>
            </a:r>
            <a:r>
              <a:rPr lang="en-US" dirty="0"/>
              <a:t>inside cat or not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3 x 2 x 2 = 12 tests</a:t>
            </a:r>
          </a:p>
          <a:p>
            <a:r>
              <a:rPr lang="en-US" dirty="0" smtClean="0"/>
              <a:t>plus test for else clause</a:t>
            </a:r>
          </a:p>
          <a:p>
            <a:r>
              <a:rPr lang="en-US" dirty="0" smtClean="0"/>
              <a:t>plus: cat remains paused or </a:t>
            </a:r>
            <a:r>
              <a:rPr lang="en-US" dirty="0" err="1" smtClean="0"/>
              <a:t>unpaused</a:t>
            </a:r>
            <a:r>
              <a:rPr lang="en-US" dirty="0" smtClean="0"/>
              <a:t> across selection.</a:t>
            </a:r>
          </a:p>
          <a:p>
            <a:r>
              <a:rPr lang="en-US" dirty="0" smtClean="0"/>
              <a:t>Demo: draggable-cat.rkt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Draggable</a:t>
            </a:r>
            <a:r>
              <a:rPr lang="en-US" dirty="0" smtClean="0"/>
              <a:t>-cat </a:t>
            </a:r>
            <a:r>
              <a:rPr lang="en-US" dirty="0" err="1" smtClean="0"/>
              <a:t>readthrough</a:t>
            </a:r>
            <a:endParaRPr lang="en-US" dirty="0"/>
          </a:p>
        </p:txBody>
      </p:sp>
      <p:pic>
        <p:nvPicPr>
          <p:cNvPr id="4" name="b-0vHjYZzZ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5800" y="1384781"/>
            <a:ext cx="7586133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5791200"/>
            <a:ext cx="6477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Remember, in the time since this video was recorded, we have revised our test framework and our treatment of </a:t>
            </a:r>
            <a:r>
              <a:rPr lang="en-US" dirty="0" err="1" smtClean="0"/>
              <a:t>KeyEvents</a:t>
            </a:r>
            <a:r>
              <a:rPr lang="en-US" dirty="0" smtClean="0"/>
              <a:t> and </a:t>
            </a:r>
            <a:r>
              <a:rPr lang="en-US" dirty="0" err="1" smtClean="0"/>
              <a:t>MouseEvents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8611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0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Iterative Design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started with a simple system, and we added some new features to it.</a:t>
            </a:r>
          </a:p>
          <a:p>
            <a:r>
              <a:rPr lang="en-US" dirty="0" smtClean="0"/>
              <a:t>In doing this, we were following a recipe.</a:t>
            </a:r>
          </a:p>
          <a:p>
            <a:r>
              <a:rPr lang="en-US" dirty="0" smtClean="0"/>
              <a:t>We call this the “iterative design recipe” because it tells us how to build a system by iteratively adding more complex features.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243" y="5410200"/>
            <a:ext cx="45579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“iteratively” means “repeatedly” or “in stages”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2362200" y="4800600"/>
            <a:ext cx="7620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5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Iterative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115759"/>
              </p:ext>
            </p:extLst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Adding a New Feature to an Existing Program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Perform</a:t>
                      </a:r>
                      <a:r>
                        <a:rPr lang="en-US" sz="3200" baseline="0" dirty="0" smtClean="0"/>
                        <a:t> information analysis for new feature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Modify data definitions</a:t>
                      </a:r>
                      <a:r>
                        <a:rPr lang="en-US" sz="3200" baseline="0" dirty="0" smtClean="0"/>
                        <a:t> as needed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Update existing functions to work with</a:t>
                      </a:r>
                      <a:r>
                        <a:rPr lang="en-US" sz="3200" baseline="0" dirty="0" smtClean="0"/>
                        <a:t> new data definitions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Write </a:t>
                      </a:r>
                      <a:r>
                        <a:rPr lang="en-US" sz="3200" dirty="0" err="1" smtClean="0"/>
                        <a:t>wishlist</a:t>
                      </a:r>
                      <a:r>
                        <a:rPr lang="en-US" sz="3200" dirty="0" smtClean="0"/>
                        <a:t> of functions for new feature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new functions following the Design</a:t>
                      </a:r>
                      <a:r>
                        <a:rPr lang="en-US" sz="3200" baseline="0" dirty="0" smtClean="0"/>
                        <a:t> Recipe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6. Repeat for the next new feature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you had the opportunity to</a:t>
            </a:r>
          </a:p>
          <a:p>
            <a:pPr lvl="1"/>
            <a:r>
              <a:rPr lang="en-US" dirty="0" smtClean="0"/>
              <a:t>create a Universe program that responds to mouse events</a:t>
            </a:r>
          </a:p>
          <a:p>
            <a:pPr lvl="1"/>
            <a:r>
              <a:rPr lang="en-US" dirty="0" smtClean="0"/>
              <a:t>use the recipe for adding functionality to a working program (the Iterative Design Recipe)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</a:t>
            </a:r>
            <a:r>
              <a:rPr lang="en-US" dirty="0" smtClean="0"/>
              <a:t>you should </a:t>
            </a:r>
            <a:r>
              <a:rPr lang="en-US" dirty="0"/>
              <a:t>be able to:</a:t>
            </a:r>
          </a:p>
          <a:p>
            <a:pPr lvl="1"/>
            <a:r>
              <a:rPr lang="en-US" dirty="0" smtClean="0"/>
              <a:t>design </a:t>
            </a:r>
            <a:r>
              <a:rPr lang="en-US" dirty="0"/>
              <a:t>a Universe program that responds to mouse events</a:t>
            </a:r>
          </a:p>
          <a:p>
            <a:pPr lvl="1"/>
            <a:r>
              <a:rPr lang="en-US" dirty="0"/>
              <a:t>list the steps in adding functionality to a working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draggable</a:t>
            </a:r>
            <a:r>
              <a:rPr lang="en-US" dirty="0" smtClean="0"/>
              <a:t>-cat: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Like </a:t>
            </a:r>
            <a:r>
              <a:rPr lang="en-US" dirty="0"/>
              <a:t>falling cat, but user can drag the cat with the mouse.</a:t>
            </a:r>
          </a:p>
          <a:p>
            <a:r>
              <a:rPr lang="en-US" dirty="0" smtClean="0"/>
              <a:t>button-down </a:t>
            </a:r>
            <a:r>
              <a:rPr lang="en-US" dirty="0"/>
              <a:t>to select, drag to move, button-up to release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selected cat doesn't fall.  When unselected, cat resumes its previous </a:t>
            </a:r>
            <a:r>
              <a:rPr lang="en-US" dirty="0" err="1" smtClean="0"/>
              <a:t>pausedness</a:t>
            </a:r>
            <a:endParaRPr lang="en-US" dirty="0" smtClean="0"/>
          </a:p>
          <a:p>
            <a:pPr lvl="1"/>
            <a:r>
              <a:rPr lang="en-US" dirty="0" smtClean="0"/>
              <a:t>if it was falling, it will continue to fall when released</a:t>
            </a:r>
          </a:p>
          <a:p>
            <a:pPr lvl="1"/>
            <a:r>
              <a:rPr lang="en-US" dirty="0" smtClean="0"/>
              <a:t>if it was paused, it will remain paused when released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Video: </a:t>
            </a:r>
            <a:r>
              <a:rPr lang="en-US" dirty="0" err="1" smtClean="0"/>
              <a:t>draggable</a:t>
            </a:r>
            <a:r>
              <a:rPr lang="en-US" dirty="0" smtClean="0"/>
              <a:t>-cat demo</a:t>
            </a:r>
            <a:endParaRPr lang="en-US" dirty="0"/>
          </a:p>
        </p:txBody>
      </p:sp>
      <p:pic>
        <p:nvPicPr>
          <p:cNvPr id="4" name="5MG1mpsrHs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50332" y="1600200"/>
            <a:ext cx="7907868" cy="444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8611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6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in-cat? relies on Bounding Box</a:t>
            </a:r>
            <a:endParaRPr lang="en-US" dirty="0"/>
          </a:p>
        </p:txBody>
      </p:sp>
      <p:pic>
        <p:nvPicPr>
          <p:cNvPr id="5" name="Content Placeholder 4" descr="ca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20651" y="2256896"/>
            <a:ext cx="1502699" cy="2344210"/>
          </a:xfrm>
          <a:ln>
            <a:solidFill>
              <a:schemeClr val="tx1"/>
            </a:solidFill>
          </a:ln>
        </p:spPr>
      </p:pic>
      <p:cxnSp>
        <p:nvCxnSpPr>
          <p:cNvPr id="7" name="Straight Connector 6"/>
          <p:cNvCxnSpPr/>
          <p:nvPr/>
        </p:nvCxnSpPr>
        <p:spPr>
          <a:xfrm>
            <a:off x="3820651" y="4843305"/>
            <a:ext cx="0" cy="35169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23350" y="4843305"/>
            <a:ext cx="0" cy="35169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20651" y="5044273"/>
            <a:ext cx="150269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4416439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w = (image-width CAT-IMAGE)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5866143" y="2081048"/>
            <a:ext cx="0" cy="35169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866143" y="4425259"/>
            <a:ext cx="0" cy="35169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58189" y="2256894"/>
            <a:ext cx="0" cy="234421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20041" y="3244334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h =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(image-height CAT-IMAGE)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96637" y="3353637"/>
            <a:ext cx="150725" cy="150725"/>
          </a:xfrm>
          <a:prstGeom prst="ellipse">
            <a:avLst/>
          </a:prstGeom>
          <a:solidFill>
            <a:srgbClr val="FF0000"/>
          </a:solidFill>
          <a:ln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703007" y="165797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nsolas" pitchFamily="49" charset="0"/>
              </a:rPr>
              <a:t>(x0,y0)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540096" y="1497204"/>
            <a:ext cx="1021856" cy="1848897"/>
          </a:xfrm>
          <a:custGeom>
            <a:avLst/>
            <a:gdLst>
              <a:gd name="connsiteX0" fmla="*/ 0 w 1034981"/>
              <a:gd name="connsiteY0" fmla="*/ 341644 h 1848897"/>
              <a:gd name="connsiteX1" fmla="*/ 582805 w 1034981"/>
              <a:gd name="connsiteY1" fmla="*/ 251209 h 1848897"/>
              <a:gd name="connsiteX2" fmla="*/ 1034981 w 1034981"/>
              <a:gd name="connsiteY2" fmla="*/ 1848897 h 184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981" h="1848897">
                <a:moveTo>
                  <a:pt x="0" y="341644"/>
                </a:moveTo>
                <a:cubicBezTo>
                  <a:pt x="205154" y="170822"/>
                  <a:pt x="410308" y="0"/>
                  <a:pt x="582805" y="251209"/>
                </a:cubicBezTo>
                <a:cubicBezTo>
                  <a:pt x="755302" y="502418"/>
                  <a:pt x="895141" y="1175657"/>
                  <a:pt x="1034981" y="1848897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5605" y="2828835"/>
            <a:ext cx="3130985" cy="12003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is inside the rectangle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en-US" dirty="0" smtClean="0"/>
              <a:t>        (x0-w/2) &lt;= x &lt;= (x0 + w/2)</a:t>
            </a:r>
          </a:p>
          <a:p>
            <a:r>
              <a:rPr lang="en-US" dirty="0" smtClean="0"/>
              <a:t>and (y0-h/2)  &lt;= y &lt;= (y0+h/2)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61991" y="207223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= y0-h/2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61991" y="4416439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= y0+h/2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32536" y="519499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x0-w/2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41299" y="519499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x0+w/2</a:t>
            </a:r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1756064" y="4790209"/>
            <a:ext cx="3063586" cy="1477241"/>
          </a:xfrm>
          <a:custGeom>
            <a:avLst/>
            <a:gdLst>
              <a:gd name="connsiteX0" fmla="*/ 0 w 3063586"/>
              <a:gd name="connsiteY0" fmla="*/ 0 h 1477241"/>
              <a:gd name="connsiteX1" fmla="*/ 2597727 w 3063586"/>
              <a:gd name="connsiteY1" fmla="*/ 1433946 h 1477241"/>
              <a:gd name="connsiteX2" fmla="*/ 2795154 w 3063586"/>
              <a:gd name="connsiteY2" fmla="*/ 259773 h 1477241"/>
              <a:gd name="connsiteX3" fmla="*/ 2795154 w 3063586"/>
              <a:gd name="connsiteY3" fmla="*/ 259773 h 1477241"/>
              <a:gd name="connsiteX4" fmla="*/ 2795154 w 3063586"/>
              <a:gd name="connsiteY4" fmla="*/ 259773 h 147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3586" h="1477241">
                <a:moveTo>
                  <a:pt x="0" y="0"/>
                </a:moveTo>
                <a:cubicBezTo>
                  <a:pt x="1065934" y="695325"/>
                  <a:pt x="2131868" y="1390651"/>
                  <a:pt x="2597727" y="1433946"/>
                </a:cubicBezTo>
                <a:cubicBezTo>
                  <a:pt x="3063586" y="1477241"/>
                  <a:pt x="2795154" y="259773"/>
                  <a:pt x="2795154" y="259773"/>
                </a:cubicBezTo>
                <a:lnTo>
                  <a:pt x="2795154" y="259773"/>
                </a:lnTo>
                <a:lnTo>
                  <a:pt x="2795154" y="259773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possible behaviors of the cat?</a:t>
            </a:r>
          </a:p>
          <a:p>
            <a:pPr lvl="1"/>
            <a:r>
              <a:rPr lang="en-US" dirty="0" smtClean="0"/>
              <a:t>as it falls?</a:t>
            </a:r>
          </a:p>
          <a:p>
            <a:pPr lvl="1"/>
            <a:r>
              <a:rPr lang="en-US" dirty="0" smtClean="0"/>
              <a:t>as it is dragged?</a:t>
            </a:r>
          </a:p>
          <a:p>
            <a:r>
              <a:rPr lang="en-US" dirty="0"/>
              <a:t>If we can answer these questions, we can determine what information needs to be represented for the cat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Let's write down the answers in graphical form.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90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a falling cat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21689" y="4191000"/>
            <a:ext cx="1922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other key event</a:t>
            </a:r>
          </a:p>
        </p:txBody>
      </p:sp>
      <p:sp>
        <p:nvSpPr>
          <p:cNvPr id="3" name="Oval 2"/>
          <p:cNvSpPr/>
          <p:nvPr/>
        </p:nvSpPr>
        <p:spPr>
          <a:xfrm>
            <a:off x="1320800" y="2724150"/>
            <a:ext cx="2590800" cy="14097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unpaused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232400" y="2724150"/>
            <a:ext cx="2590800" cy="14097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paused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9223" y="198120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 bar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9223" y="457200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 bar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174" y="2017820"/>
            <a:ext cx="241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initially, cat is </a:t>
            </a:r>
            <a:r>
              <a:rPr lang="en-US" dirty="0" err="1" smtClean="0"/>
              <a:t>unpaused</a:t>
            </a:r>
            <a:endParaRPr lang="en-US" dirty="0"/>
          </a:p>
        </p:txBody>
      </p:sp>
      <p:sp>
        <p:nvSpPr>
          <p:cNvPr id="18" name="Arc 17"/>
          <p:cNvSpPr/>
          <p:nvPr/>
        </p:nvSpPr>
        <p:spPr>
          <a:xfrm>
            <a:off x="-228600" y="2514600"/>
            <a:ext cx="1981200" cy="1676400"/>
          </a:xfrm>
          <a:prstGeom prst="arc">
            <a:avLst>
              <a:gd name="adj1" fmla="val 14655101"/>
              <a:gd name="adj2" fmla="val 20291918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-2700000">
            <a:off x="3056687" y="2472348"/>
            <a:ext cx="3030625" cy="3030625"/>
          </a:xfrm>
          <a:prstGeom prst="arc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8100000">
            <a:off x="3056688" y="1345507"/>
            <a:ext cx="3030625" cy="3030625"/>
          </a:xfrm>
          <a:prstGeom prst="arc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2700000">
            <a:off x="7583023" y="2971801"/>
            <a:ext cx="914400" cy="914400"/>
          </a:xfrm>
          <a:prstGeom prst="arc">
            <a:avLst>
              <a:gd name="adj1" fmla="val 10799820"/>
              <a:gd name="adj2" fmla="val 5685821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18900000" flipH="1">
            <a:off x="646578" y="2971800"/>
            <a:ext cx="914400" cy="914400"/>
          </a:xfrm>
          <a:prstGeom prst="arc">
            <a:avLst>
              <a:gd name="adj1" fmla="val 10799820"/>
              <a:gd name="adj2" fmla="val 5685821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53421" y="4362994"/>
            <a:ext cx="234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other key event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900" y="4941332"/>
            <a:ext cx="3784600" cy="1854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As the cat falls, it is either paused or </a:t>
            </a:r>
            <a:r>
              <a:rPr lang="en-US" dirty="0" err="1" smtClean="0">
                <a:solidFill>
                  <a:schemeClr val="tx1"/>
                </a:solidFill>
              </a:rPr>
              <a:t>unpaused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When the user hits the space bar, an </a:t>
            </a:r>
            <a:r>
              <a:rPr lang="en-US" dirty="0" err="1">
                <a:solidFill>
                  <a:schemeClr val="tx1"/>
                </a:solidFill>
              </a:rPr>
              <a:t>unpaused</a:t>
            </a:r>
            <a:r>
              <a:rPr lang="en-US" dirty="0">
                <a:solidFill>
                  <a:schemeClr val="tx1"/>
                </a:solidFill>
              </a:rPr>
              <a:t> cat becomes paused, and a paused cat becomes </a:t>
            </a:r>
            <a:r>
              <a:rPr lang="en-US" dirty="0" err="1">
                <a:solidFill>
                  <a:schemeClr val="tx1"/>
                </a:solidFill>
              </a:rPr>
              <a:t>unpaused</a:t>
            </a:r>
            <a:r>
              <a:rPr lang="en-US" dirty="0">
                <a:solidFill>
                  <a:schemeClr val="tx1"/>
                </a:solidFill>
              </a:rPr>
              <a:t>.  Any other key event is ignored.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14777" y="5366781"/>
            <a:ext cx="3784600" cy="10033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is, of course, the same analysis that we did for falling-cat, but it's helpful to see it in graphical form.</a:t>
            </a:r>
          </a:p>
        </p:txBody>
      </p:sp>
    </p:spTree>
    <p:extLst>
      <p:ext uri="{BB962C8B-B14F-4D97-AF65-F5344CB8AC3E}">
        <p14:creationId xmlns:p14="http://schemas.microsoft.com/office/powerpoint/2010/main" val="39219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a dragged cat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21689" y="4191000"/>
            <a:ext cx="1922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drag: cat follows mouse</a:t>
            </a:r>
          </a:p>
        </p:txBody>
      </p:sp>
      <p:sp>
        <p:nvSpPr>
          <p:cNvPr id="3" name="Oval 2"/>
          <p:cNvSpPr/>
          <p:nvPr/>
        </p:nvSpPr>
        <p:spPr>
          <a:xfrm>
            <a:off x="1320800" y="2724150"/>
            <a:ext cx="2590800" cy="14097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unselected</a:t>
            </a:r>
          </a:p>
        </p:txBody>
      </p:sp>
      <p:sp>
        <p:nvSpPr>
          <p:cNvPr id="5" name="Oval 4"/>
          <p:cNvSpPr/>
          <p:nvPr/>
        </p:nvSpPr>
        <p:spPr>
          <a:xfrm>
            <a:off x="5232400" y="2724150"/>
            <a:ext cx="2590800" cy="14097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selected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6272" y="1981200"/>
            <a:ext cx="227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button-down in image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04729" y="4572000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button-up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174" y="1981200"/>
            <a:ext cx="251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initially, cat is unselected</a:t>
            </a:r>
            <a:endParaRPr lang="en-US" dirty="0"/>
          </a:p>
        </p:txBody>
      </p:sp>
      <p:sp>
        <p:nvSpPr>
          <p:cNvPr id="18" name="Arc 17"/>
          <p:cNvSpPr/>
          <p:nvPr/>
        </p:nvSpPr>
        <p:spPr>
          <a:xfrm>
            <a:off x="-228600" y="2514600"/>
            <a:ext cx="1981200" cy="1676400"/>
          </a:xfrm>
          <a:prstGeom prst="arc">
            <a:avLst>
              <a:gd name="adj1" fmla="val 14655101"/>
              <a:gd name="adj2" fmla="val 20291918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-2700000">
            <a:off x="3056687" y="2472348"/>
            <a:ext cx="3030625" cy="3030625"/>
          </a:xfrm>
          <a:prstGeom prst="arc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8100000">
            <a:off x="3056688" y="1345507"/>
            <a:ext cx="3030625" cy="3030625"/>
          </a:xfrm>
          <a:prstGeom prst="arc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2700000">
            <a:off x="7583023" y="2971801"/>
            <a:ext cx="914400" cy="914400"/>
          </a:xfrm>
          <a:prstGeom prst="arc">
            <a:avLst>
              <a:gd name="adj1" fmla="val 10799820"/>
              <a:gd name="adj2" fmla="val 5685821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9300" y="5003795"/>
            <a:ext cx="4622800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can do a similar analysis for the cat as it is dragged. As the cat is dragged, it is either selected or unselected.  Here is a state diagram that shows what things cause the cat to change from selected to unselected or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1492e58d47d38d447a416b89b97ee9487892e72"/>
  <p:tag name="ISPRING_RESOURCE_PATHS_HASH_PRESENTER" val="c7951ee45bbb45b7f6d8cd57c23c5152222131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tx2">
                <a:tint val="66000"/>
                <a:satMod val="160000"/>
              </a:schemeClr>
            </a:gs>
            <a:gs pos="50000">
              <a:schemeClr val="tx2">
                <a:tint val="44500"/>
                <a:satMod val="160000"/>
              </a:schemeClr>
            </a:gs>
            <a:gs pos="100000">
              <a:schemeClr val="tx2">
                <a:tint val="23500"/>
                <a:satMod val="160000"/>
              </a:schemeClr>
            </a:gs>
          </a:gsLst>
          <a:lin ang="5400000" scaled="1"/>
          <a:tileRect/>
        </a:gradFill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6010</TotalTime>
  <Words>1779</Words>
  <Application>Microsoft Office PowerPoint</Application>
  <PresentationFormat>On-screen Show (4:3)</PresentationFormat>
  <Paragraphs>226</Paragraphs>
  <Slides>27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Office Theme</vt:lpstr>
      <vt:lpstr>Draggable Cat</vt:lpstr>
      <vt:lpstr>Introduction</vt:lpstr>
      <vt:lpstr>Learning Objectives</vt:lpstr>
      <vt:lpstr>draggable-cat: Requirements</vt:lpstr>
      <vt:lpstr>Video: draggable-cat demo</vt:lpstr>
      <vt:lpstr>in-cat? relies on Bounding Box</vt:lpstr>
      <vt:lpstr>Information Analysis</vt:lpstr>
      <vt:lpstr>Life Cycle of a falling cat</vt:lpstr>
      <vt:lpstr>Life Cycle of a dragged cat</vt:lpstr>
      <vt:lpstr>Life cycle of a dragged, falling cat</vt:lpstr>
      <vt:lpstr>Information Analysis: the Cat</vt:lpstr>
      <vt:lpstr>Data Design for Cat</vt:lpstr>
      <vt:lpstr>Life Cycle of Mouse Movements</vt:lpstr>
      <vt:lpstr>Life Cycle of Mouse Movements</vt:lpstr>
      <vt:lpstr>Information Analysis: Mouse Events</vt:lpstr>
      <vt:lpstr>Template: Mouse Events</vt:lpstr>
      <vt:lpstr>Getting your old program to work with the new data definitions</vt:lpstr>
      <vt:lpstr>Testing your old functions</vt:lpstr>
      <vt:lpstr>Everything OK?</vt:lpstr>
      <vt:lpstr>Responding to Mouse Events</vt:lpstr>
      <vt:lpstr>world-after-mouse-event</vt:lpstr>
      <vt:lpstr>How to test this function?</vt:lpstr>
      <vt:lpstr>Draggable-cat readthrough</vt:lpstr>
      <vt:lpstr>The Iterative Design Recipe</vt:lpstr>
      <vt:lpstr>The Iterative Design Recipe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83</cp:revision>
  <dcterms:created xsi:type="dcterms:W3CDTF">2010-06-24T16:22:15Z</dcterms:created>
  <dcterms:modified xsi:type="dcterms:W3CDTF">2014-09-23T18:29:35Z</dcterms:modified>
</cp:coreProperties>
</file>