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9" r:id="rId3"/>
    <p:sldId id="280" r:id="rId4"/>
    <p:sldId id="257" r:id="rId5"/>
    <p:sldId id="258" r:id="rId6"/>
    <p:sldId id="259" r:id="rId7"/>
    <p:sldId id="281" r:id="rId8"/>
    <p:sldId id="276" r:id="rId9"/>
    <p:sldId id="277" r:id="rId10"/>
    <p:sldId id="278" r:id="rId11"/>
    <p:sldId id="282" r:id="rId12"/>
    <p:sldId id="284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th rochefort" initials="b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28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0D25-69DA-4251-A3B1-10895C6A89D6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FC9F-E170-410D-8256-49CC570C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FC9F-E170-410D-8256-49CC570C96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3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we'll do some examples of functions on binary trees.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24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just fill in the answer to each question.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87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r>
              <a:rPr lang="en-US" baseline="0" dirty="0" smtClean="0"/>
              <a:t> </a:t>
            </a:r>
            <a:r>
              <a:rPr lang="en-US" b="1" baseline="0" dirty="0" smtClean="0"/>
              <a:t>leaf-min</a:t>
            </a:r>
            <a:r>
              <a:rPr lang="en-US" baseline="0" dirty="0" smtClean="0"/>
              <a:t> is similar.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67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05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4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5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04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1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15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81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74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37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5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3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1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39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0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</a:t>
            </a:r>
            <a:r>
              <a:rPr lang="en-US" dirty="0" err="1" smtClean="0"/>
              <a:t>Bootcamp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Lesson 6.2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584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leaf-min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leaf-min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: Tree -&gt; Number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leaf-min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[(leaf? t) (leaf-datum t)]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min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leaf-min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leaf-min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t)))]))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10</a:t>
            </a:fld>
            <a:endParaRPr lang="en-US"/>
          </a:p>
        </p:txBody>
      </p:sp>
      <p:grpSp>
        <p:nvGrpSpPr>
          <p:cNvPr id="4" name="Group 8"/>
          <p:cNvGrpSpPr/>
          <p:nvPr/>
        </p:nvGrpSpPr>
        <p:grpSpPr>
          <a:xfrm>
            <a:off x="3793067" y="1066800"/>
            <a:ext cx="4360333" cy="1936044"/>
            <a:chOff x="3793067" y="1066800"/>
            <a:chExt cx="4360333" cy="1936044"/>
          </a:xfrm>
        </p:grpSpPr>
        <p:sp>
          <p:nvSpPr>
            <p:cNvPr id="7" name="Rectangle 6"/>
            <p:cNvSpPr/>
            <p:nvPr/>
          </p:nvSpPr>
          <p:spPr>
            <a:xfrm>
              <a:off x="5943600" y="1066800"/>
              <a:ext cx="2209800" cy="914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What’s the answer for a leaf?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3793067" y="1275644"/>
              <a:ext cx="2133600" cy="1727200"/>
            </a:xfrm>
            <a:custGeom>
              <a:avLst/>
              <a:gdLst>
                <a:gd name="connsiteX0" fmla="*/ 2133600 w 2133600"/>
                <a:gd name="connsiteY0" fmla="*/ 237067 h 1727200"/>
                <a:gd name="connsiteX1" fmla="*/ 1004711 w 2133600"/>
                <a:gd name="connsiteY1" fmla="*/ 248356 h 1727200"/>
                <a:gd name="connsiteX2" fmla="*/ 0 w 2133600"/>
                <a:gd name="connsiteY2" fmla="*/ 172720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0" h="1727200">
                  <a:moveTo>
                    <a:pt x="2133600" y="237067"/>
                  </a:moveTo>
                  <a:cubicBezTo>
                    <a:pt x="1746955" y="118533"/>
                    <a:pt x="1360311" y="0"/>
                    <a:pt x="1004711" y="248356"/>
                  </a:cubicBezTo>
                  <a:cubicBezTo>
                    <a:pt x="649111" y="496712"/>
                    <a:pt x="156163" y="1493896"/>
                    <a:pt x="0" y="172720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216370" y="3793067"/>
            <a:ext cx="5117630" cy="2379133"/>
            <a:chOff x="216370" y="3793067"/>
            <a:chExt cx="5117630" cy="2379133"/>
          </a:xfrm>
        </p:grpSpPr>
        <p:sp>
          <p:nvSpPr>
            <p:cNvPr id="10" name="Rectangle 9"/>
            <p:cNvSpPr/>
            <p:nvPr/>
          </p:nvSpPr>
          <p:spPr>
            <a:xfrm>
              <a:off x="1676400" y="5257800"/>
              <a:ext cx="3657600" cy="914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If you knew the answers for the 2 sons, how could you find the answer for the whole tree?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16370" y="3793067"/>
              <a:ext cx="2391363" cy="2227674"/>
            </a:xfrm>
            <a:custGeom>
              <a:avLst/>
              <a:gdLst>
                <a:gd name="connsiteX0" fmla="*/ 1454386 w 2391363"/>
                <a:gd name="connsiteY0" fmla="*/ 1919111 h 2227674"/>
                <a:gd name="connsiteX1" fmla="*/ 156163 w 2391363"/>
                <a:gd name="connsiteY1" fmla="*/ 1907822 h 2227674"/>
                <a:gd name="connsiteX2" fmla="*/ 2391363 w 2391363"/>
                <a:gd name="connsiteY2" fmla="*/ 0 h 222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1363" h="2227674">
                  <a:moveTo>
                    <a:pt x="1454386" y="1919111"/>
                  </a:moveTo>
                  <a:cubicBezTo>
                    <a:pt x="727193" y="2073392"/>
                    <a:pt x="0" y="2227674"/>
                    <a:pt x="156163" y="1907822"/>
                  </a:cubicBezTo>
                  <a:cubicBezTo>
                    <a:pt x="312326" y="1587970"/>
                    <a:pt x="1351844" y="793985"/>
                    <a:pt x="2391363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042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should now be able to:</a:t>
            </a:r>
          </a:p>
          <a:p>
            <a:pPr lvl="1"/>
            <a:r>
              <a:rPr lang="en-US" dirty="0"/>
              <a:t>Write a data definition for tree-structured information</a:t>
            </a:r>
          </a:p>
          <a:p>
            <a:pPr lvl="1"/>
            <a:r>
              <a:rPr lang="en-US" dirty="0"/>
              <a:t>Write a template for tree-structured information</a:t>
            </a:r>
          </a:p>
          <a:p>
            <a:pPr lvl="1"/>
            <a:r>
              <a:rPr lang="en-US" dirty="0"/>
              <a:t>Write functions that manipulate that data, using the </a:t>
            </a:r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8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Do Guided Practice 6.2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3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Introduction/Outline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We've now learned about two ways to represent sequence information.</a:t>
            </a:r>
          </a:p>
          <a:p>
            <a:r>
              <a:rPr lang="en-US" dirty="0" smtClean="0"/>
              <a:t>Many examples of information have a natural branching structure.</a:t>
            </a:r>
          </a:p>
          <a:p>
            <a:r>
              <a:rPr lang="en-US" dirty="0" smtClean="0"/>
              <a:t>These are represented as </a:t>
            </a:r>
            <a:r>
              <a:rPr lang="en-US" i="1" dirty="0" smtClean="0"/>
              <a:t>trees</a:t>
            </a:r>
            <a:r>
              <a:rPr lang="en-US" dirty="0" smtClean="0"/>
              <a:t>, which you should have learned about in your data structures course.</a:t>
            </a:r>
          </a:p>
          <a:p>
            <a:r>
              <a:rPr lang="en-US" dirty="0" smtClean="0"/>
              <a:t>In this lesson, we'll study how to apply the Design Recipe to trees.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2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the end of this lesson you should be able to:</a:t>
            </a:r>
          </a:p>
          <a:p>
            <a:pPr lvl="1"/>
            <a:r>
              <a:rPr lang="en-US" dirty="0"/>
              <a:t>Write a data definition for tree-structured information</a:t>
            </a:r>
          </a:p>
          <a:p>
            <a:pPr lvl="1"/>
            <a:r>
              <a:rPr lang="en-US" dirty="0"/>
              <a:t>Write a template for tree-structured information</a:t>
            </a:r>
          </a:p>
          <a:p>
            <a:pPr lvl="1"/>
            <a:r>
              <a:rPr lang="en-US" dirty="0"/>
              <a:t>Write functions that manipulate that data, using the </a:t>
            </a:r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0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leaf (datum))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node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lson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rson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-- (make-leaf Number)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-- (make-node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4</a:t>
            </a:fld>
            <a:endParaRPr lang="en-US"/>
          </a:p>
        </p:txBody>
      </p:sp>
      <p:sp>
        <p:nvSpPr>
          <p:cNvPr id="4" name="Bent Arrow 3"/>
          <p:cNvSpPr/>
          <p:nvPr/>
        </p:nvSpPr>
        <p:spPr>
          <a:xfrm flipH="1">
            <a:off x="2895600" y="3352800"/>
            <a:ext cx="2133600" cy="1249680"/>
          </a:xfrm>
          <a:prstGeom prst="bentArrow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/>
          <p:nvPr/>
        </p:nvSpPr>
        <p:spPr>
          <a:xfrm flipH="1">
            <a:off x="4419600" y="3352800"/>
            <a:ext cx="1752600" cy="1249680"/>
          </a:xfrm>
          <a:prstGeom prst="bentArrow">
            <a:avLst>
              <a:gd name="adj1" fmla="val 22845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4752" y="5486400"/>
            <a:ext cx="3584448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There are many ways to define binary trees. We choose this one because it is clear and simple. </a:t>
            </a:r>
          </a:p>
        </p:txBody>
      </p:sp>
    </p:spTree>
    <p:extLst>
      <p:ext uri="{BB962C8B-B14F-4D97-AF65-F5344CB8AC3E}">
        <p14:creationId xmlns:p14="http://schemas.microsoft.com/office/powerpoint/2010/main" val="397330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tree-fn : Tree -&gt; ???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[(leaf? t) (... (leaf-datum t))]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(...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t)))]))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5</a:t>
            </a:fld>
            <a:endParaRPr lang="en-US"/>
          </a:p>
        </p:txBody>
      </p:sp>
      <p:sp>
        <p:nvSpPr>
          <p:cNvPr id="4" name="Up Arrow 3"/>
          <p:cNvSpPr/>
          <p:nvPr/>
        </p:nvSpPr>
        <p:spPr>
          <a:xfrm>
            <a:off x="2819400" y="2514600"/>
            <a:ext cx="484632" cy="1359408"/>
          </a:xfrm>
          <a:prstGeom prst="upArrow">
            <a:avLst/>
          </a:prstGeom>
          <a:solidFill>
            <a:srgbClr val="4F81BD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3276600" y="2514600"/>
            <a:ext cx="484632" cy="1740408"/>
          </a:xfrm>
          <a:prstGeom prst="upArrow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61232" y="4724400"/>
            <a:ext cx="5154168" cy="1676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Self-reference in the data definition leads to self-reference in the template;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Self-reference in the template leads to self-reference in the code.</a:t>
            </a:r>
          </a:p>
        </p:txBody>
      </p:sp>
      <p:sp>
        <p:nvSpPr>
          <p:cNvPr id="8" name="Rectangle 7"/>
          <p:cNvSpPr/>
          <p:nvPr/>
        </p:nvSpPr>
        <p:spPr>
          <a:xfrm>
            <a:off x="5562600" y="1066800"/>
            <a:ext cx="3505200" cy="182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Here's the template for this data definition.  Observe that we have two self-references in the template, corresponding to the two self-references in the data definition.</a:t>
            </a:r>
          </a:p>
        </p:txBody>
      </p:sp>
    </p:spTree>
    <p:extLst>
      <p:ext uri="{BB962C8B-B14F-4D97-AF65-F5344CB8AC3E}">
        <p14:creationId xmlns:p14="http://schemas.microsoft.com/office/powerpoint/2010/main" val="311683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template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tree-fn : Tree -&gt; ???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[(leaf? t) (... (leaf-datum t))]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(...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 ))]))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93067" y="1066800"/>
            <a:ext cx="4360333" cy="1936044"/>
            <a:chOff x="3793067" y="1066800"/>
            <a:chExt cx="4360333" cy="1936044"/>
          </a:xfrm>
        </p:grpSpPr>
        <p:sp>
          <p:nvSpPr>
            <p:cNvPr id="7" name="Rectangle 6"/>
            <p:cNvSpPr/>
            <p:nvPr/>
          </p:nvSpPr>
          <p:spPr>
            <a:xfrm>
              <a:off x="5943600" y="1066800"/>
              <a:ext cx="2209800" cy="914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What’s the answer for a leaf?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3793067" y="1275644"/>
              <a:ext cx="2133600" cy="1727200"/>
            </a:xfrm>
            <a:custGeom>
              <a:avLst/>
              <a:gdLst>
                <a:gd name="connsiteX0" fmla="*/ 2133600 w 2133600"/>
                <a:gd name="connsiteY0" fmla="*/ 237067 h 1727200"/>
                <a:gd name="connsiteX1" fmla="*/ 1004711 w 2133600"/>
                <a:gd name="connsiteY1" fmla="*/ 248356 h 1727200"/>
                <a:gd name="connsiteX2" fmla="*/ 0 w 2133600"/>
                <a:gd name="connsiteY2" fmla="*/ 172720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0" h="1727200">
                  <a:moveTo>
                    <a:pt x="2133600" y="237067"/>
                  </a:moveTo>
                  <a:cubicBezTo>
                    <a:pt x="1746955" y="118533"/>
                    <a:pt x="1360311" y="0"/>
                    <a:pt x="1004711" y="248356"/>
                  </a:cubicBezTo>
                  <a:cubicBezTo>
                    <a:pt x="649111" y="496712"/>
                    <a:pt x="156163" y="1493896"/>
                    <a:pt x="0" y="172720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6370" y="3793067"/>
            <a:ext cx="5117630" cy="2379133"/>
            <a:chOff x="216370" y="3793067"/>
            <a:chExt cx="5117630" cy="2379133"/>
          </a:xfrm>
        </p:grpSpPr>
        <p:sp>
          <p:nvSpPr>
            <p:cNvPr id="10" name="Rectangle 9"/>
            <p:cNvSpPr/>
            <p:nvPr/>
          </p:nvSpPr>
          <p:spPr>
            <a:xfrm>
              <a:off x="1676400" y="5257800"/>
              <a:ext cx="3657600" cy="914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 you knew the answers for the 2 sons, how could you find the answer for the whole tree?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16370" y="3793067"/>
              <a:ext cx="2391363" cy="2227674"/>
            </a:xfrm>
            <a:custGeom>
              <a:avLst/>
              <a:gdLst>
                <a:gd name="connsiteX0" fmla="*/ 1454386 w 2391363"/>
                <a:gd name="connsiteY0" fmla="*/ 1919111 h 2227674"/>
                <a:gd name="connsiteX1" fmla="*/ 156163 w 2391363"/>
                <a:gd name="connsiteY1" fmla="*/ 1907822 h 2227674"/>
                <a:gd name="connsiteX2" fmla="*/ 2391363 w 2391363"/>
                <a:gd name="connsiteY2" fmla="*/ 0 h 222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1363" h="2227674">
                  <a:moveTo>
                    <a:pt x="1454386" y="1919111"/>
                  </a:moveTo>
                  <a:cubicBezTo>
                    <a:pt x="727193" y="2073392"/>
                    <a:pt x="0" y="2227674"/>
                    <a:pt x="156163" y="1907822"/>
                  </a:cubicBezTo>
                  <a:cubicBezTo>
                    <a:pt x="312326" y="1587970"/>
                    <a:pt x="1351844" y="793985"/>
                    <a:pt x="2391363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5791200" y="4906904"/>
            <a:ext cx="3124200" cy="17986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And here are the template questions.  When we write a function </a:t>
            </a:r>
            <a:r>
              <a:rPr lang="en-US" dirty="0" smtClean="0">
                <a:solidFill>
                  <a:schemeClr val="tx1"/>
                </a:solidFill>
              </a:rPr>
              <a:t>using the template, </a:t>
            </a:r>
            <a:r>
              <a:rPr lang="en-US" dirty="0">
                <a:solidFill>
                  <a:schemeClr val="tx1"/>
                </a:solidFill>
              </a:rPr>
              <a:t>we fill in the template with the answers to these questions.</a:t>
            </a:r>
          </a:p>
        </p:txBody>
      </p:sp>
    </p:spTree>
    <p:extLst>
      <p:ext uri="{BB962C8B-B14F-4D97-AF65-F5344CB8AC3E}">
        <p14:creationId xmlns:p14="http://schemas.microsoft.com/office/powerpoint/2010/main" val="105586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template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381075"/>
              </p:ext>
            </p:extLst>
          </p:nvPr>
        </p:nvGraphicFramePr>
        <p:xfrm>
          <a:off x="457200" y="1524000"/>
          <a:ext cx="82296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Answer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Does the data definition distinguish among different subclasses of data?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Your template needs as many </a:t>
                      </a:r>
                      <a:r>
                        <a:rPr lang="en-US" dirty="0" err="1" smtClean="0">
                          <a:hlinkClick r:id="rId2"/>
                        </a:rPr>
                        <a:t>cond</a:t>
                      </a:r>
                      <a:r>
                        <a:rPr lang="en-US" dirty="0" smtClean="0"/>
                        <a:t> clauses as subclasses that the data definition distinguishes.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How do the subclasses differ from each other?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the differences to formulate a condition per clause.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 any of the clauses deal with structured values?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so, add appropriate selector expressions to the clause.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Does the data definition use self-references?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Formulate ``natural recursions'' for the template to represent the self-references of the data definition.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 any of the fields contain compound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If the value of a field is a foo,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add a call to a foo-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124200" y="5791200"/>
            <a:ext cx="5257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template recipe doesn't need to change</a:t>
            </a:r>
          </a:p>
        </p:txBody>
      </p:sp>
    </p:spTree>
    <p:extLst>
      <p:ext uri="{BB962C8B-B14F-4D97-AF65-F5344CB8AC3E}">
        <p14:creationId xmlns:p14="http://schemas.microsoft.com/office/powerpoint/2010/main" val="46094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leaf-sum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leaf-sum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: Tree -&gt; Number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leaf-sum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[(leaf? t) (leaf-datum t)]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leaf-sum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leaf-sum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t)))]))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8</a:t>
            </a:fld>
            <a:endParaRPr lang="en-US"/>
          </a:p>
        </p:txBody>
      </p:sp>
      <p:grpSp>
        <p:nvGrpSpPr>
          <p:cNvPr id="4" name="Group 8"/>
          <p:cNvGrpSpPr/>
          <p:nvPr/>
        </p:nvGrpSpPr>
        <p:grpSpPr>
          <a:xfrm>
            <a:off x="3793067" y="1066800"/>
            <a:ext cx="4360333" cy="1936044"/>
            <a:chOff x="3793067" y="1066800"/>
            <a:chExt cx="4360333" cy="1936044"/>
          </a:xfrm>
        </p:grpSpPr>
        <p:sp>
          <p:nvSpPr>
            <p:cNvPr id="7" name="Rectangle 6"/>
            <p:cNvSpPr/>
            <p:nvPr/>
          </p:nvSpPr>
          <p:spPr>
            <a:xfrm>
              <a:off x="5943600" y="1066800"/>
              <a:ext cx="2209800" cy="914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What’s the answer for a leaf?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3793067" y="1275644"/>
              <a:ext cx="2133600" cy="1727200"/>
            </a:xfrm>
            <a:custGeom>
              <a:avLst/>
              <a:gdLst>
                <a:gd name="connsiteX0" fmla="*/ 2133600 w 2133600"/>
                <a:gd name="connsiteY0" fmla="*/ 237067 h 1727200"/>
                <a:gd name="connsiteX1" fmla="*/ 1004711 w 2133600"/>
                <a:gd name="connsiteY1" fmla="*/ 248356 h 1727200"/>
                <a:gd name="connsiteX2" fmla="*/ 0 w 2133600"/>
                <a:gd name="connsiteY2" fmla="*/ 172720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0" h="1727200">
                  <a:moveTo>
                    <a:pt x="2133600" y="237067"/>
                  </a:moveTo>
                  <a:cubicBezTo>
                    <a:pt x="1746955" y="118533"/>
                    <a:pt x="1360311" y="0"/>
                    <a:pt x="1004711" y="248356"/>
                  </a:cubicBezTo>
                  <a:cubicBezTo>
                    <a:pt x="649111" y="496712"/>
                    <a:pt x="156163" y="1493896"/>
                    <a:pt x="0" y="172720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244592" y="3733799"/>
            <a:ext cx="5089408" cy="2438401"/>
            <a:chOff x="244592" y="3733799"/>
            <a:chExt cx="5089408" cy="2438401"/>
          </a:xfrm>
        </p:grpSpPr>
        <p:sp>
          <p:nvSpPr>
            <p:cNvPr id="10" name="Rectangle 9"/>
            <p:cNvSpPr/>
            <p:nvPr/>
          </p:nvSpPr>
          <p:spPr>
            <a:xfrm>
              <a:off x="1676400" y="5257800"/>
              <a:ext cx="3657600" cy="914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If you knew the answers for the 2 sons, </a:t>
              </a:r>
              <a:r>
                <a:rPr lang="en-US" dirty="0">
                  <a:solidFill>
                    <a:schemeClr val="tx1"/>
                  </a:solidFill>
                </a:rPr>
                <a:t>how</a:t>
              </a:r>
              <a:r>
                <a:rPr lang="en-US" dirty="0" smtClean="0">
                  <a:solidFill>
                    <a:schemeClr val="tx1"/>
                  </a:solidFill>
                </a:rPr>
                <a:t> could you find the answer for the whole tree?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44592" y="3733799"/>
              <a:ext cx="2193808" cy="2296819"/>
            </a:xfrm>
            <a:custGeom>
              <a:avLst/>
              <a:gdLst>
                <a:gd name="connsiteX0" fmla="*/ 1454386 w 2391363"/>
                <a:gd name="connsiteY0" fmla="*/ 1919111 h 2227674"/>
                <a:gd name="connsiteX1" fmla="*/ 156163 w 2391363"/>
                <a:gd name="connsiteY1" fmla="*/ 1907822 h 2227674"/>
                <a:gd name="connsiteX2" fmla="*/ 2391363 w 2391363"/>
                <a:gd name="connsiteY2" fmla="*/ 0 h 2227674"/>
                <a:gd name="connsiteX0" fmla="*/ 1426164 w 2193808"/>
                <a:gd name="connsiteY0" fmla="*/ 1978378 h 2296819"/>
                <a:gd name="connsiteX1" fmla="*/ 127941 w 2193808"/>
                <a:gd name="connsiteY1" fmla="*/ 1967089 h 2296819"/>
                <a:gd name="connsiteX2" fmla="*/ 2193808 w 2193808"/>
                <a:gd name="connsiteY2" fmla="*/ 0 h 229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3808" h="2296819">
                  <a:moveTo>
                    <a:pt x="1426164" y="1978378"/>
                  </a:moveTo>
                  <a:cubicBezTo>
                    <a:pt x="698971" y="2132659"/>
                    <a:pt x="0" y="2296819"/>
                    <a:pt x="127941" y="1967089"/>
                  </a:cubicBezTo>
                  <a:cubicBezTo>
                    <a:pt x="255882" y="1637359"/>
                    <a:pt x="1154289" y="793985"/>
                    <a:pt x="2193808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381000" y="361244"/>
            <a:ext cx="2590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Next we'll do some examples of functions on binary trees.</a:t>
            </a:r>
          </a:p>
        </p:txBody>
      </p:sp>
    </p:spTree>
    <p:extLst>
      <p:ext uri="{BB962C8B-B14F-4D97-AF65-F5344CB8AC3E}">
        <p14:creationId xmlns:p14="http://schemas.microsoft.com/office/powerpoint/2010/main" val="203260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leaf-max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leaf-max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: Tree -&gt; Number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leaf-max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[(leaf? t) (leaf-datum t)]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leaf-max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leaf-max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t)))]))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9</a:t>
            </a:fld>
            <a:endParaRPr lang="en-US"/>
          </a:p>
        </p:txBody>
      </p:sp>
      <p:grpSp>
        <p:nvGrpSpPr>
          <p:cNvPr id="4" name="Group 8"/>
          <p:cNvGrpSpPr/>
          <p:nvPr/>
        </p:nvGrpSpPr>
        <p:grpSpPr>
          <a:xfrm>
            <a:off x="3793067" y="1066800"/>
            <a:ext cx="4360333" cy="1936044"/>
            <a:chOff x="3793067" y="1066800"/>
            <a:chExt cx="4360333" cy="1936044"/>
          </a:xfrm>
        </p:grpSpPr>
        <p:sp>
          <p:nvSpPr>
            <p:cNvPr id="7" name="Rectangle 6"/>
            <p:cNvSpPr/>
            <p:nvPr/>
          </p:nvSpPr>
          <p:spPr>
            <a:xfrm>
              <a:off x="5943600" y="1066800"/>
              <a:ext cx="2209800" cy="914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What’s the answer for a leaf?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3793067" y="1275644"/>
              <a:ext cx="2133600" cy="1727200"/>
            </a:xfrm>
            <a:custGeom>
              <a:avLst/>
              <a:gdLst>
                <a:gd name="connsiteX0" fmla="*/ 2133600 w 2133600"/>
                <a:gd name="connsiteY0" fmla="*/ 237067 h 1727200"/>
                <a:gd name="connsiteX1" fmla="*/ 1004711 w 2133600"/>
                <a:gd name="connsiteY1" fmla="*/ 248356 h 1727200"/>
                <a:gd name="connsiteX2" fmla="*/ 0 w 2133600"/>
                <a:gd name="connsiteY2" fmla="*/ 172720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0" h="1727200">
                  <a:moveTo>
                    <a:pt x="2133600" y="237067"/>
                  </a:moveTo>
                  <a:cubicBezTo>
                    <a:pt x="1746955" y="118533"/>
                    <a:pt x="1360311" y="0"/>
                    <a:pt x="1004711" y="248356"/>
                  </a:cubicBezTo>
                  <a:cubicBezTo>
                    <a:pt x="649111" y="496712"/>
                    <a:pt x="156163" y="1493896"/>
                    <a:pt x="0" y="172720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216370" y="3793067"/>
            <a:ext cx="5117630" cy="2379133"/>
            <a:chOff x="216370" y="3793067"/>
            <a:chExt cx="5117630" cy="2379133"/>
          </a:xfrm>
        </p:grpSpPr>
        <p:sp>
          <p:nvSpPr>
            <p:cNvPr id="10" name="Rectangle 9"/>
            <p:cNvSpPr/>
            <p:nvPr/>
          </p:nvSpPr>
          <p:spPr>
            <a:xfrm>
              <a:off x="1676400" y="5257800"/>
              <a:ext cx="3657600" cy="914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If you knew the answers for the 2 sons, how could you find the answer for the whole tree?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16370" y="3793067"/>
              <a:ext cx="2391363" cy="2227674"/>
            </a:xfrm>
            <a:custGeom>
              <a:avLst/>
              <a:gdLst>
                <a:gd name="connsiteX0" fmla="*/ 1454386 w 2391363"/>
                <a:gd name="connsiteY0" fmla="*/ 1919111 h 2227674"/>
                <a:gd name="connsiteX1" fmla="*/ 156163 w 2391363"/>
                <a:gd name="connsiteY1" fmla="*/ 1907822 h 2227674"/>
                <a:gd name="connsiteX2" fmla="*/ 2391363 w 2391363"/>
                <a:gd name="connsiteY2" fmla="*/ 0 h 222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1363" h="2227674">
                  <a:moveTo>
                    <a:pt x="1454386" y="1919111"/>
                  </a:moveTo>
                  <a:cubicBezTo>
                    <a:pt x="727193" y="2073392"/>
                    <a:pt x="0" y="2227674"/>
                    <a:pt x="156163" y="1907822"/>
                  </a:cubicBezTo>
                  <a:cubicBezTo>
                    <a:pt x="312326" y="1587970"/>
                    <a:pt x="1351844" y="793985"/>
                    <a:pt x="2391363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866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c716070d8cd59ba6cc3186e5cb2e841e5dea0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3537</TotalTime>
  <Words>830</Words>
  <Application>Microsoft Office PowerPoint</Application>
  <PresentationFormat>On-screen Show (4:3)</PresentationFormat>
  <Paragraphs>118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Helvetica Neue</vt:lpstr>
      <vt:lpstr>1_Office Theme</vt:lpstr>
      <vt:lpstr>Trees</vt:lpstr>
      <vt:lpstr>Introduction/Outline</vt:lpstr>
      <vt:lpstr>Learning Objectives</vt:lpstr>
      <vt:lpstr>Binary Trees</vt:lpstr>
      <vt:lpstr>Template</vt:lpstr>
      <vt:lpstr>The template questions</vt:lpstr>
      <vt:lpstr>The template recipe</vt:lpstr>
      <vt:lpstr>leaf-sum</vt:lpstr>
      <vt:lpstr>leaf-max</vt:lpstr>
      <vt:lpstr>leaf-min</vt:lpstr>
      <vt:lpstr>Summary</vt:lpstr>
      <vt:lpstr>Next Steps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vs. Structures</dc:title>
  <dc:creator>Mitch</dc:creator>
  <cp:lastModifiedBy>Mitchell Wand</cp:lastModifiedBy>
  <cp:revision>27</cp:revision>
  <dcterms:created xsi:type="dcterms:W3CDTF">2012-09-27T03:54:02Z</dcterms:created>
  <dcterms:modified xsi:type="dcterms:W3CDTF">2015-10-14T02:12:35Z</dcterms:modified>
</cp:coreProperties>
</file>