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3" r:id="rId3"/>
    <p:sldId id="258" r:id="rId4"/>
    <p:sldId id="280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6" r:id="rId14"/>
    <p:sldId id="267" r:id="rId15"/>
    <p:sldId id="268" r:id="rId16"/>
    <p:sldId id="269" r:id="rId17"/>
    <p:sldId id="270" r:id="rId18"/>
    <p:sldId id="284" r:id="rId19"/>
    <p:sldId id="285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-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same examples, 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5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30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4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7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_URqq2LrQU?rel=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z-jdukgRx4?rel=0" TargetMode="Externa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s://www.youtube.com/watch?v=EZsQN_qrf1A" TargetMode="External"/><Relationship Id="rId4" Type="http://schemas.openxmlformats.org/officeDocument/2006/relationships/hyperlink" Target="https://www.youtube.com/watch?v=WPXsxn5TAD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9z-jdukgRx4" TargetMode="External"/><Relationship Id="rId2" Type="http://schemas.openxmlformats.org/officeDocument/2006/relationships/hyperlink" Target="http://youtu.be/w_URqq2LrQ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3DZZDqJa5OU&amp;feature=fvw" TargetMode="External"/><Relationship Id="rId5" Type="http://schemas.openxmlformats.org/officeDocument/2006/relationships/hyperlink" Target="http://www.youtube.com/watch?v=nUA-fyLcsI0" TargetMode="External"/><Relationship Id="rId4" Type="http://schemas.openxmlformats.org/officeDocument/2006/relationships/hyperlink" Target="http://www.youtube.com/watch?v=z71Czfh8w3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Guided%20Practices/gp06-5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ccc.org/2011/akari/akari.c" TargetMode="External"/><Relationship Id="rId2" Type="http://schemas.openxmlformats.org/officeDocument/2006/relationships/hyperlink" Target="http://en.wikipedia.org/wiki/John_McCarthy_(computer_scientist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esson%204.1%20List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Lesson%204.1%20Lists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of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6.5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95403" y="2971800"/>
            <a:ext cx="5125409" cy="1757065"/>
            <a:chOff x="1295403" y="2209800"/>
            <a:chExt cx="5125409" cy="1757065"/>
          </a:xfrm>
        </p:grpSpPr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544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 smtClean="0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1295403" y="2209800"/>
              <a:ext cx="1222376" cy="304800"/>
              <a:chOff x="1392" y="1536"/>
              <a:chExt cx="480" cy="192"/>
            </a:xfrm>
          </p:grpSpPr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22098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16002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1295403" y="2895600"/>
              <a:ext cx="1222376" cy="304800"/>
              <a:chOff x="1392" y="1536"/>
              <a:chExt cx="480" cy="192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8"/>
            <p:cNvGrpSpPr>
              <a:grpSpLocks/>
            </p:cNvGrpSpPr>
            <p:nvPr/>
          </p:nvGrpSpPr>
          <p:grpSpPr bwMode="auto">
            <a:xfrm>
              <a:off x="3006728" y="2895600"/>
              <a:ext cx="1222376" cy="304800"/>
              <a:chOff x="1392" y="1536"/>
              <a:chExt cx="480" cy="192"/>
            </a:xfrm>
          </p:grpSpPr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151063" y="30480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3617913" y="28956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539875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251200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1315773" y="35052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6539" y="35052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"bob"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3" name="Group 74"/>
            <p:cNvGrpSpPr/>
            <p:nvPr/>
          </p:nvGrpSpPr>
          <p:grpSpPr>
            <a:xfrm>
              <a:off x="4876803" y="2209800"/>
              <a:ext cx="1222376" cy="304800"/>
              <a:chOff x="5029203" y="2514600"/>
              <a:chExt cx="1222376" cy="304800"/>
            </a:xfrm>
          </p:grpSpPr>
          <p:grpSp>
            <p:nvGrpSpPr>
              <p:cNvPr id="45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47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51816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20812" y="4267200"/>
            <a:ext cx="21336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is a slightly more complicated example.  Observe that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this list is another list. 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the string 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 err="1">
                <a:solidFill>
                  <a:schemeClr val="tx1"/>
                </a:solidFill>
              </a:rPr>
              <a:t>alice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0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(("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3" y="3733800"/>
            <a:ext cx="8077196" cy="2442865"/>
            <a:chOff x="304803" y="990600"/>
            <a:chExt cx="8077196" cy="2442865"/>
          </a:xfrm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1676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 smtClean="0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057403" y="1676400"/>
              <a:ext cx="1222376" cy="304800"/>
              <a:chOff x="1392" y="1536"/>
              <a:chExt cx="480" cy="192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971800" y="18288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622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057403" y="2362200"/>
              <a:ext cx="1222376" cy="304800"/>
              <a:chOff x="1392" y="1536"/>
              <a:chExt cx="480" cy="192"/>
            </a:xfrm>
          </p:grpSpPr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768728" y="2362200"/>
              <a:ext cx="1222376" cy="304800"/>
              <a:chOff x="1392" y="1536"/>
              <a:chExt cx="480" cy="192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13063" y="25146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79913" y="23622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1875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01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77773" y="29718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758539" y="29718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"bob"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7" name="Group 74"/>
            <p:cNvGrpSpPr/>
            <p:nvPr/>
          </p:nvGrpSpPr>
          <p:grpSpPr>
            <a:xfrm>
              <a:off x="5334003" y="1676400"/>
              <a:ext cx="1222376" cy="304800"/>
              <a:chOff x="5029203" y="2514600"/>
              <a:chExt cx="1222376" cy="304800"/>
            </a:xfrm>
          </p:grpSpPr>
          <p:grpSp>
            <p:nvGrpSpPr>
              <p:cNvPr id="37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9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56388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304803" y="990600"/>
              <a:ext cx="1222376" cy="304800"/>
              <a:chOff x="1392" y="1536"/>
              <a:chExt cx="480" cy="192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2057403" y="990600"/>
              <a:ext cx="1222376" cy="304800"/>
              <a:chOff x="1392" y="1536"/>
              <a:chExt cx="480" cy="192"/>
            </a:xfrm>
          </p:grpSpPr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3"/>
            <p:cNvGrpSpPr/>
            <p:nvPr/>
          </p:nvGrpSpPr>
          <p:grpSpPr>
            <a:xfrm>
              <a:off x="6858003" y="990600"/>
              <a:ext cx="1222376" cy="304800"/>
              <a:chOff x="5029203" y="2514600"/>
              <a:chExt cx="1222376" cy="304800"/>
            </a:xfrm>
          </p:grpSpPr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605102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23622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Straight Arrow Connector 24"/>
            <p:cNvCxnSpPr>
              <a:endCxn id="33" idx="1"/>
            </p:cNvCxnSpPr>
            <p:nvPr/>
          </p:nvCxnSpPr>
          <p:spPr>
            <a:xfrm>
              <a:off x="1219200" y="1143000"/>
              <a:ext cx="838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31" idx="1"/>
            </p:cNvCxnSpPr>
            <p:nvPr/>
          </p:nvCxnSpPr>
          <p:spPr>
            <a:xfrm>
              <a:off x="2971800" y="1143000"/>
              <a:ext cx="388620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67056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dave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1628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096000" y="5791200"/>
            <a:ext cx="25908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Here is a still more complicated example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904754"/>
              </p:ext>
            </p:extLst>
          </p:nvPr>
        </p:nvGraphicFramePr>
        <p:xfrm>
          <a:off x="457200" y="1524000"/>
          <a:ext cx="8229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Does the data definition distinguish among different subclasses of data?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template needs as many </a:t>
                      </a:r>
                      <a:r>
                        <a:rPr lang="en-US" dirty="0" err="1" smtClean="0">
                          <a:hlinkClick r:id="rId2"/>
                        </a:rPr>
                        <a:t>cond</a:t>
                      </a:r>
                      <a:r>
                        <a:rPr lang="en-US" dirty="0" smtClean="0"/>
                        <a:t> clauses as subclasses that the data definition distinguishes.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 do the subclasses differ from each other?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differences to formulate a condition per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 any of the clauses deal with structured values?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so, add appropriate selector expressions to the clause.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Does the data definition use self-references?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Formulate ``natural recursions'' for the template to represent the self-references of the data definition.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 any of the fields contain compound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5867400"/>
            <a:ext cx="26670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Remember the template recipe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Template: functions come in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[(string? s)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los)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(first los))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loss-fn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(rest los)))]))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 rot="1362577">
            <a:off x="2665905" y="3412191"/>
            <a:ext cx="484632" cy="881158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20321467">
            <a:off x="2907899" y="2268280"/>
            <a:ext cx="484632" cy="3094504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938230" y="3352798"/>
            <a:ext cx="4748570" cy="1992265"/>
            <a:chOff x="3938230" y="3352798"/>
            <a:chExt cx="4748570" cy="1992265"/>
          </a:xfrm>
        </p:grpSpPr>
        <p:sp>
          <p:nvSpPr>
            <p:cNvPr id="6" name="Rectangle 5"/>
            <p:cNvSpPr/>
            <p:nvPr/>
          </p:nvSpPr>
          <p:spPr>
            <a:xfrm>
              <a:off x="5029200" y="3352798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(first los) </a:t>
              </a:r>
              <a:r>
                <a:rPr lang="en-US" dirty="0" smtClean="0">
                  <a:solidFill>
                    <a:schemeClr val="tx1"/>
                  </a:solidFill>
                </a:rPr>
                <a:t>is a </a:t>
              </a:r>
              <a:r>
                <a:rPr lang="en-US" dirty="0" err="1" smtClean="0">
                  <a:solidFill>
                    <a:schemeClr val="tx1"/>
                  </a:solidFill>
                </a:rPr>
                <a:t>SoS</a:t>
              </a:r>
              <a:r>
                <a:rPr lang="en-US" dirty="0" smtClean="0">
                  <a:solidFill>
                    <a:schemeClr val="tx1"/>
                  </a:solidFill>
                </a:rPr>
                <a:t>.  This is mixed data, so the last rule in the template recipe tells us we need to wrap it in a </a:t>
              </a:r>
              <a:r>
                <a:rPr lang="en-US" b="1" dirty="0" smtClean="0">
                  <a:solidFill>
                    <a:schemeClr val="tx1"/>
                  </a:solidFill>
                </a:rPr>
                <a:t>(</a:t>
              </a:r>
              <a:r>
                <a:rPr lang="en-US" b="1" dirty="0" err="1" smtClean="0">
                  <a:solidFill>
                    <a:schemeClr val="tx1"/>
                  </a:solidFill>
                </a:rPr>
                <a:t>sos-fn</a:t>
              </a:r>
              <a:r>
                <a:rPr lang="en-US" b="1" dirty="0" smtClean="0">
                  <a:solidFill>
                    <a:schemeClr val="tx1"/>
                  </a:solidFill>
                </a:rPr>
                <a:t> ...) 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938230" y="4043269"/>
              <a:ext cx="1090970" cy="1301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21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sos-fn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loss-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fn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4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function, one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function deals with exactly one data definition.</a:t>
            </a:r>
          </a:p>
          <a:p>
            <a:r>
              <a:rPr lang="en-US" dirty="0" smtClean="0"/>
              <a:t>So functions will come in pairs</a:t>
            </a:r>
          </a:p>
          <a:p>
            <a:r>
              <a:rPr lang="en-US" dirty="0" smtClean="0"/>
              <a:t>Write  contracts and purpose statements together, </a:t>
            </a:r>
            <a:r>
              <a:rPr lang="en-US" b="1" dirty="0" smtClean="0"/>
              <a:t>or</a:t>
            </a:r>
          </a:p>
          <a:p>
            <a:r>
              <a:rPr lang="en-US" dirty="0" smtClean="0"/>
              <a:t>Write one, and the other one will appear as a </a:t>
            </a:r>
            <a:r>
              <a:rPr lang="en-US" dirty="0" err="1" smtClean="0"/>
              <a:t>wishlist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occurs-in?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occurs-in?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the given string occurs somewhere in the given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occurs-in-loss?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the given string occurs somewhere in the given loss.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419600"/>
            <a:ext cx="32004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Here's an example of a pair of related functions: </a:t>
            </a:r>
            <a:r>
              <a:rPr lang="en-US" b="1" dirty="0">
                <a:solidFill>
                  <a:schemeClr val="tx1"/>
                </a:solidFill>
              </a:rPr>
              <a:t>occurs-in?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 smtClean="0">
                <a:solidFill>
                  <a:schemeClr val="tx1"/>
                </a:solidFill>
              </a:rPr>
              <a:t>SoS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occurs-in-loss?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 smtClean="0">
                <a:solidFill>
                  <a:schemeClr val="tx1"/>
                </a:solidFill>
              </a:rPr>
              <a:t>LoSS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4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Examples/Tests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(occurs-in?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(occurs-in? "bob"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cathy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false)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(list (list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"bob")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(list (list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      "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      "eve")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 "bob")</a:t>
            </a:r>
          </a:p>
          <a:p>
            <a:pPr>
              <a:buNone/>
            </a:pP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sos</a:t>
            </a:r>
            <a:r>
              <a:rPr lang="en-US" dirty="0" smtClean="0"/>
              <a:t>-and-</a:t>
            </a:r>
            <a:r>
              <a:rPr lang="en-US" dirty="0" err="1" smtClean="0"/>
              <a:t>loss.rkt</a:t>
            </a:r>
            <a:endParaRPr lang="en-US" dirty="0"/>
          </a:p>
        </p:txBody>
      </p:sp>
      <p:pic>
        <p:nvPicPr>
          <p:cNvPr id="8" name="w_URqq2LrQ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2576513"/>
            <a:ext cx="4572000" cy="2571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sos</a:t>
            </a:r>
            <a:r>
              <a:rPr lang="en-US" dirty="0" smtClean="0"/>
              <a:t>-and-</a:t>
            </a:r>
            <a:r>
              <a:rPr lang="en-US" dirty="0" err="1" smtClean="0"/>
              <a:t>loss.rkt</a:t>
            </a:r>
            <a:endParaRPr lang="en-US" dirty="0"/>
          </a:p>
        </p:txBody>
      </p:sp>
      <p:pic>
        <p:nvPicPr>
          <p:cNvPr id="6" name="9z-jdukgRx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50863" y="1600200"/>
            <a:ext cx="7221537" cy="40624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</a:t>
            </a:r>
            <a:r>
              <a:rPr lang="en-US" sz="1400" dirty="0" smtClean="0"/>
              <a:t>or </a:t>
            </a:r>
            <a:r>
              <a:rPr lang="en-US" sz="1400" u="sng" dirty="0" smtClean="0">
                <a:hlinkClick r:id="rId5"/>
              </a:rPr>
              <a:t>here</a:t>
            </a:r>
            <a:r>
              <a:rPr lang="en-US" sz="1400" dirty="0"/>
              <a:t>.</a:t>
            </a:r>
            <a:r>
              <a:rPr lang="en-US" sz="1400" dirty="0" smtClean="0"/>
              <a:t>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1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lesson, the student should be able to</a:t>
            </a:r>
          </a:p>
          <a:p>
            <a:pPr lvl="1"/>
            <a:r>
              <a:rPr lang="en-US" dirty="0" smtClean="0"/>
              <a:t>Give examples of S-expressions</a:t>
            </a:r>
          </a:p>
          <a:p>
            <a:pPr lvl="1"/>
            <a:r>
              <a:rPr lang="en-US" dirty="0" smtClean="0"/>
              <a:t>Give 3 reasons why S-expressions are important</a:t>
            </a:r>
          </a:p>
          <a:p>
            <a:pPr lvl="1"/>
            <a:r>
              <a:rPr lang="en-US" dirty="0" smtClean="0"/>
              <a:t>Write the data definition and template for S-expressions</a:t>
            </a:r>
          </a:p>
          <a:p>
            <a:pPr lvl="1"/>
            <a:r>
              <a:rPr lang="en-US" dirty="0" smtClean="0"/>
              <a:t>Write functions on S-expressions using the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Livecoding</a:t>
            </a:r>
            <a:r>
              <a:rPr lang="en-US" dirty="0" smtClean="0"/>
              <a:t>: </a:t>
            </a:r>
            <a:r>
              <a:rPr lang="en-US" dirty="0" err="1" smtClean="0"/>
              <a:t>sos</a:t>
            </a:r>
            <a:r>
              <a:rPr lang="en-US" dirty="0" smtClean="0"/>
              <a:t>-and-</a:t>
            </a:r>
            <a:r>
              <a:rPr lang="en-US" dirty="0" err="1" smtClean="0"/>
              <a:t>loss.rkt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occurs-in?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youtu.be/w_URqq2LrQU</a:t>
            </a:r>
            <a:endParaRPr lang="en-US" dirty="0" smtClean="0"/>
          </a:p>
          <a:p>
            <a:r>
              <a:rPr lang="en-US" dirty="0"/>
              <a:t>number-of-strings 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youtu.be/9z-jdukgRx4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05400" y="57150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The inspiration for this </a:t>
            </a:r>
            <a:r>
              <a:rPr lang="en-US" sz="1400" dirty="0" err="1"/>
              <a:t>livecoding</a:t>
            </a:r>
            <a:r>
              <a:rPr lang="en-US" sz="1400" dirty="0"/>
              <a:t> exercise comes from </a:t>
            </a:r>
            <a:r>
              <a:rPr lang="en-US" sz="1400" u="sng" dirty="0">
                <a:hlinkClick r:id="rId4"/>
              </a:rPr>
              <a:t>here</a:t>
            </a:r>
            <a:r>
              <a:rPr lang="en-US" sz="1400" dirty="0"/>
              <a:t> and </a:t>
            </a:r>
            <a:r>
              <a:rPr lang="en-US" sz="1400" u="sng" dirty="0">
                <a:hlinkClick r:id="rId5"/>
              </a:rPr>
              <a:t>here</a:t>
            </a:r>
            <a:r>
              <a:rPr lang="en-US" sz="1400" dirty="0"/>
              <a:t> (ignore the sappy music).  </a:t>
            </a:r>
            <a:r>
              <a:rPr lang="en-US" sz="1400" u="sng" dirty="0">
                <a:hlinkClick r:id="rId6"/>
              </a:rPr>
              <a:t>Background information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nsolas" pitchFamily="49" charset="0"/>
              </a:rPr>
              <a:t>The S-expression pattern</a:t>
            </a:r>
            <a:endParaRPr lang="en-US" dirty="0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Can do this for things other than strings: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an X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ListOfSexpOfX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SexpOfX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ListOfSexpOfX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for </a:t>
            </a:r>
            <a:r>
              <a:rPr lang="en-US" dirty="0" err="1" smtClean="0"/>
              <a:t>SexpX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&lt;X&gt;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[(X?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ListOf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&lt;X&gt;&gt;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losexp-fn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295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28641" y="2209800"/>
            <a:ext cx="4748570" cy="2743200"/>
            <a:chOff x="4228641" y="2209800"/>
            <a:chExt cx="4748570" cy="2743200"/>
          </a:xfrm>
        </p:grpSpPr>
        <p:sp>
          <p:nvSpPr>
            <p:cNvPr id="9" name="Rectangle 8"/>
            <p:cNvSpPr/>
            <p:nvPr/>
          </p:nvSpPr>
          <p:spPr>
            <a:xfrm>
              <a:off x="5319611" y="2209800"/>
              <a:ext cx="3657600" cy="138094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(first los) </a:t>
              </a:r>
              <a:r>
                <a:rPr lang="en-US" dirty="0" smtClean="0">
                  <a:solidFill>
                    <a:schemeClr val="tx1"/>
                  </a:solidFill>
                </a:rPr>
                <a:t>is a </a:t>
              </a:r>
              <a:r>
                <a:rPr lang="en-US" b="1" dirty="0" err="1" smtClean="0">
                  <a:solidFill>
                    <a:schemeClr val="tx1"/>
                  </a:solidFill>
                </a:rPr>
                <a:t>SexpOfX</a:t>
              </a:r>
              <a:r>
                <a:rPr lang="en-US" dirty="0" smtClean="0">
                  <a:solidFill>
                    <a:schemeClr val="tx1"/>
                  </a:solidFill>
                </a:rPr>
                <a:t>.  </a:t>
              </a:r>
              <a:r>
                <a:rPr lang="en-US" dirty="0" smtClean="0">
                  <a:solidFill>
                    <a:schemeClr val="tx1"/>
                  </a:solidFill>
                </a:rPr>
                <a:t>This is mixed data, so the last rule in the template recipe tells us we need to wrap it in a </a:t>
              </a:r>
              <a:r>
                <a:rPr lang="en-US" b="1" dirty="0" smtClean="0">
                  <a:solidFill>
                    <a:schemeClr val="tx1"/>
                  </a:solidFill>
                </a:rPr>
                <a:t>(</a:t>
              </a:r>
              <a:r>
                <a:rPr lang="en-US" b="1" dirty="0" err="1" smtClean="0">
                  <a:solidFill>
                    <a:schemeClr val="tx1"/>
                  </a:solidFill>
                </a:rPr>
                <a:t>sexp-fn</a:t>
              </a:r>
              <a:r>
                <a:rPr lang="en-US" b="1" dirty="0" smtClean="0">
                  <a:solidFill>
                    <a:schemeClr val="tx1"/>
                  </a:solidFill>
                </a:rPr>
                <a:t> ...) 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228641" y="2900271"/>
              <a:ext cx="1090970" cy="20527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Up Arrow 10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Sexp</a:t>
            </a:r>
            <a:r>
              <a:rPr lang="en-US" dirty="0" smtClean="0"/>
              <a:t> of Sardines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a Sardine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LoSSardines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1219200"/>
            <a:ext cx="2514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Example of the </a:t>
            </a:r>
            <a:r>
              <a:rPr lang="en-US" b="1" dirty="0" err="1" smtClean="0">
                <a:solidFill>
                  <a:schemeClr val="tx1"/>
                </a:solidFill>
              </a:rPr>
              <a:t>SexpOfX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pattern.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Template for </a:t>
            </a:r>
            <a:r>
              <a:rPr lang="en-US" dirty="0" err="1" smtClean="0"/>
              <a:t>SoSardines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sardine?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LoSSardines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los)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los)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 los))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lossard-fn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(rest los)))]))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676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Lists occur all the time</a:t>
            </a:r>
          </a:p>
          <a:p>
            <a:r>
              <a:rPr lang="en-US" dirty="0" smtClean="0"/>
              <a:t>Mutually recursive data definitions</a:t>
            </a:r>
          </a:p>
          <a:p>
            <a:r>
              <a:rPr lang="en-US" dirty="0" smtClean="0"/>
              <a:t>Mutual recursion in the data definition leads to mutual recursion in the template</a:t>
            </a:r>
          </a:p>
          <a:p>
            <a:r>
              <a:rPr lang="en-US" dirty="0" smtClean="0"/>
              <a:t>Mutual recursion in the template leads to mutual recursion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number-of-strings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number-of-strings-in-loss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the number of strings in the given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characters-in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characters-in-loss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LoSS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the total number of characters in the strings in the given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or loss.</a:t>
            </a:r>
          </a:p>
          <a:p>
            <a:pPr>
              <a:buNone/>
            </a:pP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number-of-sardines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;; returns the total number of sardines in the given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SoSardines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Give 3 reasons why S-expressions are important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</a:t>
            </a:r>
            <a:r>
              <a:rPr lang="en-US" dirty="0" smtClean="0">
                <a:hlinkClick r:id="rId2" action="ppaction://hlinkfile"/>
              </a:rPr>
              <a:t>Guided Practice 6.5</a:t>
            </a:r>
            <a:endParaRPr lang="en-US" dirty="0" smtClean="0"/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S-expressions (informally)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S-expression is something that is either a string or a list of S-expressions.</a:t>
            </a:r>
          </a:p>
          <a:p>
            <a:r>
              <a:rPr lang="en-US" dirty="0" smtClean="0"/>
              <a:t>So if it's a list, it could  contain strings, or lists of strings, or lists of lists of strings, etc.</a:t>
            </a:r>
          </a:p>
          <a:p>
            <a:r>
              <a:rPr lang="en-US" dirty="0" smtClean="0"/>
              <a:t>Think of it as a nested list, where there's no bound on how deep the nesting can get.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S-expression is a kind of nested list, that is, a list whose elements may be other lists.  Here is an informal </a:t>
            </a:r>
            <a:r>
              <a:rPr lang="en-US" sz="2000" dirty="0" smtClean="0"/>
              <a:t>history of </a:t>
            </a:r>
            <a:r>
              <a:rPr lang="en-US" sz="2000" dirty="0"/>
              <a:t>S-expressions.  </a:t>
            </a:r>
          </a:p>
          <a:p>
            <a:r>
              <a:rPr lang="en-US" sz="2000" dirty="0"/>
              <a:t>S-expressions were invented by </a:t>
            </a:r>
            <a:r>
              <a:rPr lang="en-US" sz="2000" u="sng" dirty="0">
                <a:hlinkClick r:id="rId2"/>
              </a:rPr>
              <a:t>John McCarthy</a:t>
            </a:r>
            <a:r>
              <a:rPr lang="en-US" sz="2000" dirty="0"/>
              <a:t> (1927-2011) for the programming language Lisp in 1958.  McCarthy invented Lisp to solve problems in artificial intelligence.  </a:t>
            </a:r>
            <a:endParaRPr lang="en-US" sz="2000" dirty="0" smtClean="0"/>
          </a:p>
          <a:p>
            <a:r>
              <a:rPr lang="en-US" sz="2000" dirty="0" smtClean="0"/>
              <a:t>Lisp </a:t>
            </a:r>
            <a:r>
              <a:rPr lang="en-US" sz="2000" dirty="0"/>
              <a:t>introduced lists, S-expressions, and parenthesized syntax.  The syntax of Lisp and its descendants, like Racket, is based on S-expressions. 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use of S-expressions for syntax makes it easy to read and write programs:  all you have to do is balance parentheses.  This is much simpler than the syntax of other programming languages, which have semicolons and other rules that can make programs </a:t>
            </a:r>
            <a:r>
              <a:rPr lang="en-US" sz="2000" u="sng" dirty="0">
                <a:hlinkClick r:id="rId3"/>
              </a:rPr>
              <a:t>harder to read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S-expressions are one of the great inventions of modern programming.  They were the original idea from which things like XML and JSON grew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(list (list "ted"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0" y="1504188"/>
            <a:ext cx="3124200" cy="1283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are some examples of S-expressions, in </a:t>
            </a:r>
            <a:r>
              <a:rPr lang="en-US" b="1" dirty="0" smtClean="0">
                <a:solidFill>
                  <a:schemeClr val="tx1"/>
                </a:solidFill>
              </a:rPr>
              <a:t>list</a:t>
            </a:r>
            <a:r>
              <a:rPr lang="en-US" dirty="0" smtClean="0">
                <a:solidFill>
                  <a:schemeClr val="tx1"/>
                </a:solidFill>
              </a:rPr>
              <a:t> notation (See </a:t>
            </a:r>
            <a:r>
              <a:rPr lang="en-US" dirty="0" smtClean="0">
                <a:solidFill>
                  <a:schemeClr val="tx1"/>
                </a:solidFill>
                <a:hlinkClick r:id="rId3" action="ppaction://hlinkpres?slideindex=1&amp;slidetitle="/>
              </a:rPr>
              <a:t>Lesson 4.1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(("ted" 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")))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504188"/>
            <a:ext cx="3276600" cy="1543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are the same examples of S-expressions, in </a:t>
            </a:r>
            <a:r>
              <a:rPr lang="en-US" b="1" dirty="0" smtClean="0">
                <a:solidFill>
                  <a:schemeClr val="tx1"/>
                </a:solidFill>
              </a:rPr>
              <a:t>write</a:t>
            </a:r>
            <a:r>
              <a:rPr lang="en-US" dirty="0" smtClean="0">
                <a:solidFill>
                  <a:schemeClr val="tx1"/>
                </a:solidFill>
              </a:rPr>
              <a:t> notation (See </a:t>
            </a:r>
            <a:r>
              <a:rPr lang="en-US" dirty="0" smtClean="0">
                <a:solidFill>
                  <a:schemeClr val="tx1"/>
                </a:solidFill>
                <a:hlinkClick r:id="rId2" action="ppaction://hlinkpres?slideindex=1&amp;slidetitle="/>
              </a:rPr>
              <a:t>Lesson 4.1</a:t>
            </a:r>
            <a:r>
              <a:rPr lang="en-US" dirty="0" smtClean="0">
                <a:solidFill>
                  <a:schemeClr val="tx1"/>
                </a:solidFill>
              </a:rPr>
              <a:t>).  We often use write notation because it is more compact.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An S-expression of Strings (</a:t>
            </a:r>
            <a:r>
              <a:rPr lang="en-US" dirty="0" err="1" smtClean="0"/>
              <a:t>SoS</a:t>
            </a:r>
            <a:r>
              <a:rPr lang="en-US" dirty="0" smtClean="0"/>
              <a:t>) is either</a:t>
            </a:r>
          </a:p>
          <a:p>
            <a:pPr>
              <a:buNone/>
            </a:pPr>
            <a:r>
              <a:rPr lang="en-US" dirty="0" smtClean="0"/>
              <a:t>-- a String</a:t>
            </a:r>
          </a:p>
          <a:p>
            <a:pPr>
              <a:buNone/>
            </a:pPr>
            <a:r>
              <a:rPr lang="en-US" dirty="0" smtClean="0"/>
              <a:t>-- a List of </a:t>
            </a:r>
            <a:r>
              <a:rPr lang="en-US" dirty="0" err="1" smtClean="0"/>
              <a:t>SoS's</a:t>
            </a:r>
            <a:r>
              <a:rPr lang="en-US" dirty="0" smtClean="0"/>
              <a:t> (</a:t>
            </a:r>
            <a:r>
              <a:rPr lang="en-US" dirty="0" err="1" smtClean="0"/>
              <a:t>LoSS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List of </a:t>
            </a:r>
            <a:r>
              <a:rPr lang="en-US" dirty="0" err="1" smtClean="0"/>
              <a:t>SoS's</a:t>
            </a:r>
            <a:r>
              <a:rPr lang="en-US" dirty="0" smtClean="0"/>
              <a:t> (</a:t>
            </a:r>
            <a:r>
              <a:rPr lang="en-US" dirty="0" err="1" smtClean="0"/>
              <a:t>LoSS</a:t>
            </a:r>
            <a:r>
              <a:rPr lang="en-US" dirty="0" smtClean="0"/>
              <a:t>) is either</a:t>
            </a:r>
          </a:p>
          <a:p>
            <a:pPr>
              <a:buNone/>
            </a:pPr>
            <a:r>
              <a:rPr lang="en-US" dirty="0" smtClean="0"/>
              <a:t>-- empty</a:t>
            </a:r>
          </a:p>
          <a:p>
            <a:pPr>
              <a:buNone/>
            </a:pPr>
            <a:r>
              <a:rPr lang="en-US" dirty="0" smtClean="0"/>
              <a:t>-- (cons </a:t>
            </a:r>
            <a:r>
              <a:rPr lang="en-US" dirty="0" err="1" smtClean="0"/>
              <a:t>SoS</a:t>
            </a:r>
            <a:r>
              <a:rPr lang="en-US" dirty="0" smtClean="0"/>
              <a:t> </a:t>
            </a:r>
            <a:r>
              <a:rPr lang="en-US" dirty="0" err="1" smtClean="0"/>
              <a:t>LoSS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Down Arrow 3"/>
          <p:cNvSpPr/>
          <p:nvPr/>
        </p:nvSpPr>
        <p:spPr>
          <a:xfrm rot="18042380">
            <a:off x="2391218" y="2912116"/>
            <a:ext cx="484632" cy="1406842"/>
          </a:xfrm>
          <a:prstGeom prst="downArrow">
            <a:avLst/>
          </a:prstGeom>
          <a:solidFill>
            <a:schemeClr val="accent5">
              <a:alpha val="41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902661">
            <a:off x="1517458" y="2011774"/>
            <a:ext cx="484632" cy="3268839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2362200"/>
            <a:ext cx="32766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Let's write down a precise definition:</a:t>
            </a:r>
            <a:endParaRPr lang="en-US" sz="16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S-expression is either a string or a list of S-expressions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list of S-expressions is either empty or the cons of an S-expressions and another list of S-expressions.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Note that the data definition for "list of S-expressions" follows the familiar pattern for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These two definitions are mutually recursive, as you can see from the two </a:t>
            </a:r>
            <a:r>
              <a:rPr lang="en-US" sz="1600" dirty="0" smtClean="0">
                <a:solidFill>
                  <a:schemeClr val="tx1"/>
                </a:solidFill>
              </a:rPr>
              <a:t>arrows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56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SoS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LoSS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1981200" y="1600200"/>
            <a:ext cx="4953000" cy="1600200"/>
          </a:xfrm>
          <a:prstGeom prst="curvedDownArrow">
            <a:avLst/>
          </a:prstGeom>
          <a:solidFill>
            <a:schemeClr val="accent1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 flipV="1">
            <a:off x="1905000" y="3962400"/>
            <a:ext cx="4876800" cy="1600200"/>
          </a:xfrm>
          <a:prstGeom prst="curved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220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5638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defined in terms of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3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"bob")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619500" y="4578351"/>
            <a:ext cx="2933700" cy="1071563"/>
            <a:chOff x="2493" y="1488"/>
            <a:chExt cx="1152" cy="67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2501" y="1872"/>
              <a:ext cx="5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3161" y="1872"/>
              <a:ext cx="4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 smtClean="0">
                  <a:latin typeface="Consolas" pitchFamily="49" charset="0"/>
                  <a:cs typeface="Consolas" pitchFamily="49" charset="0"/>
                </a:rPr>
                <a:t>"bob"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410200" y="1676400"/>
            <a:ext cx="3581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list of S-expressions is implemented as a singly-linked list.  Here is an example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c222271c68cb6856863376d526ce1d791d3c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1715</Words>
  <Application>Microsoft Office PowerPoint</Application>
  <PresentationFormat>On-screen Show (4:3)</PresentationFormat>
  <Paragraphs>274</Paragraphs>
  <Slides>28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Helvetica Neue</vt:lpstr>
      <vt:lpstr>1_Office Theme</vt:lpstr>
      <vt:lpstr>Lists of Lists</vt:lpstr>
      <vt:lpstr>Learning Outcomes</vt:lpstr>
      <vt:lpstr>S-expressions (informally)</vt:lpstr>
      <vt:lpstr>Some History</vt:lpstr>
      <vt:lpstr>Examples</vt:lpstr>
      <vt:lpstr>Examples</vt:lpstr>
      <vt:lpstr>Data Definition</vt:lpstr>
      <vt:lpstr>This is mutual recursion</vt:lpstr>
      <vt:lpstr>Data Structures</vt:lpstr>
      <vt:lpstr>Data Structures</vt:lpstr>
      <vt:lpstr>Data Structures (cont'd)</vt:lpstr>
      <vt:lpstr>The template recipe</vt:lpstr>
      <vt:lpstr>Template: functions come in pairs</vt:lpstr>
      <vt:lpstr>This is mutual recursion</vt:lpstr>
      <vt:lpstr>One function, one task</vt:lpstr>
      <vt:lpstr>occurs-in?</vt:lpstr>
      <vt:lpstr>Examples/Tests</vt:lpstr>
      <vt:lpstr>sos-and-loss.rkt</vt:lpstr>
      <vt:lpstr>sos-and-loss.rkt</vt:lpstr>
      <vt:lpstr>Livecoding: sos-and-loss.rkt</vt:lpstr>
      <vt:lpstr>The S-expression pattern</vt:lpstr>
      <vt:lpstr>The Template for SexpX</vt:lpstr>
      <vt:lpstr>Sexp of Sardines</vt:lpstr>
      <vt:lpstr>The Template for SoSardines</vt:lpstr>
      <vt:lpstr>Summary</vt:lpstr>
      <vt:lpstr>More Examples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42</cp:revision>
  <dcterms:created xsi:type="dcterms:W3CDTF">2012-09-27T03:54:02Z</dcterms:created>
  <dcterms:modified xsi:type="dcterms:W3CDTF">2015-10-14T02:17:43Z</dcterms:modified>
</cp:coreProperties>
</file>