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67" r:id="rId3"/>
    <p:sldId id="372" r:id="rId4"/>
    <p:sldId id="329" r:id="rId5"/>
    <p:sldId id="345" r:id="rId6"/>
    <p:sldId id="373" r:id="rId7"/>
    <p:sldId id="291" r:id="rId8"/>
    <p:sldId id="346" r:id="rId9"/>
    <p:sldId id="335" r:id="rId10"/>
    <p:sldId id="374" r:id="rId11"/>
    <p:sldId id="292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64" r:id="rId20"/>
    <p:sldId id="36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267"/>
            <p14:sldId id="372"/>
            <p14:sldId id="329"/>
            <p14:sldId id="345"/>
            <p14:sldId id="373"/>
            <p14:sldId id="291"/>
            <p14:sldId id="346"/>
            <p14:sldId id="335"/>
            <p14:sldId id="374"/>
            <p14:sldId id="292"/>
            <p14:sldId id="365"/>
            <p14:sldId id="366"/>
            <p14:sldId id="367"/>
            <p14:sldId id="368"/>
            <p14:sldId id="369"/>
            <p14:sldId id="370"/>
            <p14:sldId id="371"/>
            <p14:sldId id="36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78440" autoAdjust="0"/>
  </p:normalViewPr>
  <p:slideViewPr>
    <p:cSldViewPr snapToGrid="0" snapToObjects="1">
      <p:cViewPr varScale="1">
        <p:scale>
          <a:sx n="46" d="100"/>
          <a:sy n="46" d="100"/>
        </p:scale>
        <p:origin x="1416" y="48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6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Inheritance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11.1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inheritance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object searches its inheritance chain for a suitable method.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FlashingBall</a:t>
            </a:r>
            <a:r>
              <a:rPr lang="en-US" dirty="0" smtClean="0"/>
              <a:t>% we have</a:t>
            </a:r>
          </a:p>
          <a:p>
            <a:pPr lvl="1"/>
            <a:r>
              <a:rPr lang="en-US" dirty="0" err="1" smtClean="0"/>
              <a:t>FlashingBall</a:t>
            </a:r>
            <a:r>
              <a:rPr lang="en-US" dirty="0" smtClean="0"/>
              <a:t>% inherits from</a:t>
            </a:r>
          </a:p>
          <a:p>
            <a:pPr lvl="1"/>
            <a:r>
              <a:rPr lang="en-US" dirty="0" smtClean="0"/>
              <a:t>Ball%, which inherits from</a:t>
            </a:r>
          </a:p>
          <a:p>
            <a:pPr lvl="1"/>
            <a:r>
              <a:rPr lang="en-US" dirty="0" smtClean="0"/>
              <a:t>object%</a:t>
            </a:r>
          </a:p>
          <a:p>
            <a:r>
              <a:rPr lang="en-US" dirty="0" smtClean="0"/>
              <a:t>but the chain could be as long as you want.</a:t>
            </a:r>
          </a:p>
          <a:p>
            <a:r>
              <a:rPr lang="en-US" dirty="0" smtClean="0"/>
              <a:t>Here’s an example (be sure to watch the animation):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</a:t>
            </a:r>
            <a:r>
              <a:rPr lang="en-US" dirty="0" smtClean="0">
                <a:solidFill>
                  <a:schemeClr val="tx1"/>
                </a:solidFill>
              </a:rPr>
              <a:t>(...)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(on-tick)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(on-mouse ...)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(add-to-scene s) ...)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</a:t>
            </a:r>
            <a:r>
              <a:rPr lang="en-US" dirty="0" smtClean="0">
                <a:solidFill>
                  <a:schemeClr val="tx1"/>
                </a:solidFill>
              </a:rPr>
              <a:t>(...)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inherit-field</a:t>
            </a:r>
            <a:r>
              <a:rPr lang="en-US" dirty="0" smtClean="0">
                <a:solidFill>
                  <a:schemeClr val="tx1"/>
                </a:solidFill>
              </a:rPr>
              <a:t>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time-left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(on-tick) ...)</a:t>
            </a: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(on-mouse ...)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(define/override (add-to-scene 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(if (zero? time-left)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(place-image ... x y s))    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58" y="1636295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add-to-scene 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58" y="226193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on-tick)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358" y="288757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launch-missiles)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3061644" y="163629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2282585" y="228399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3061644" y="288757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object searches its inheritance chain for a suitable method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066674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selected? </a:t>
              </a:r>
              <a:r>
                <a:rPr lang="en-US" dirty="0" smtClean="0">
                  <a:solidFill>
                    <a:schemeClr val="tx1"/>
                  </a:solidFill>
                </a:rPr>
                <a:t>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5-Point Star 23"/>
          <p:cNvSpPr/>
          <p:nvPr/>
        </p:nvSpPr>
        <p:spPr>
          <a:xfrm>
            <a:off x="2947344" y="478957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4265449" y="5739846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7534886" y="455340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6829447" y="150294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2897010" y="4552342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>
          <a:xfrm>
            <a:off x="2971677" y="512194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7689144" y="423538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7460545" y="106196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in the superclass refers to </a:t>
            </a:r>
            <a:r>
              <a:rPr lang="en-US" b="1" dirty="0" smtClean="0"/>
              <a:t>this</a:t>
            </a:r>
            <a:r>
              <a:rPr lang="en-US" dirty="0" smtClean="0"/>
              <a:t>, where do you look for the method?</a:t>
            </a:r>
          </a:p>
          <a:p>
            <a:r>
              <a:rPr lang="en-US" dirty="0" smtClean="0"/>
              <a:t>Answer: in the original object.</a:t>
            </a:r>
          </a:p>
          <a:p>
            <a:r>
              <a:rPr lang="en-US" dirty="0" smtClean="0"/>
              <a:t>Consider the following class hierarchy: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</a:t>
            </a:r>
            <a:r>
              <a:rPr lang="en-US" dirty="0" smtClean="0">
                <a:solidFill>
                  <a:schemeClr val="tx1"/>
                </a:solidFill>
              </a:rPr>
              <a:t>(...)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(define/public (m2 x) “wrong”)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</a:t>
            </a:r>
            <a:r>
              <a:rPr lang="en-US" dirty="0" smtClean="0">
                <a:solidFill>
                  <a:schemeClr val="tx1"/>
                </a:solidFill>
              </a:rPr>
              <a:t>(...)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  <a:p>
            <a:r>
              <a:rPr lang="en-US" dirty="0" smtClean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Searching for a method of </a:t>
            </a:r>
            <a:r>
              <a:rPr lang="en-US" sz="2800" b="1" dirty="0" smtClean="0"/>
              <a:t>this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selected? </a:t>
              </a:r>
              <a:r>
                <a:rPr lang="en-US" dirty="0" smtClean="0">
                  <a:solidFill>
                    <a:schemeClr val="tx1"/>
                  </a:solidFill>
                </a:rPr>
                <a:t>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we send </a:t>
            </a:r>
            <a:r>
              <a:rPr lang="en-US" sz="1400" b="1" dirty="0" smtClean="0"/>
              <a:t>b1</a:t>
            </a:r>
            <a:r>
              <a:rPr lang="en-US" sz="1400" dirty="0" smtClean="0"/>
              <a:t> an </a:t>
            </a:r>
            <a:r>
              <a:rPr lang="en-US" sz="1400" b="1" dirty="0" smtClean="0"/>
              <a:t>m1</a:t>
            </a:r>
            <a:r>
              <a:rPr lang="en-US" sz="1400" dirty="0" smtClean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its own methods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 superclass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method.  This time it finds one, which says to send </a:t>
            </a:r>
            <a:r>
              <a:rPr lang="en-US" sz="1400" b="1" dirty="0" smtClean="0"/>
              <a:t>this</a:t>
            </a:r>
            <a:r>
              <a:rPr lang="en-US" sz="1400" dirty="0" smtClean="0"/>
              <a:t> an </a:t>
            </a:r>
            <a:r>
              <a:rPr lang="en-US" sz="1400" b="1" dirty="0" smtClean="0"/>
              <a:t>m2</a:t>
            </a:r>
            <a:r>
              <a:rPr lang="en-US" sz="1400" dirty="0" smtClean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this</a:t>
            </a:r>
            <a:r>
              <a:rPr lang="en-US" sz="1400" dirty="0" smtClean="0"/>
              <a:t> still refers to </a:t>
            </a:r>
            <a:r>
              <a:rPr lang="en-US" sz="1400" b="1" dirty="0" smtClean="0"/>
              <a:t>b1</a:t>
            </a:r>
            <a:r>
              <a:rPr lang="en-US" sz="1400" dirty="0" smtClean="0"/>
              <a:t>. So </a:t>
            </a:r>
            <a:r>
              <a:rPr lang="en-US" sz="1400" b="1" dirty="0" smtClean="0"/>
              <a:t>b1</a:t>
            </a:r>
            <a:r>
              <a:rPr lang="en-US" sz="1400" dirty="0" smtClean="0"/>
              <a:t> starts searching  for an </a:t>
            </a:r>
            <a:r>
              <a:rPr lang="en-US" sz="1400" b="1" dirty="0" smtClean="0"/>
              <a:t>m2</a:t>
            </a:r>
            <a:r>
              <a:rPr lang="en-US" sz="1400" dirty="0" smtClean="0"/>
              <a:t> method.  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 smtClean="0"/>
              <a:t>It finds the m2 method in  its local table, and returns the string “right”.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83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subclass doesn’t need to change the behavior of the superclass’s method; instead it just needs to add behavior to the existing method.</a:t>
            </a:r>
          </a:p>
          <a:p>
            <a:r>
              <a:rPr lang="en-US" b="1" dirty="0" smtClean="0"/>
              <a:t>(super </a:t>
            </a:r>
            <a:r>
              <a:rPr lang="en-US" i="1" dirty="0" smtClean="0"/>
              <a:t>method</a:t>
            </a:r>
            <a:r>
              <a:rPr lang="en-US" b="1" dirty="0" smtClean="0"/>
              <a:t> </a:t>
            </a:r>
            <a:r>
              <a:rPr lang="en-US" i="1" dirty="0" err="1" smtClean="0"/>
              <a:t>args</a:t>
            </a:r>
            <a:r>
              <a:rPr lang="en-US" b="1" dirty="0" smtClean="0"/>
              <a:t> </a:t>
            </a:r>
            <a:r>
              <a:rPr lang="en-US" dirty="0" smtClean="0"/>
              <a:t>…</a:t>
            </a:r>
            <a:r>
              <a:rPr lang="en-US" b="1" dirty="0" smtClean="0"/>
              <a:t>) </a:t>
            </a:r>
            <a:r>
              <a:rPr lang="en-US" dirty="0" smtClean="0"/>
              <a:t>calls the method named method in the superclass of the class in which the method is defined.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(... Same big hairy function,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but now of x+1 ...))))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5445" y="5527964"/>
            <a:ext cx="406284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We don’t want to have to write out the big hairy function again.  Can we avoid this repeated code?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5671" y="6031888"/>
            <a:ext cx="3075710" cy="415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This calls m1 in the superclass.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2608118" y="4914937"/>
            <a:ext cx="675408" cy="1116951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707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call any method in the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</a:t>
            </a:r>
            <a:r>
              <a:rPr lang="en-US" sz="2400" dirty="0" smtClean="0"/>
              <a:t>(...)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</a:t>
            </a:r>
            <a:r>
              <a:rPr lang="en-US" sz="2400" dirty="0" smtClean="0"/>
              <a:t>(...)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(m2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</a:t>
            </a:r>
            <a:r>
              <a:rPr lang="en-US" sz="2400" dirty="0" smtClean="0"/>
              <a:t>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 "this is noise"</a:t>
            </a:r>
            <a:r>
              <a:rPr lang="en-US" sz="2400" dirty="0" smtClean="0"/>
              <a:t>)) 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2730" y="3288295"/>
            <a:ext cx="2722418" cy="9975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method </a:t>
            </a:r>
            <a:r>
              <a:rPr lang="en-US" b="1" dirty="0" smtClean="0"/>
              <a:t>m2</a:t>
            </a:r>
            <a:r>
              <a:rPr lang="en-US" dirty="0" smtClean="0"/>
              <a:t> in the subclass calls method </a:t>
            </a:r>
            <a:r>
              <a:rPr lang="en-US" b="1" dirty="0" smtClean="0"/>
              <a:t>m1</a:t>
            </a:r>
            <a:r>
              <a:rPr lang="en-US" dirty="0" smtClean="0"/>
              <a:t> in the superclass.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1073" y="5593976"/>
            <a:ext cx="5325035" cy="9449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In Racket, you can't call </a:t>
            </a:r>
            <a:r>
              <a:rPr lang="en-US" sz="1400" b="1" dirty="0" smtClean="0">
                <a:solidFill>
                  <a:schemeClr val="tx1"/>
                </a:solidFill>
              </a:rPr>
              <a:t>(super m1 ...) </a:t>
            </a:r>
            <a:r>
              <a:rPr lang="en-US" sz="1400" dirty="0" smtClean="0">
                <a:solidFill>
                  <a:schemeClr val="tx1"/>
                </a:solidFill>
              </a:rPr>
              <a:t>unless </a:t>
            </a:r>
            <a:r>
              <a:rPr lang="en-US" sz="1400" b="1" dirty="0" smtClean="0">
                <a:solidFill>
                  <a:schemeClr val="tx1"/>
                </a:solidFill>
              </a:rPr>
              <a:t>m1</a:t>
            </a:r>
            <a:r>
              <a:rPr lang="en-US" sz="1400" dirty="0" smtClean="0">
                <a:solidFill>
                  <a:schemeClr val="tx1"/>
                </a:solidFill>
              </a:rPr>
              <a:t> is already defined in the current class.   This is a wart in the Racket object system.  If we were in a different system, this would not be necessary.  Sorry about that.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</a:t>
            </a:r>
            <a:r>
              <a:rPr lang="en-US" dirty="0" smtClean="0"/>
              <a:t> and </a:t>
            </a:r>
            <a:r>
              <a:rPr lang="en-US" b="1" dirty="0" smtClean="0"/>
              <a:t>super</a:t>
            </a:r>
            <a:r>
              <a:rPr lang="en-US" dirty="0" smtClean="0"/>
              <a:t>, summarized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rules for this and super can be summarized as:</a:t>
            </a:r>
          </a:p>
          <a:p>
            <a:pPr marL="0" indent="0" algn="ctr">
              <a:buNone/>
            </a:pPr>
            <a:r>
              <a:rPr lang="en-US" b="1" dirty="0" smtClean="0"/>
              <a:t>this</a:t>
            </a:r>
            <a:r>
              <a:rPr lang="en-US" dirty="0" smtClean="0"/>
              <a:t> is dynamic, </a:t>
            </a:r>
            <a:r>
              <a:rPr lang="en-US" b="1" dirty="0" smtClean="0"/>
              <a:t>super</a:t>
            </a:r>
            <a:r>
              <a:rPr lang="en-US" dirty="0" smtClean="0"/>
              <a:t> is static </a:t>
            </a:r>
            <a:endParaRPr lang="en-US" dirty="0"/>
          </a:p>
          <a:p>
            <a:r>
              <a:rPr lang="en-US" dirty="0" smtClean="0"/>
              <a:t>This simple rule can lead to interesting behavior</a:t>
            </a:r>
          </a:p>
          <a:p>
            <a:pPr lvl="1"/>
            <a:r>
              <a:rPr lang="en-US" dirty="0" smtClean="0"/>
              <a:t>Do </a:t>
            </a:r>
            <a:r>
              <a:rPr lang="en-US" dirty="0" smtClean="0"/>
              <a:t>Guided Practices 11.1 </a:t>
            </a:r>
            <a:r>
              <a:rPr lang="en-US" dirty="0" smtClean="0"/>
              <a:t>and </a:t>
            </a:r>
            <a:r>
              <a:rPr lang="en-US" dirty="0" smtClean="0"/>
              <a:t>11.2 </a:t>
            </a:r>
            <a:r>
              <a:rPr lang="en-US" dirty="0" smtClean="0"/>
              <a:t>to learn more about this.</a:t>
            </a:r>
          </a:p>
          <a:p>
            <a:r>
              <a:rPr lang="en-US" dirty="0" smtClean="0"/>
              <a:t>We will take great advantage of the dynamic nature of </a:t>
            </a:r>
            <a:r>
              <a:rPr lang="en-US" b="1" dirty="0" smtClean="0"/>
              <a:t>this</a:t>
            </a:r>
            <a:r>
              <a:rPr lang="en-US" dirty="0" smtClean="0"/>
              <a:t> in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Lesson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to define </a:t>
            </a:r>
            <a:r>
              <a:rPr lang="en-US" dirty="0" err="1"/>
              <a:t>superclasses</a:t>
            </a:r>
            <a:r>
              <a:rPr lang="en-US" dirty="0"/>
              <a:t> and subclasses in Racket, including </a:t>
            </a:r>
            <a:r>
              <a:rPr lang="en-US" b="1" dirty="0"/>
              <a:t>inherit-field</a:t>
            </a:r>
            <a:r>
              <a:rPr lang="en-US" dirty="0"/>
              <a:t> and </a:t>
            </a:r>
            <a:r>
              <a:rPr lang="en-US" b="1" dirty="0"/>
              <a:t>define/override</a:t>
            </a:r>
            <a:r>
              <a:rPr lang="en-US" dirty="0"/>
              <a:t>.</a:t>
            </a:r>
          </a:p>
          <a:p>
            <a:r>
              <a:rPr lang="en-US" dirty="0" smtClean="0"/>
              <a:t>We’ve seen the overriding-defaults pattern, in which a subclass overrides some methods of a complete superclass</a:t>
            </a:r>
          </a:p>
          <a:p>
            <a:r>
              <a:rPr lang="en-US" dirty="0" smtClean="0"/>
              <a:t>We  learned how </a:t>
            </a:r>
            <a:r>
              <a:rPr lang="en-US" b="1" dirty="0" smtClean="0"/>
              <a:t>this </a:t>
            </a:r>
            <a:r>
              <a:rPr lang="en-US" dirty="0"/>
              <a:t>works with inheritance</a:t>
            </a:r>
            <a:r>
              <a:rPr lang="en-US" dirty="0" smtClean="0"/>
              <a:t>,  and what </a:t>
            </a:r>
            <a:r>
              <a:rPr lang="en-US" b="1" dirty="0" smtClean="0"/>
              <a:t>super</a:t>
            </a:r>
            <a:r>
              <a:rPr lang="en-US" dirty="0" smtClean="0"/>
              <a:t>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Key Points for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is a technique for generalizing over common parts of class implementations.</a:t>
            </a:r>
          </a:p>
          <a:p>
            <a:r>
              <a:rPr lang="en-US" dirty="0" smtClean="0"/>
              <a:t>When we create such a generalization, we specialize by </a:t>
            </a:r>
            <a:r>
              <a:rPr lang="en-US" dirty="0" err="1" smtClean="0"/>
              <a:t>subclassing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Languages with inheritance have many new design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11-1-flashing-balls.rkt in the Examples folder.</a:t>
            </a:r>
          </a:p>
          <a:p>
            <a:r>
              <a:rPr lang="en-US" dirty="0" smtClean="0"/>
              <a:t>If you have questions about this lesson, ask them on the Discussion Board.</a:t>
            </a:r>
          </a:p>
          <a:p>
            <a:r>
              <a:rPr lang="en-US" dirty="0" smtClean="0"/>
              <a:t>Do the Guided Practices 11.1 and 11.2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mtClean="0"/>
              <a:t>Module 11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Key Points for Lesson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 you should be able to explain how objects find methods by searching up the inheritance chain.</a:t>
            </a:r>
          </a:p>
          <a:p>
            <a:r>
              <a:rPr lang="en-US" dirty="0" smtClean="0"/>
              <a:t>Use the overriding-defaults pattern to introduce small variations of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11-1-flashing-balls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define a new class that is just a small variation of an old class.  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we might want to make a ball that flashes different colors.  </a:t>
            </a:r>
            <a:endParaRPr lang="en-US" dirty="0" smtClean="0"/>
          </a:p>
          <a:p>
            <a:r>
              <a:rPr lang="en-US" dirty="0" smtClean="0"/>
              <a:t>To do this, create a subclass that inherits from the old class (the "superclass").</a:t>
            </a:r>
            <a:endParaRPr lang="en-US" dirty="0"/>
          </a:p>
          <a:p>
            <a:r>
              <a:rPr lang="en-US" dirty="0"/>
              <a:t>We call this the "overriding defaults"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look at some 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FlashingBall</a:t>
            </a:r>
            <a:r>
              <a:rPr lang="en-US" b="1" dirty="0" smtClean="0"/>
              <a:t>%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FlashingBall</a:t>
            </a:r>
            <a:r>
              <a:rPr lang="en-US" dirty="0"/>
              <a:t>% is like a Ball%, but it </a:t>
            </a:r>
            <a:r>
              <a:rPr lang="en-US" dirty="0" smtClean="0"/>
              <a:t>displays</a:t>
            </a:r>
          </a:p>
          <a:p>
            <a:r>
              <a:rPr lang="en-US" dirty="0" smtClean="0"/>
              <a:t>;; </a:t>
            </a:r>
            <a:r>
              <a:rPr lang="en-US" dirty="0"/>
              <a:t>differently: </a:t>
            </a:r>
            <a:r>
              <a:rPr lang="en-US" dirty="0" smtClean="0"/>
              <a:t>it </a:t>
            </a:r>
            <a:r>
              <a:rPr lang="en-US" dirty="0"/>
              <a:t>changes color on every fourth tick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FlashingBall</a:t>
            </a:r>
            <a:r>
              <a:rPr lang="en-US" dirty="0"/>
              <a:t>%</a:t>
            </a:r>
          </a:p>
          <a:p>
            <a:r>
              <a:rPr lang="en-US" dirty="0"/>
              <a:t>  (class* </a:t>
            </a:r>
            <a:r>
              <a:rPr lang="en-US" dirty="0" smtClean="0">
                <a:solidFill>
                  <a:srgbClr val="FF0000"/>
                </a:solidFill>
              </a:rPr>
              <a:t>Ball</a:t>
            </a:r>
            <a:r>
              <a:rPr lang="en-US" dirty="0">
                <a:solidFill>
                  <a:srgbClr val="FF0000"/>
                </a:solidFill>
              </a:rPr>
              <a:t>%  </a:t>
            </a:r>
            <a:r>
              <a:rPr lang="en-US" dirty="0" smtClean="0"/>
              <a:t>; </a:t>
            </a:r>
            <a:r>
              <a:rPr lang="en-US" dirty="0"/>
              <a:t>inherits from Ball%</a:t>
            </a:r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&lt;%&gt;)   </a:t>
            </a:r>
            <a:r>
              <a:rPr lang="en-US" dirty="0" smtClean="0"/>
              <a:t>; implements same interface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;; number of ticks between color changes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field [color-change-interval 4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time left </a:t>
            </a:r>
            <a:r>
              <a:rPr lang="en-US" dirty="0" err="1" smtClean="0"/>
              <a:t>til</a:t>
            </a:r>
            <a:r>
              <a:rPr lang="en-US" dirty="0" smtClean="0"/>
              <a:t> next color change</a:t>
            </a:r>
          </a:p>
          <a:p>
            <a:r>
              <a:rPr lang="en-US" dirty="0" smtClean="0"/>
              <a:t>    (</a:t>
            </a:r>
            <a:r>
              <a:rPr lang="en-US" dirty="0"/>
              <a:t>field [time-left color-change-interval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the list of </a:t>
            </a:r>
            <a:r>
              <a:rPr lang="en-US" dirty="0" smtClean="0"/>
              <a:t>possible </a:t>
            </a:r>
            <a:r>
              <a:rPr lang="en-US" dirty="0"/>
              <a:t>colors, first </a:t>
            </a:r>
            <a:r>
              <a:rPr lang="en-US" dirty="0" err="1"/>
              <a:t>elt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current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    </a:t>
            </a:r>
            <a:r>
              <a:rPr lang="en-US" dirty="0"/>
              <a:t>(field [colors (list "red" "green</a:t>
            </a:r>
            <a:r>
              <a:rPr lang="en-US" dirty="0" smtClean="0"/>
              <a:t>")])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;; here are fields of the superclass that we need.</a:t>
            </a:r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inherit-field</a:t>
            </a:r>
            <a:r>
              <a:rPr lang="en-US" dirty="0"/>
              <a:t> radius x y selected?) 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the </a:t>
            </a:r>
            <a:r>
              <a:rPr lang="en-US" dirty="0" err="1" smtClean="0"/>
              <a:t>init</a:t>
            </a:r>
            <a:r>
              <a:rPr lang="en-US" dirty="0" smtClean="0"/>
              <a:t>-field w isn’t declared here, </a:t>
            </a:r>
          </a:p>
          <a:p>
            <a:r>
              <a:rPr lang="en-US" dirty="0"/>
              <a:t> </a:t>
            </a:r>
            <a:r>
              <a:rPr lang="en-US" dirty="0" smtClean="0"/>
              <a:t>   ;; so it is </a:t>
            </a:r>
            <a:r>
              <a:rPr lang="en-US" dirty="0"/>
              <a:t>sent to the superclass.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292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Scene -&gt; Scene</a:t>
            </a:r>
          </a:p>
          <a:p>
            <a:r>
              <a:rPr lang="en-US" dirty="0"/>
              <a:t>    ;; RETURNS: a scene like the given one, but with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 flashing ball </a:t>
            </a:r>
            <a:r>
              <a:rPr lang="en-US" dirty="0"/>
              <a:t>painted on it.</a:t>
            </a:r>
          </a:p>
          <a:p>
            <a:r>
              <a:rPr lang="en-US" dirty="0"/>
              <a:t>    ;; EFFECT: decrements time-left and changes colors </a:t>
            </a:r>
            <a:r>
              <a:rPr lang="en-US" dirty="0" smtClean="0"/>
              <a:t>if</a:t>
            </a:r>
          </a:p>
          <a:p>
            <a:r>
              <a:rPr lang="en-US" dirty="0"/>
              <a:t> </a:t>
            </a:r>
            <a:r>
              <a:rPr lang="en-US" dirty="0" smtClean="0"/>
              <a:t>   ;;  necessary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(add-to-scene s)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;; is it time to change colors?</a:t>
            </a:r>
          </a:p>
          <a:p>
            <a:r>
              <a:rPr lang="en-US" dirty="0"/>
              <a:t>        (if (zero? time-left)</a:t>
            </a:r>
          </a:p>
          <a:p>
            <a:r>
              <a:rPr lang="en-US" dirty="0"/>
              <a:t>          (change-colors)</a:t>
            </a:r>
          </a:p>
          <a:p>
            <a:r>
              <a:rPr lang="en-US" dirty="0"/>
              <a:t>          (set! time-left (- time-left 1)))</a:t>
            </a:r>
          </a:p>
          <a:p>
            <a:r>
              <a:rPr lang="en-US" dirty="0"/>
              <a:t>        ;; now paint </a:t>
            </a:r>
            <a:r>
              <a:rPr lang="en-US" dirty="0" smtClean="0"/>
              <a:t>this ball </a:t>
            </a:r>
            <a:r>
              <a:rPr lang="en-US" dirty="0"/>
              <a:t>on the scene</a:t>
            </a:r>
          </a:p>
          <a:p>
            <a:r>
              <a:rPr lang="en-US" dirty="0"/>
              <a:t>        (place-image</a:t>
            </a:r>
          </a:p>
          <a:p>
            <a:r>
              <a:rPr lang="en-US" dirty="0"/>
              <a:t>          (circle radius</a:t>
            </a:r>
          </a:p>
          <a:p>
            <a:r>
              <a:rPr lang="en-US" dirty="0"/>
              <a:t>            (if selected? "solid" "outline")</a:t>
            </a:r>
          </a:p>
          <a:p>
            <a:r>
              <a:rPr lang="en-US" dirty="0"/>
              <a:t>            (first colors))</a:t>
            </a:r>
          </a:p>
          <a:p>
            <a:r>
              <a:rPr lang="en-US" dirty="0"/>
              <a:t>          x y s)))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;; EFFECT: rotate the list of colors,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 and </a:t>
            </a:r>
            <a:r>
              <a:rPr lang="en-US" dirty="0"/>
              <a:t>reset time-left</a:t>
            </a:r>
          </a:p>
          <a:p>
            <a:r>
              <a:rPr lang="en-US" dirty="0"/>
              <a:t>    (define (change-colors)</a:t>
            </a:r>
          </a:p>
          <a:p>
            <a:r>
              <a:rPr lang="en-US" dirty="0"/>
              <a:t>      (set! colors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(</a:t>
            </a:r>
            <a:r>
              <a:rPr lang="en-US" dirty="0"/>
              <a:t>append (rest colors) (list (first colors))))</a:t>
            </a:r>
          </a:p>
          <a:p>
            <a:r>
              <a:rPr lang="en-US" dirty="0"/>
              <a:t>      (set! time-left color-change-interval))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1848" y="6011069"/>
            <a:ext cx="3008376" cy="710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nherit-fields</a:t>
            </a:r>
            <a:r>
              <a:rPr lang="en-US" sz="1400" dirty="0" smtClean="0">
                <a:solidFill>
                  <a:schemeClr val="tx1"/>
                </a:solidFill>
              </a:rPr>
              <a:t> is used to declare fields of the superclass that we want to make visible in the subclass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424" y="2694613"/>
            <a:ext cx="2676144" cy="722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inherits from Ball%.  </a:t>
            </a:r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is the subclass; Ball% is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600200" y="2384561"/>
            <a:ext cx="463296" cy="3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1831848" y="5431536"/>
            <a:ext cx="1504188" cy="57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1912" y="5764182"/>
            <a:ext cx="2980944" cy="906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define/override</a:t>
            </a:r>
            <a:r>
              <a:rPr lang="en-US" sz="1400" dirty="0" smtClean="0">
                <a:solidFill>
                  <a:schemeClr val="tx1"/>
                </a:solidFill>
              </a:rPr>
              <a:t> is used to define methods that override methods in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7" idx="0"/>
          </p:cNvCxnSpPr>
          <p:nvPr/>
        </p:nvCxnSpPr>
        <p:spPr>
          <a:xfrm flipH="1" flipV="1">
            <a:off x="5788152" y="2539587"/>
            <a:ext cx="1094232" cy="322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for Inheritance in 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Racket object system uses two features to implement inheritance:  </a:t>
            </a:r>
            <a:r>
              <a:rPr lang="en-US" b="1" dirty="0"/>
              <a:t>define/override</a:t>
            </a:r>
            <a:r>
              <a:rPr lang="en-US" dirty="0"/>
              <a:t> and </a:t>
            </a:r>
            <a:r>
              <a:rPr lang="en-US" b="1" dirty="0"/>
              <a:t>inherit-fields</a:t>
            </a:r>
            <a:r>
              <a:rPr lang="en-US" dirty="0"/>
              <a:t>.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define/override</a:t>
            </a:r>
            <a:r>
              <a:rPr lang="en-US" dirty="0" smtClean="0"/>
              <a:t> is used to define methods that override methods in the superclass.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inherit-fields </a:t>
            </a:r>
            <a:r>
              <a:rPr lang="en-US" dirty="0"/>
              <a:t>is used to declare fields of the superclass that we want to make visible in the subclass.  </a:t>
            </a:r>
            <a:endParaRPr lang="en-US" dirty="0" smtClean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smtClean="0"/>
              <a:t>selected?</a:t>
            </a:r>
            <a:r>
              <a:rPr lang="en-US" dirty="0" smtClean="0"/>
              <a:t>, </a:t>
            </a:r>
            <a:r>
              <a:rPr lang="en-US" b="1" dirty="0" smtClean="0"/>
              <a:t>radius</a:t>
            </a:r>
            <a:r>
              <a:rPr lang="en-US" dirty="0" smtClean="0"/>
              <a:t>  in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FlashingBall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  </a:t>
            </a:r>
          </a:p>
          <a:p>
            <a:pPr lvl="2"/>
            <a:r>
              <a:rPr lang="en-US" dirty="0" smtClean="0"/>
              <a:t>values are automatically supplied to the superclass on initialization.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0123" y="5612851"/>
            <a:ext cx="2180492" cy="10266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Other languages do this </a:t>
            </a:r>
            <a:r>
              <a:rPr lang="en-US" dirty="0" smtClean="0"/>
              <a:t>differently, so watch out!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fields are in the subclass?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init</a:t>
            </a:r>
            <a:r>
              <a:rPr lang="en-US" sz="2000" dirty="0"/>
              <a:t>-fields of a subclass are the </a:t>
            </a:r>
            <a:r>
              <a:rPr lang="en-US" sz="2000" dirty="0" err="1"/>
              <a:t>init</a:t>
            </a:r>
            <a:r>
              <a:rPr lang="en-US" sz="2000" dirty="0"/>
              <a:t>-fields of the superclass plus any additional </a:t>
            </a:r>
            <a:r>
              <a:rPr lang="en-US" sz="2000" dirty="0" err="1"/>
              <a:t>init</a:t>
            </a:r>
            <a:r>
              <a:rPr lang="en-US" sz="2000" dirty="0"/>
              <a:t>-fields declared in the subclass.   </a:t>
            </a:r>
            <a:endParaRPr lang="en-US" sz="2000" dirty="0" smtClean="0"/>
          </a:p>
          <a:p>
            <a:r>
              <a:rPr lang="en-US" sz="2000" dirty="0" err="1" smtClean="0"/>
              <a:t>FlashingBall</a:t>
            </a:r>
            <a:r>
              <a:rPr lang="en-US" sz="2000" dirty="0"/>
              <a:t>% doesn't declare any new </a:t>
            </a:r>
            <a:r>
              <a:rPr lang="en-US" sz="2000" dirty="0" err="1"/>
              <a:t>init</a:t>
            </a:r>
            <a:r>
              <a:rPr lang="en-US" sz="2000" dirty="0"/>
              <a:t>-fields, so its </a:t>
            </a:r>
            <a:r>
              <a:rPr lang="en-US" sz="2000" dirty="0" err="1"/>
              <a:t>init</a:t>
            </a:r>
            <a:r>
              <a:rPr lang="en-US" sz="2000" dirty="0"/>
              <a:t>-fields are the same as those of Ball%.  </a:t>
            </a:r>
            <a:endParaRPr lang="en-US" sz="2000" dirty="0" smtClean="0"/>
          </a:p>
          <a:p>
            <a:r>
              <a:rPr lang="en-US" sz="2000" dirty="0" err="1" smtClean="0"/>
              <a:t>init</a:t>
            </a:r>
            <a:r>
              <a:rPr lang="en-US" sz="2000" dirty="0" smtClean="0"/>
              <a:t>-fields </a:t>
            </a:r>
            <a:r>
              <a:rPr lang="en-US" sz="2000" dirty="0"/>
              <a:t>of the subclass are automatically sent to the superclass, so when we create a </a:t>
            </a:r>
            <a:r>
              <a:rPr lang="en-US" sz="2000" dirty="0" err="1"/>
              <a:t>FlashingBall</a:t>
            </a:r>
            <a:r>
              <a:rPr lang="en-US" sz="2000" dirty="0"/>
              <a:t>%, we write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FlashingBall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% [x ...][y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...][speed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...])</a:t>
            </a:r>
          </a:p>
          <a:p>
            <a:endParaRPr lang="en-US" sz="2000" dirty="0"/>
          </a:p>
          <a:p>
            <a:r>
              <a:rPr lang="en-US" sz="2000" dirty="0"/>
              <a:t>Those values become the values for the fields in Ball%, so they can be used by the methods in Ball%. </a:t>
            </a:r>
            <a:endParaRPr lang="en-US" sz="2000" dirty="0" smtClean="0"/>
          </a:p>
          <a:p>
            <a:r>
              <a:rPr lang="en-US" sz="2000" dirty="0" smtClean="0"/>
              <a:t>x </a:t>
            </a:r>
            <a:r>
              <a:rPr lang="en-US" sz="2000" dirty="0"/>
              <a:t>and y are also inherited fields, so they are visible to the methods in </a:t>
            </a:r>
            <a:r>
              <a:rPr lang="en-US" sz="2000" dirty="0" err="1"/>
              <a:t>FlashingBall</a:t>
            </a:r>
            <a:r>
              <a:rPr lang="en-US" sz="2000" dirty="0"/>
              <a:t>% as well.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overriding-defaults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flashing ball was an example of the </a:t>
            </a:r>
            <a:r>
              <a:rPr lang="en-US" sz="2800" i="1" dirty="0" smtClean="0">
                <a:solidFill>
                  <a:srgbClr val="FF0000"/>
                </a:solidFill>
              </a:rPr>
              <a:t>overriding-defaults</a:t>
            </a:r>
            <a:r>
              <a:rPr lang="en-US" sz="2800" dirty="0" smtClean="0"/>
              <a:t> pattern.  In the overriding-defaults pattern:</a:t>
            </a:r>
            <a:endParaRPr lang="en-US" sz="2800" dirty="0"/>
          </a:p>
          <a:p>
            <a:r>
              <a:rPr lang="en-US" sz="2800" dirty="0" smtClean="0"/>
              <a:t>The superclass has a complete set of behaviors</a:t>
            </a:r>
          </a:p>
          <a:p>
            <a:r>
              <a:rPr lang="en-US" sz="2800" dirty="0" smtClean="0"/>
              <a:t>The subclass makes an incremental change in these behaviors by overriding some of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18148</TotalTime>
  <Words>1761</Words>
  <Application>Microsoft Office PowerPoint</Application>
  <PresentationFormat>On-screen Show (4:3)</PresentationFormat>
  <Paragraphs>267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1_Office Theme</vt:lpstr>
      <vt:lpstr>Basics of Inheritance</vt:lpstr>
      <vt:lpstr>Key Points for this Module</vt:lpstr>
      <vt:lpstr>PowerPoint Presentation</vt:lpstr>
      <vt:lpstr>Key Points for Lesson 11.1</vt:lpstr>
      <vt:lpstr>Example: 11-1-flashing-balls</vt:lpstr>
      <vt:lpstr>FlashingBall%</vt:lpstr>
      <vt:lpstr>Features for Inheritance in Racket</vt:lpstr>
      <vt:lpstr>What fields are in the subclass?</vt:lpstr>
      <vt:lpstr>The overriding-defaults pattern</vt:lpstr>
      <vt:lpstr>How does inheritance work?</vt:lpstr>
      <vt:lpstr>PowerPoint Presentation</vt:lpstr>
      <vt:lpstr>Inheritance and this</vt:lpstr>
      <vt:lpstr>PowerPoint Presentation</vt:lpstr>
      <vt:lpstr>super</vt:lpstr>
      <vt:lpstr>Use case for super</vt:lpstr>
      <vt:lpstr>Use case for super</vt:lpstr>
      <vt:lpstr>You can call any method in the super</vt:lpstr>
      <vt:lpstr>this and super, summarized</vt:lpstr>
      <vt:lpstr>Summary of Lesson 11.1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300</cp:revision>
  <dcterms:created xsi:type="dcterms:W3CDTF">2006-08-16T00:00:00Z</dcterms:created>
  <dcterms:modified xsi:type="dcterms:W3CDTF">2015-11-30T01:59:20Z</dcterms:modified>
</cp:coreProperties>
</file>