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5" r:id="rId2"/>
    <p:sldId id="295" r:id="rId3"/>
    <p:sldId id="259" r:id="rId4"/>
    <p:sldId id="260" r:id="rId5"/>
    <p:sldId id="290" r:id="rId6"/>
    <p:sldId id="291" r:id="rId7"/>
    <p:sldId id="292" r:id="rId8"/>
    <p:sldId id="288" r:id="rId9"/>
    <p:sldId id="261" r:id="rId10"/>
    <p:sldId id="264" r:id="rId11"/>
    <p:sldId id="297" r:id="rId12"/>
    <p:sldId id="265" r:id="rId13"/>
    <p:sldId id="298" r:id="rId14"/>
    <p:sldId id="296" r:id="rId15"/>
    <p:sldId id="289" r:id="rId16"/>
    <p:sldId id="266" r:id="rId17"/>
    <p:sldId id="267" r:id="rId18"/>
    <p:sldId id="268" r:id="rId19"/>
    <p:sldId id="269" r:id="rId20"/>
    <p:sldId id="279" r:id="rId21"/>
    <p:sldId id="280" r:id="rId22"/>
    <p:sldId id="281" r:id="rId23"/>
    <p:sldId id="299" r:id="rId24"/>
    <p:sldId id="284" r:id="rId25"/>
    <p:sldId id="277" r:id="rId26"/>
    <p:sldId id="273" r:id="rId27"/>
    <p:sldId id="274" r:id="rId28"/>
    <p:sldId id="276" r:id="rId29"/>
    <p:sldId id="278" r:id="rId30"/>
    <p:sldId id="282" r:id="rId31"/>
    <p:sldId id="283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4660"/>
  </p:normalViewPr>
  <p:slideViewPr>
    <p:cSldViewPr showGuides="1">
      <p:cViewPr varScale="1">
        <p:scale>
          <a:sx n="66" d="100"/>
          <a:sy n="66" d="100"/>
        </p:scale>
        <p:origin x="34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8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another set of our favorite</a:t>
            </a:r>
            <a:r>
              <a:rPr lang="en-US" baseline="0" dirty="0" smtClean="0"/>
              <a:t> slogans.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1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13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data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Creative Commons Badge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</a:t>
            </a:r>
            <a:r>
              <a:rPr lang="en-US" dirty="0" smtClean="0"/>
              <a:t>N.M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The Recipes</a:t>
            </a:r>
            <a:endParaRPr lang="en-US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not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you to write </a:t>
            </a:r>
            <a:r>
              <a:rPr lang="en-US" dirty="0" smtClean="0">
                <a:solidFill>
                  <a:srgbClr val="FF0000"/>
                </a:solidFill>
              </a:rPr>
              <a:t>beautiful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It's not enough to get the right answers</a:t>
            </a:r>
          </a:p>
          <a:p>
            <a:r>
              <a:rPr lang="en-US" dirty="0" smtClean="0"/>
              <a:t>It's about </a:t>
            </a:r>
            <a:r>
              <a:rPr lang="en-US" dirty="0" smtClean="0">
                <a:solidFill>
                  <a:srgbClr val="FF0000"/>
                </a:solidFill>
              </a:rPr>
              <a:t>design</a:t>
            </a:r>
            <a:r>
              <a:rPr lang="en-US" dirty="0" smtClean="0"/>
              <a:t>– which means making your program readable and modifiable by humans</a:t>
            </a:r>
          </a:p>
          <a:p>
            <a:r>
              <a:rPr lang="en-US" dirty="0" smtClean="0"/>
              <a:t>This includes documenting your program</a:t>
            </a:r>
          </a:p>
          <a:p>
            <a:pPr lvl="1"/>
            <a:r>
              <a:rPr lang="en-US" dirty="0" smtClean="0"/>
              <a:t>so the TA can understand it</a:t>
            </a:r>
          </a:p>
          <a:p>
            <a:pPr lvl="1"/>
            <a:r>
              <a:rPr lang="en-US" dirty="0" smtClean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897319"/>
              </p:ext>
            </p:extLst>
          </p:nvPr>
        </p:nvGraphicFramePr>
        <p:xfrm>
          <a:off x="304800" y="914400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smtClean="0"/>
                        <a:t>The Point</a:t>
                      </a:r>
                      <a:endParaRPr lang="en-US" sz="8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It’s not calculus.</a:t>
                      </a:r>
                      <a:r>
                        <a:rPr lang="en-US" sz="3200" baseline="0" dirty="0" smtClean="0"/>
                        <a:t>  Getting the right answer is </a:t>
                      </a:r>
                      <a:r>
                        <a:rPr lang="en-US" sz="320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The goal</a:t>
                      </a:r>
                      <a:r>
                        <a:rPr lang="en-US" sz="3200" baseline="0" dirty="0" smtClean="0"/>
                        <a:t> is to write </a:t>
                      </a:r>
                      <a:r>
                        <a:rPr lang="en-US" sz="3200" i="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296809"/>
              </p:ext>
            </p:extLst>
          </p:nvPr>
        </p:nvGraphicFramePr>
        <p:xfrm>
          <a:off x="457200" y="91440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How to write beautiful programs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Always</a:t>
                      </a:r>
                      <a:r>
                        <a:rPr lang="en-US" sz="3200" baseline="0" dirty="0" smtClean="0"/>
                        <a:t> remember: </a:t>
                      </a:r>
                      <a:r>
                        <a:rPr lang="en-US" sz="3200" dirty="0" smtClean="0"/>
                        <a:t>Programming is a People Discipline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Represent Information as Data; Interpret Data as Information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Functions</a:t>
                      </a:r>
                      <a:r>
                        <a:rPr lang="en-US" sz="3200" baseline="0" dirty="0" smtClean="0"/>
                        <a:t> Systematically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Systems Iteratively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Pass values when you can, share state only when you must.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 Composition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Structural Decomposition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Generalization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Recursion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06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3"/>
            <a:endCxn id="7" idx="1"/>
          </p:cNvCxnSpPr>
          <p:nvPr/>
        </p:nvCxnSpPr>
        <p:spPr>
          <a:xfrm flipV="1">
            <a:off x="5486400" y="2024487"/>
            <a:ext cx="914400" cy="2016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914400" y="3371151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Six Principles of this course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Programming is a People Discipline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Represent Information as Data; Interpret Data as Information</a:t>
                      </a:r>
                      <a:endParaRPr lang="en-US" sz="1200" dirty="0"/>
                    </a:p>
                  </a:txBody>
                  <a:tcPr/>
                </a:tc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Functions</a:t>
                      </a:r>
                      <a:r>
                        <a:rPr lang="en-US" sz="1200" baseline="0" dirty="0" smtClean="0"/>
                        <a:t> Systematically</a:t>
                      </a:r>
                      <a:endParaRPr lang="en-US" sz="1200" dirty="0" smtClean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Design Systems Iteratively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Pass values when you can, share state only when you must.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 Strategies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3. Generalization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4. General Recursion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3352800"/>
            <a:ext cx="3276600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8536"/>
              </p:ext>
            </p:extLst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Some Slogans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Stick to the recipe!</a:t>
                      </a:r>
                      <a:endParaRPr lang="en-US" sz="32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2. You</a:t>
                      </a:r>
                      <a:r>
                        <a:rPr lang="en-US" sz="3200" baseline="0" dirty="0" smtClean="0"/>
                        <a:t> don't understand it until you can give an example.</a:t>
                      </a:r>
                      <a:endParaRPr lang="en-US" sz="3200" dirty="0" smtClean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 One</a:t>
                      </a:r>
                      <a:r>
                        <a:rPr lang="en-US" sz="3200" baseline="0" dirty="0" smtClean="0"/>
                        <a:t> function, one task.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</a:t>
                      </a:r>
                      <a:r>
                        <a:rPr lang="en-US" sz="3200" baseline="0" dirty="0" smtClean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5. Practice</a:t>
                      </a:r>
                      <a:r>
                        <a:rPr lang="en-US" sz="3200" baseline="0" dirty="0" smtClean="0"/>
                        <a:t> makes perfect.</a:t>
                      </a:r>
                      <a:endParaRPr lang="en-US" sz="3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6872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181600"/>
            <a:ext cx="51054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This is important.  Write it down, in your own handwriting.  Keep it with you at all times.  Put it on your mirror.  Put it under your pillow.  I’m not kidding!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58657"/>
              </p:ext>
            </p:extLst>
          </p:nvPr>
        </p:nvGraphicFramePr>
        <p:xfrm>
          <a:off x="486032" y="124968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</a:t>
                      </a:r>
                      <a:r>
                        <a:rPr lang="en-US" sz="3200" baseline="0" dirty="0" smtClean="0"/>
                        <a:t> Data</a:t>
                      </a:r>
                      <a:r>
                        <a:rPr lang="en-US" sz="3200" dirty="0" smtClean="0"/>
                        <a:t>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1. What</a:t>
                      </a:r>
                      <a:r>
                        <a:rPr lang="en-US" sz="3200" baseline="0" dirty="0" smtClean="0"/>
                        <a:t> information needs to be represented in your program? </a:t>
                      </a:r>
                      <a:r>
                        <a:rPr lang="en-US" sz="3200" dirty="0" smtClean="0"/>
                        <a:t>What</a:t>
                      </a:r>
                      <a:r>
                        <a:rPr lang="en-US" sz="3200" baseline="0" dirty="0" smtClean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</a:t>
                      </a:r>
                      <a:r>
                        <a:rPr lang="en-US" sz="3200" dirty="0" err="1" smtClean="0"/>
                        <a:t>Struct</a:t>
                      </a:r>
                      <a:r>
                        <a:rPr lang="en-US" sz="3200" baseline="0" dirty="0" smtClean="0"/>
                        <a:t> Definitions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Interpretation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Destructor</a:t>
                      </a:r>
                      <a:r>
                        <a:rPr lang="en-US" sz="3200" baseline="0" dirty="0" smtClean="0"/>
                        <a:t>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6728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</a:t>
                      </a:r>
                      <a:r>
                        <a:rPr lang="en-US" sz="3200" baseline="0" dirty="0" smtClean="0"/>
                        <a:t> Data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 in Racket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15277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Racket Representation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Built-in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Struct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Lambda's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312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Kinds of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Racket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Object-Oriented Representation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 Scalar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Built-in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Build-in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 Compound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Struct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</a:t>
                      </a:r>
                      <a:r>
                        <a:rPr lang="en-US" sz="1800" baseline="0" dirty="0" smtClean="0"/>
                        <a:t> Itemization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5.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6. Mutually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Multiple</a:t>
                      </a:r>
                      <a:r>
                        <a:rPr lang="en-US" sz="1800" baseline="0" dirty="0" smtClean="0"/>
                        <a:t> Interfaces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 Functional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Lambda's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Varies by language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a Data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1519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Reviewing a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Is the interpretation clear and unambiguous?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represent all the information you need for your program?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</a:t>
                      </a:r>
                      <a:r>
                        <a:rPr lang="en-US" sz="3200" baseline="0" dirty="0" smtClean="0"/>
                        <a:t> you </a:t>
                      </a:r>
                      <a:r>
                        <a:rPr lang="en-US" sz="3200" i="1" baseline="0" dirty="0" smtClean="0"/>
                        <a:t>need</a:t>
                      </a:r>
                      <a:r>
                        <a:rPr lang="en-US" sz="3200" baseline="0" dirty="0" smtClean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r>
                        <a:rPr lang="en-US" sz="3200" smtClean="0"/>
                        <a:t>.</a:t>
                      </a:r>
                      <a:r>
                        <a:rPr lang="en-US" sz="3200" baseline="0" smtClean="0"/>
                        <a:t> </a:t>
                      </a:r>
                      <a:r>
                        <a:rPr lang="en-US" sz="3200" baseline="0" dirty="0" smtClean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Program Design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23876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Design Strategies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Combine</a:t>
                      </a:r>
                      <a:r>
                        <a:rPr lang="en-US" sz="3200" baseline="0" dirty="0" smtClean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</a:t>
                      </a:r>
                      <a:r>
                        <a:rPr lang="en-US" sz="3200" baseline="0" dirty="0" smtClean="0"/>
                        <a:t> Use template for &lt;data </a:t>
                      </a:r>
                      <a:r>
                        <a:rPr lang="en-US" sz="3200" baseline="0" dirty="0" err="1" smtClean="0"/>
                        <a:t>def</a:t>
                      </a:r>
                      <a:r>
                        <a:rPr lang="en-US" sz="3200" baseline="0" dirty="0" smtClean="0"/>
                        <a:t>&gt; on &lt;</a:t>
                      </a:r>
                      <a:r>
                        <a:rPr lang="en-US" sz="3200" baseline="0" dirty="0" err="1" smtClean="0"/>
                        <a:t>vble</a:t>
                      </a:r>
                      <a:r>
                        <a:rPr lang="en-US" sz="3200" baseline="0" dirty="0" smtClean="0"/>
                        <a:t>&gt;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Divide into cases on &lt;condition&gt;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Use HOF &lt;</a:t>
                      </a:r>
                      <a:r>
                        <a:rPr lang="en-US" sz="3200" dirty="0" err="1" smtClean="0"/>
                        <a:t>mapfn</a:t>
                      </a:r>
                      <a:r>
                        <a:rPr lang="en-US" sz="3200" dirty="0" smtClean="0"/>
                        <a:t>&gt; on &lt;</a:t>
                      </a:r>
                      <a:r>
                        <a:rPr lang="en-US" sz="3200" dirty="0" err="1" smtClean="0"/>
                        <a:t>vble</a:t>
                      </a:r>
                      <a:r>
                        <a:rPr lang="en-US" sz="3200" dirty="0" smtClean="0"/>
                        <a:t>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Call a more general function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 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  <a:r>
                        <a:rPr lang="en-US" sz="3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Initialize|Update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en-US" sz="3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 of &lt;??&gt;</a:t>
                      </a:r>
                      <a:endParaRPr lang="en-US" sz="3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Strategy Selection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17658"/>
              </p:ext>
            </p:extLst>
          </p:nvPr>
        </p:nvGraphicFramePr>
        <p:xfrm>
          <a:off x="457200" y="1295400"/>
          <a:ext cx="81534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Can you build it using functions that you already have? (function</a:t>
                      </a:r>
                      <a:r>
                        <a:rPr lang="en-US" sz="3200" baseline="0" dirty="0" smtClean="0"/>
                        <a:t> 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build it by</a:t>
                      </a:r>
                      <a:r>
                        <a:rPr lang="en-US" sz="3200" baseline="0" dirty="0" smtClean="0"/>
                        <a:t> looking into one of </a:t>
                      </a:r>
                      <a:r>
                        <a:rPr lang="en-US" sz="3200" baseline="0" smtClean="0"/>
                        <a:t>the arguments? </a:t>
                      </a:r>
                      <a:r>
                        <a:rPr lang="en-US" sz="3200" baseline="0" dirty="0" smtClean="0"/>
                        <a:t>(structural decomposition)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Can you solve a more general problem? (generalization)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Is there a special-purpose</a:t>
                      </a:r>
                      <a:r>
                        <a:rPr lang="en-US" sz="3200" baseline="0" dirty="0" smtClean="0"/>
                        <a:t> strategy you can use? 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If all else fails, try General Recursion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64895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Question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Answer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Does the data definition distinguish among different subclasses of data?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a </a:t>
                      </a:r>
                      <a:r>
                        <a:rPr lang="en-US" sz="2400" dirty="0" err="1" smtClean="0">
                          <a:hlinkClick r:id="rId2"/>
                        </a:rPr>
                        <a:t>cond</a:t>
                      </a:r>
                      <a:r>
                        <a:rPr lang="en-US" sz="2400" dirty="0" smtClean="0"/>
                        <a:t> with 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clause for</a:t>
                      </a:r>
                      <a:r>
                        <a:rPr lang="en-US" sz="2400" baseline="0" dirty="0" smtClean="0"/>
                        <a:t> each</a:t>
                      </a:r>
                      <a:r>
                        <a:rPr lang="en-US" sz="2400" dirty="0" smtClean="0"/>
                        <a:t> subclasses.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How do the subclasses differ from each other?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the differences to formulate a condition per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Do any of the clauses deal with structured</a:t>
                      </a:r>
                      <a:r>
                        <a:rPr lang="en-US" sz="2400" baseline="0" dirty="0" smtClean="0"/>
                        <a:t> values</a:t>
                      </a:r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so, add appropriate selector expressions to the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Design Recipe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The</a:t>
                      </a:r>
                      <a:r>
                        <a:rPr lang="en-US" sz="2800" baseline="0" dirty="0" smtClean="0"/>
                        <a:t> System Design Recipe</a:t>
                      </a:r>
                      <a:endParaRPr lang="en-US" sz="2800" dirty="0" smtClean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1. Write a purpose statement for your system.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2. Design data to represent the relevant information</a:t>
                      </a:r>
                      <a:r>
                        <a:rPr lang="en-US" sz="2800" baseline="0" dirty="0" smtClean="0"/>
                        <a:t> in </a:t>
                      </a:r>
                      <a:r>
                        <a:rPr lang="en-US" sz="2800" dirty="0" smtClean="0"/>
                        <a:t>the world.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 Make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of main functions.  Write down their contracts and purpose statements.</a:t>
                      </a:r>
                      <a:endParaRPr lang="en-US" sz="2800" dirty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4. Design the individual functions. Maintain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(or </a:t>
                      </a:r>
                      <a:r>
                        <a:rPr lang="en-US" sz="2800" dirty="0" err="1" smtClean="0"/>
                        <a:t>wishtree</a:t>
                      </a:r>
                      <a:r>
                        <a:rPr lang="en-US" sz="2800" dirty="0" smtClean="0"/>
                        <a:t>) of functions you will need to write.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Parallelogram 3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does this relate to the Iterative Design Recipe?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Worlds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999738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How to Design Universe Programs</a:t>
                      </a:r>
                      <a:endParaRPr lang="en-US" sz="2400" dirty="0"/>
                    </a:p>
                  </a:txBody>
                  <a:tcPr/>
                </a:tc>
              </a:tr>
              <a:tr h="1229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 smtClean="0"/>
                        <a:t>Information Analysis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events should the world respond to?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changes in response to an event?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doesn't change in response to an event?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From your information analysis, write out the constant definitions and data definitions.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From your list of events, write a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of functions to be designed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Design the functions on your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(use the design recipe!)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Parallelogram 5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an instance of the System Design Recipe (!)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Iterative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Adding a New Feature to an Existing Program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Perform</a:t>
                      </a:r>
                      <a:r>
                        <a:rPr lang="en-US" sz="3200" baseline="0" dirty="0" smtClean="0"/>
                        <a:t> information analysis for new feature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Modify data definitions</a:t>
                      </a:r>
                      <a:r>
                        <a:rPr lang="en-US" sz="3200" baseline="0" dirty="0" smtClean="0"/>
                        <a:t> as needed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Update existing functions to work with</a:t>
                      </a:r>
                      <a:r>
                        <a:rPr lang="en-US" sz="3200" baseline="0" dirty="0" smtClean="0"/>
                        <a:t> new data definitions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Write </a:t>
                      </a:r>
                      <a:r>
                        <a:rPr lang="en-US" sz="3200" dirty="0" err="1" smtClean="0"/>
                        <a:t>wishlist</a:t>
                      </a:r>
                      <a:r>
                        <a:rPr lang="en-US" sz="3200" dirty="0" smtClean="0"/>
                        <a:t> of functions for new feature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new functions following the Design</a:t>
                      </a:r>
                      <a:r>
                        <a:rPr lang="en-US" sz="3200" baseline="0" dirty="0" smtClean="0"/>
                        <a:t> Recipe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6. Repeat for the next new feature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Recursion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Recursion</a:t>
                      </a:r>
                      <a:r>
                        <a:rPr lang="en-US" sz="3200" baseline="0" dirty="0" smtClean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Represent arbitrary-sized information using a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 smtClean="0"/>
                        <a:t> (or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 smtClean="0"/>
                        <a:t>) data definition.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Self-reference in the data definition leads to self-reference in the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Self-reference in the template leads to self-reference in the code.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6127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Uses of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Clarify purpose statement for</a:t>
                      </a:r>
                      <a:r>
                        <a:rPr lang="en-US" sz="3200" baseline="0" dirty="0" smtClean="0"/>
                        <a:t> YOU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Clarify purpose statement</a:t>
                      </a:r>
                      <a:r>
                        <a:rPr lang="en-US" sz="3200" baseline="0" dirty="0" smtClean="0"/>
                        <a:t> for the reader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Document calling sequence, etc., for the user</a:t>
                      </a:r>
                      <a:r>
                        <a:rPr lang="en-US" sz="3200" baseline="0" dirty="0" smtClean="0"/>
                        <a:t> (the person who will be calling this function)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Serve as basis for acceptance tests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Review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7217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Program Review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Do all the tests pass?</a:t>
                      </a:r>
                      <a:endParaRPr lang="en-US" sz="3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Are the contracts accurate?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Are the</a:t>
                      </a:r>
                      <a:r>
                        <a:rPr lang="en-US" sz="3200" baseline="0" dirty="0" smtClean="0"/>
                        <a:t> purpose statements clear and accurate?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Are there ugly pieces of code that should be broken</a:t>
                      </a:r>
                      <a:r>
                        <a:rPr lang="en-US" sz="3200" baseline="0" dirty="0" smtClean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Are there pieces of code</a:t>
                      </a:r>
                      <a:r>
                        <a:rPr lang="en-US" sz="3200" baseline="0" dirty="0" smtClean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in the Examples folder.</a:t>
            </a:r>
          </a:p>
          <a:p>
            <a:r>
              <a:rPr lang="en-US" dirty="0"/>
              <a:t>Do the Guided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 Composition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Structural Decomposition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Generalization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Recursion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3"/>
            <a:endCxn id="7" idx="1"/>
          </p:cNvCxnSpPr>
          <p:nvPr/>
        </p:nvCxnSpPr>
        <p:spPr>
          <a:xfrm flipV="1">
            <a:off x="5486400" y="2024487"/>
            <a:ext cx="914400" cy="2016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655" y="362660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the default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609600" y="40386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the default "TODO"/meta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12255" y="1896137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907" y="5486400"/>
            <a:ext cx="4149090" cy="97011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another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9550</TotalTime>
  <Words>1616</Words>
  <Application>Microsoft Office PowerPoint</Application>
  <PresentationFormat>On-screen Show (4:3)</PresentationFormat>
  <Paragraphs>306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Algerian</vt:lpstr>
      <vt:lpstr>Arial</vt:lpstr>
      <vt:lpstr>Calibri</vt:lpstr>
      <vt:lpstr>Consolas</vt:lpstr>
      <vt:lpstr>Helvetica Neue</vt:lpstr>
      <vt:lpstr>Office Theme</vt:lpstr>
      <vt:lpstr>Creative Commons Badge Object</vt:lpstr>
      <vt:lpstr>PowerPoint Presentation</vt:lpstr>
      <vt:lpstr>Introduction</vt:lpstr>
      <vt:lpstr>Learning Objectives</vt:lpstr>
      <vt:lpstr>Outline</vt:lpstr>
      <vt:lpstr>Summary</vt:lpstr>
      <vt:lpstr>Next Steps</vt:lpstr>
      <vt:lpstr>PowerPoint Presentation</vt:lpstr>
      <vt:lpstr>Default Boxes</vt:lpstr>
      <vt:lpstr>The Recipes</vt:lpstr>
      <vt:lpstr>It's not calculus</vt:lpstr>
      <vt:lpstr>PowerPoint Presentation</vt:lpstr>
      <vt:lpstr>PowerPoint Presentation</vt:lpstr>
      <vt:lpstr>PowerPoint Presentation</vt:lpstr>
      <vt:lpstr>Let's see where we are</vt:lpstr>
      <vt:lpstr>PowerPoint Presentation</vt:lpstr>
      <vt:lpstr>The Function Design Recipe</vt:lpstr>
      <vt:lpstr>The Data Design Recipe</vt:lpstr>
      <vt:lpstr>Kinds of Data</vt:lpstr>
      <vt:lpstr>Representations of Data in Racket</vt:lpstr>
      <vt:lpstr>Representations of Data</vt:lpstr>
      <vt:lpstr>Reviewing a Data Design</vt:lpstr>
      <vt:lpstr>Typical Program Design Strategies</vt:lpstr>
      <vt:lpstr>The Strategy Selection Recipe</vt:lpstr>
      <vt:lpstr>The template recipe</vt:lpstr>
      <vt:lpstr>The System Design Recipe</vt:lpstr>
      <vt:lpstr>How to Design Worlds</vt:lpstr>
      <vt:lpstr>The Iterative Design Recipe</vt:lpstr>
      <vt:lpstr>The Recursion Recipe</vt:lpstr>
      <vt:lpstr>Uses of Examples</vt:lpstr>
      <vt:lpstr>The Program Review Recipe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106</cp:revision>
  <dcterms:created xsi:type="dcterms:W3CDTF">2013-07-18T17:34:12Z</dcterms:created>
  <dcterms:modified xsi:type="dcterms:W3CDTF">2015-08-01T16:53:16Z</dcterms:modified>
</cp:coreProperties>
</file>