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69" r:id="rId3"/>
    <p:sldId id="270" r:id="rId4"/>
    <p:sldId id="265" r:id="rId5"/>
    <p:sldId id="275" r:id="rId6"/>
    <p:sldId id="267" r:id="rId7"/>
    <p:sldId id="271" r:id="rId8"/>
    <p:sldId id="266" r:id="rId9"/>
    <p:sldId id="276" r:id="rId10"/>
    <p:sldId id="277" r:id="rId11"/>
    <p:sldId id="272" r:id="rId12"/>
    <p:sldId id="273" r:id="rId13"/>
    <p:sldId id="278" r:id="rId14"/>
    <p:sldId id="260" r:id="rId15"/>
    <p:sldId id="261" r:id="rId16"/>
    <p:sldId id="279" r:id="rId17"/>
    <p:sldId id="280" r:id="rId18"/>
    <p:sldId id="281" r:id="rId19"/>
    <p:sldId id="288" r:id="rId20"/>
    <p:sldId id="289" r:id="rId21"/>
    <p:sldId id="290" r:id="rId22"/>
    <p:sldId id="282" r:id="rId23"/>
    <p:sldId id="283" r:id="rId24"/>
    <p:sldId id="284" r:id="rId25"/>
    <p:sldId id="285" r:id="rId26"/>
    <p:sldId id="286" r:id="rId27"/>
    <p:sldId id="287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4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9" autoAdjust="0"/>
  </p:normalViewPr>
  <p:slideViewPr>
    <p:cSldViewPr snapToGrid="0" snapToObjects="1" showGuides="1">
      <p:cViewPr varScale="1">
        <p:scale>
          <a:sx n="96" d="100"/>
          <a:sy n="96" d="100"/>
        </p:scale>
        <p:origin x="816" y="96"/>
      </p:cViewPr>
      <p:guideLst>
        <p:guide orient="horz" pos="1200"/>
        <p:guide pos="49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0FB3-D950-44D8-9E9B-770B8017B790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FE6-4479-4536-8B04-082A6E9C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9FE6-4479-4536-8B04-082A6E9CD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11.3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11-3-mvc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6413" y="1600200"/>
            <a:ext cx="559117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Views and Controllers are often tightly linked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many examples, Views and Controllers are tightly linked</a:t>
            </a:r>
          </a:p>
          <a:p>
            <a:pPr lvl="1"/>
            <a:r>
              <a:rPr lang="en-US" dirty="0" smtClean="0"/>
              <a:t>mouse or keyboard input is interpreted relative to screen position &amp; the viewer that's running at that screen position. </a:t>
            </a:r>
          </a:p>
          <a:p>
            <a:r>
              <a:rPr lang="en-US" dirty="0" smtClean="0"/>
              <a:t>So we'll treat them together and call them controllers.</a:t>
            </a:r>
          </a:p>
          <a:p>
            <a:r>
              <a:rPr lang="en-US" dirty="0" smtClean="0"/>
              <a:t>Note: with other input devices, controllers and viewers may be entirely separate:</a:t>
            </a:r>
          </a:p>
          <a:p>
            <a:pPr lvl="1"/>
            <a:r>
              <a:rPr lang="en-US" dirty="0" smtClean="0"/>
              <a:t>E.g. a flight simulator with a joystick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and Controllers are weakly linked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controller is linked to a single model</a:t>
            </a:r>
          </a:p>
          <a:p>
            <a:r>
              <a:rPr lang="en-US" dirty="0" smtClean="0"/>
              <a:t>A model may be linked to many controllers</a:t>
            </a:r>
          </a:p>
          <a:p>
            <a:r>
              <a:rPr lang="en-US" dirty="0" smtClean="0"/>
              <a:t>Set of controllers may change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Use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publishes changes in its state to the subscribed controllers.</a:t>
            </a:r>
          </a:p>
          <a:p>
            <a:r>
              <a:rPr lang="en-US" dirty="0" smtClean="0"/>
              <a:t>Each controller responds to its mouse and keyboard inputs by sending commands to the model.</a:t>
            </a:r>
          </a:p>
          <a:p>
            <a:r>
              <a:rPr lang="en-US" dirty="0" smtClean="0"/>
              <a:t>Model changes its state in response to commands it receives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4478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3886200"/>
            <a:ext cx="7620000" cy="914400"/>
            <a:chOff x="914400" y="3886200"/>
            <a:chExt cx="7620000" cy="914400"/>
          </a:xfrm>
        </p:grpSpPr>
        <p:sp>
          <p:nvSpPr>
            <p:cNvPr id="3" name="Rectangle 2"/>
            <p:cNvSpPr/>
            <p:nvPr/>
          </p:nvSpPr>
          <p:spPr>
            <a:xfrm>
              <a:off x="9144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226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308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257300" y="3124200"/>
            <a:ext cx="6967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4724400" y="2362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0"/>
          </p:cNvCxnSpPr>
          <p:nvPr/>
        </p:nvCxnSpPr>
        <p:spPr>
          <a:xfrm>
            <a:off x="1562100" y="3124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3670300" y="3124200"/>
            <a:ext cx="635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776913" y="3124200"/>
            <a:ext cx="1587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7886700" y="3124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model, many controllers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78500" y="2062480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publishes changes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4785360" y="2255520"/>
            <a:ext cx="965200" cy="640080"/>
          </a:xfrm>
          <a:custGeom>
            <a:avLst/>
            <a:gdLst>
              <a:gd name="connsiteX0" fmla="*/ 965200 w 965200"/>
              <a:gd name="connsiteY0" fmla="*/ 0 h 640080"/>
              <a:gd name="connsiteX1" fmla="*/ 650240 w 965200"/>
              <a:gd name="connsiteY1" fmla="*/ 162560 h 640080"/>
              <a:gd name="connsiteX2" fmla="*/ 538480 w 965200"/>
              <a:gd name="connsiteY2" fmla="*/ 467360 h 640080"/>
              <a:gd name="connsiteX3" fmla="*/ 0 w 965200"/>
              <a:gd name="connsiteY3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200" h="640080">
                <a:moveTo>
                  <a:pt x="965200" y="0"/>
                </a:moveTo>
                <a:cubicBezTo>
                  <a:pt x="843280" y="42333"/>
                  <a:pt x="721360" y="84667"/>
                  <a:pt x="650240" y="162560"/>
                </a:cubicBezTo>
                <a:cubicBezTo>
                  <a:pt x="579120" y="240453"/>
                  <a:pt x="646853" y="387773"/>
                  <a:pt x="538480" y="467360"/>
                </a:cubicBezTo>
                <a:cubicBezTo>
                  <a:pt x="430107" y="546947"/>
                  <a:pt x="215053" y="593513"/>
                  <a:pt x="0" y="640080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36640" y="5588000"/>
            <a:ext cx="287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 listen for changes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5902960" y="3219027"/>
            <a:ext cx="1358053" cy="2368973"/>
          </a:xfrm>
          <a:custGeom>
            <a:avLst/>
            <a:gdLst>
              <a:gd name="connsiteX0" fmla="*/ 1137920 w 1358053"/>
              <a:gd name="connsiteY0" fmla="*/ 2368973 h 2368973"/>
              <a:gd name="connsiteX1" fmla="*/ 1168400 w 1358053"/>
              <a:gd name="connsiteY1" fmla="*/ 347133 h 2368973"/>
              <a:gd name="connsiteX2" fmla="*/ 0 w 1358053"/>
              <a:gd name="connsiteY2" fmla="*/ 286173 h 236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053" h="2368973">
                <a:moveTo>
                  <a:pt x="1137920" y="2368973"/>
                </a:moveTo>
                <a:cubicBezTo>
                  <a:pt x="1247986" y="1531619"/>
                  <a:pt x="1358053" y="694266"/>
                  <a:pt x="1168400" y="347133"/>
                </a:cubicBezTo>
                <a:cubicBezTo>
                  <a:pt x="978747" y="0"/>
                  <a:pt x="489373" y="143086"/>
                  <a:pt x="0" y="286173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Feedback loop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2872" y="1966035"/>
            <a:ext cx="7678255" cy="3466122"/>
            <a:chOff x="587830" y="1447800"/>
            <a:chExt cx="7678255" cy="3466122"/>
          </a:xfrm>
        </p:grpSpPr>
        <p:sp>
          <p:nvSpPr>
            <p:cNvPr id="2" name="Rectangle 1"/>
            <p:cNvSpPr/>
            <p:nvPr/>
          </p:nvSpPr>
          <p:spPr>
            <a:xfrm>
              <a:off x="4267200" y="1447800"/>
              <a:ext cx="914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226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22600" y="3124200"/>
              <a:ext cx="23984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" idx="2"/>
            </p:cNvCxnSpPr>
            <p:nvPr/>
          </p:nvCxnSpPr>
          <p:spPr>
            <a:xfrm>
              <a:off x="4724400" y="2362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4" idx="0"/>
            </p:cNvCxnSpPr>
            <p:nvPr/>
          </p:nvCxnSpPr>
          <p:spPr>
            <a:xfrm flipH="1">
              <a:off x="3670300" y="3124200"/>
              <a:ext cx="635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20686" y="3124200"/>
              <a:ext cx="391595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53420" y="3329764"/>
              <a:ext cx="27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controller receives changes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60171" y="4256314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60171" y="4452257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60171" y="4648200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7830" y="3990592"/>
              <a:ext cx="2144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controller receives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input from mouse, keyboard, etc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93174" y="2526268"/>
              <a:ext cx="253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model publishes changes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53261" y="4001869"/>
              <a:ext cx="2113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controller sends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commands to model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3188" y="1580809"/>
              <a:ext cx="2092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model responds to commands, maybe changing its state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313583" y="1822144"/>
              <a:ext cx="1859605" cy="2584721"/>
            </a:xfrm>
            <a:custGeom>
              <a:avLst/>
              <a:gdLst>
                <a:gd name="connsiteX0" fmla="*/ 0 w 1795010"/>
                <a:gd name="connsiteY0" fmla="*/ 2468832 h 2584729"/>
                <a:gd name="connsiteX1" fmla="*/ 1063487 w 1795010"/>
                <a:gd name="connsiteY1" fmla="*/ 2448954 h 2584729"/>
                <a:gd name="connsiteX2" fmla="*/ 1510747 w 1795010"/>
                <a:gd name="connsiteY2" fmla="*/ 1107171 h 2584729"/>
                <a:gd name="connsiteX3" fmla="*/ 1769165 w 1795010"/>
                <a:gd name="connsiteY3" fmla="*/ 103319 h 2584729"/>
                <a:gd name="connsiteX4" fmla="*/ 874643 w 1795010"/>
                <a:gd name="connsiteY4" fmla="*/ 83441 h 2584729"/>
                <a:gd name="connsiteX0" fmla="*/ 0 w 1859605"/>
                <a:gd name="connsiteY0" fmla="*/ 2471560 h 2584721"/>
                <a:gd name="connsiteX1" fmla="*/ 1063487 w 1859605"/>
                <a:gd name="connsiteY1" fmla="*/ 2451682 h 2584721"/>
                <a:gd name="connsiteX2" fmla="*/ 1749286 w 1859605"/>
                <a:gd name="connsiteY2" fmla="*/ 1149656 h 2584721"/>
                <a:gd name="connsiteX3" fmla="*/ 1769165 w 1859605"/>
                <a:gd name="connsiteY3" fmla="*/ 106047 h 2584721"/>
                <a:gd name="connsiteX4" fmla="*/ 874643 w 1859605"/>
                <a:gd name="connsiteY4" fmla="*/ 86169 h 258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605" h="2584721">
                  <a:moveTo>
                    <a:pt x="0" y="2471560"/>
                  </a:moveTo>
                  <a:cubicBezTo>
                    <a:pt x="405848" y="2575092"/>
                    <a:pt x="771939" y="2671999"/>
                    <a:pt x="1063487" y="2451682"/>
                  </a:cubicBezTo>
                  <a:cubicBezTo>
                    <a:pt x="1355035" y="2231365"/>
                    <a:pt x="1631673" y="1540595"/>
                    <a:pt x="1749286" y="1149656"/>
                  </a:cubicBezTo>
                  <a:cubicBezTo>
                    <a:pt x="1866899" y="758717"/>
                    <a:pt x="1914939" y="283295"/>
                    <a:pt x="1769165" y="106047"/>
                  </a:cubicBezTo>
                  <a:cubicBezTo>
                    <a:pt x="1623391" y="-71201"/>
                    <a:pt x="1268895" y="10797"/>
                    <a:pt x="874643" y="861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3-tier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89" y="3274116"/>
            <a:ext cx="1295400" cy="9144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82848" y="2201767"/>
            <a:ext cx="1295400" cy="3198916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627783" y="2194719"/>
            <a:ext cx="1295400" cy="3198916"/>
            <a:chOff x="3627783" y="2194719"/>
            <a:chExt cx="1295400" cy="3198916"/>
          </a:xfrm>
        </p:grpSpPr>
        <p:sp>
          <p:nvSpPr>
            <p:cNvPr id="4" name="Rectangle 3"/>
            <p:cNvSpPr/>
            <p:nvPr/>
          </p:nvSpPr>
          <p:spPr>
            <a:xfrm>
              <a:off x="3627783" y="3336977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7783" y="4479235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7783" y="2194719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07943" y="1818358"/>
            <a:ext cx="1927715" cy="5070419"/>
            <a:chOff x="4958960" y="1578386"/>
            <a:chExt cx="1927715" cy="5070419"/>
          </a:xfrm>
        </p:grpSpPr>
        <p:sp>
          <p:nvSpPr>
            <p:cNvPr id="11" name="TextBox 10"/>
            <p:cNvSpPr txBox="1"/>
            <p:nvPr/>
          </p:nvSpPr>
          <p:spPr>
            <a:xfrm>
              <a:off x="4958960" y="5694698"/>
              <a:ext cx="19277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World sends external events to the controllers using Widget&lt;%&gt; interface</a:t>
              </a:r>
              <a:endParaRPr lang="en-US" sz="1400" dirty="0"/>
            </a:p>
          </p:txBody>
        </p:sp>
        <p:sp>
          <p:nvSpPr>
            <p:cNvPr id="12" name="Wave 11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  <a:endCxn id="12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91351" y="1650509"/>
            <a:ext cx="1927715" cy="2331775"/>
            <a:chOff x="4958960" y="1578386"/>
            <a:chExt cx="1927715" cy="5426370"/>
          </a:xfrm>
        </p:grpSpPr>
        <p:sp>
          <p:nvSpPr>
            <p:cNvPr id="15" name="TextBox 14"/>
            <p:cNvSpPr txBox="1"/>
            <p:nvPr/>
          </p:nvSpPr>
          <p:spPr>
            <a:xfrm>
              <a:off x="4958960" y="5694698"/>
              <a:ext cx="1927715" cy="131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Controllers control the model using Model&lt;%&gt; interface</a:t>
              </a:r>
              <a:endParaRPr lang="en-US" sz="1400" dirty="0"/>
            </a:p>
          </p:txBody>
        </p:sp>
        <p:sp>
          <p:nvSpPr>
            <p:cNvPr id="16" name="Wave 15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16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94354" y="4199529"/>
            <a:ext cx="1927715" cy="2507492"/>
            <a:chOff x="4958960" y="1578386"/>
            <a:chExt cx="1927715" cy="5835289"/>
          </a:xfrm>
        </p:grpSpPr>
        <p:sp>
          <p:nvSpPr>
            <p:cNvPr id="20" name="TextBox 19"/>
            <p:cNvSpPr txBox="1"/>
            <p:nvPr/>
          </p:nvSpPr>
          <p:spPr>
            <a:xfrm>
              <a:off x="4958960" y="5694699"/>
              <a:ext cx="1927715" cy="1718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reports to the controllers using Controller&lt;%&gt; interface</a:t>
              </a:r>
              <a:endParaRPr lang="en-US" sz="1400" dirty="0"/>
            </a:p>
          </p:txBody>
        </p:sp>
        <p:sp>
          <p:nvSpPr>
            <p:cNvPr id="21" name="Wave 20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  <a:endCxn id="21" idx="3"/>
            </p:cNvCxnSpPr>
            <p:nvPr/>
          </p:nvCxnSpPr>
          <p:spPr>
            <a:xfrm flipV="1">
              <a:off x="5922818" y="5404305"/>
              <a:ext cx="3003" cy="29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ight Arrow 22"/>
          <p:cNvSpPr/>
          <p:nvPr/>
        </p:nvSpPr>
        <p:spPr>
          <a:xfrm>
            <a:off x="5218044" y="2296425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218044" y="4753501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66561" y="3523063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Interfaces.rkt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r>
              <a:rPr lang="en-US" dirty="0" smtClean="0"/>
              <a:t>;; </a:t>
            </a:r>
            <a:r>
              <a:rPr lang="en-US" dirty="0"/>
              <a:t>new version, based on </a:t>
            </a:r>
            <a:r>
              <a:rPr lang="en-US" dirty="0" err="1"/>
              <a:t>WidgetWorks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(provide World&lt;%&gt; </a:t>
            </a:r>
            <a:r>
              <a:rPr lang="en-US" dirty="0" err="1"/>
              <a:t>SWidget</a:t>
            </a:r>
            <a:r>
              <a:rPr lang="en-US" dirty="0"/>
              <a:t>&lt;%&gt; Controller&lt;%&gt; Model&lt;%&gt;)</a:t>
            </a:r>
          </a:p>
          <a:p>
            <a:endParaRPr lang="en-US" dirty="0"/>
          </a:p>
          <a:p>
            <a:r>
              <a:rPr lang="en-US" dirty="0"/>
              <a:t>(define World&lt;%&gt;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SWidget</a:t>
            </a:r>
            <a:r>
              <a:rPr lang="en-US" dirty="0"/>
              <a:t>&lt;%&gt; -&gt; Void</a:t>
            </a:r>
          </a:p>
          <a:p>
            <a:r>
              <a:rPr lang="en-US" dirty="0"/>
              <a:t>    add-widget     </a:t>
            </a:r>
            <a:r>
              <a:rPr lang="en-US" dirty="0" smtClean="0"/>
              <a:t>; </a:t>
            </a:r>
            <a:r>
              <a:rPr lang="en-US" dirty="0" smtClean="0"/>
              <a:t>we have only Stateful Widgets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PosReal</a:t>
            </a:r>
            <a:r>
              <a:rPr lang="en-US" dirty="0"/>
              <a:t> -&gt; Void</a:t>
            </a:r>
          </a:p>
          <a:p>
            <a:r>
              <a:rPr lang="en-US" dirty="0"/>
              <a:t>    run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SWidget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add-to-scene           ; Scene -&gt; Scene</a:t>
            </a:r>
          </a:p>
          <a:p>
            <a:r>
              <a:rPr lang="en-US" dirty="0"/>
              <a:t>    after-tick             ; -&gt; Void</a:t>
            </a:r>
          </a:p>
          <a:p>
            <a:r>
              <a:rPr lang="en-US" dirty="0"/>
              <a:t>    after-button-up        ; Nat </a:t>
            </a:r>
            <a:r>
              <a:rPr lang="en-US" dirty="0" err="1"/>
              <a:t>Nat</a:t>
            </a:r>
            <a:r>
              <a:rPr lang="en-US" dirty="0"/>
              <a:t> -&gt; Void</a:t>
            </a:r>
          </a:p>
          <a:p>
            <a:r>
              <a:rPr lang="en-US" dirty="0"/>
              <a:t>    after-button-down      ; Nat </a:t>
            </a:r>
            <a:r>
              <a:rPr lang="en-US" dirty="0" err="1"/>
              <a:t>Nat</a:t>
            </a:r>
            <a:r>
              <a:rPr lang="en-US" dirty="0"/>
              <a:t> -&gt; Void</a:t>
            </a:r>
          </a:p>
          <a:p>
            <a:r>
              <a:rPr lang="en-US" dirty="0"/>
              <a:t>    after-drag             ; Nat </a:t>
            </a:r>
            <a:r>
              <a:rPr lang="en-US" dirty="0" err="1"/>
              <a:t>Nat</a:t>
            </a:r>
            <a:r>
              <a:rPr lang="en-US" dirty="0"/>
              <a:t> -&gt; Void</a:t>
            </a:r>
          </a:p>
          <a:p>
            <a:r>
              <a:rPr lang="en-US" dirty="0"/>
              <a:t>    after-key-event        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>
                <a:solidFill>
                  <a:srgbClr val="FF0000"/>
                </a:solidFill>
              </a:rPr>
              <a:t>Controller&lt;%&gt;    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Signal -&gt; Void</a:t>
            </a:r>
          </a:p>
          <a:p>
            <a:r>
              <a:rPr lang="en-US" dirty="0"/>
              <a:t>    ;; receive a signal from the model and </a:t>
            </a:r>
            <a:r>
              <a:rPr lang="en-US" dirty="0" smtClean="0"/>
              <a:t>adjust</a:t>
            </a:r>
          </a:p>
          <a:p>
            <a:r>
              <a:rPr lang="en-US" dirty="0"/>
              <a:t> </a:t>
            </a:r>
            <a:r>
              <a:rPr lang="en-US" dirty="0" smtClean="0"/>
              <a:t>   ;; controller accordingly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receive-signal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>
                <a:solidFill>
                  <a:srgbClr val="FF0000"/>
                </a:solidFill>
              </a:rPr>
              <a:t>Model&lt;%&gt;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after-tick</a:t>
            </a:r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;; Controller&lt;%&gt; -&gt; Void</a:t>
            </a:r>
          </a:p>
          <a:p>
            <a:r>
              <a:rPr lang="en-US" dirty="0"/>
              <a:t>    ;; Registers the given controller to receive signal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register          </a:t>
            </a:r>
          </a:p>
          <a:p>
            <a:endParaRPr lang="en-US" dirty="0"/>
          </a:p>
          <a:p>
            <a:r>
              <a:rPr lang="en-US" dirty="0"/>
              <a:t>    ;; Command -&gt; Void</a:t>
            </a:r>
          </a:p>
          <a:p>
            <a:r>
              <a:rPr lang="en-US" dirty="0"/>
              <a:t>    ;; Executes the given command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execute-command </a:t>
            </a:r>
            <a:r>
              <a:rPr lang="en-US" dirty="0"/>
              <a:t>  </a:t>
            </a:r>
          </a:p>
          <a:p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registration protocol</a:t>
            </a:r>
            <a:r>
              <a:rPr lang="en-US" dirty="0"/>
              <a:t>: </a:t>
            </a:r>
          </a:p>
          <a:p>
            <a:r>
              <a:rPr lang="en-US" dirty="0"/>
              <a:t>;; model sends the controller an initialization signal as soon as it registers.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Definitions for Communicating with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/>
              <a:t>A Command is one of </a:t>
            </a:r>
          </a:p>
          <a:p>
            <a:r>
              <a:rPr lang="en-US" sz="2000" dirty="0"/>
              <a:t>;; -- (make-set-position n)</a:t>
            </a:r>
          </a:p>
          <a:p>
            <a:r>
              <a:rPr lang="en-US" sz="2000" dirty="0"/>
              <a:t>;; -- (make-</a:t>
            </a:r>
            <a:r>
              <a:rPr lang="en-US" sz="2000" dirty="0" err="1"/>
              <a:t>incr</a:t>
            </a:r>
            <a:r>
              <a:rPr lang="en-US" sz="2000" dirty="0"/>
              <a:t>-velocity dv)</a:t>
            </a:r>
          </a:p>
          <a:p>
            <a:endParaRPr lang="en-US" sz="2000" dirty="0"/>
          </a:p>
          <a:p>
            <a:r>
              <a:rPr lang="en-US" sz="2000" dirty="0"/>
              <a:t>;; A Signal is one of</a:t>
            </a:r>
          </a:p>
          <a:p>
            <a:r>
              <a:rPr lang="en-US" sz="2000" dirty="0"/>
              <a:t>;; -- (</a:t>
            </a:r>
            <a:r>
              <a:rPr lang="en-US" sz="2000" dirty="0" smtClean="0"/>
              <a:t>make-position-signal </a:t>
            </a:r>
            <a:r>
              <a:rPr lang="en-US" sz="2000" dirty="0"/>
              <a:t>n)</a:t>
            </a:r>
          </a:p>
          <a:p>
            <a:r>
              <a:rPr lang="en-US" sz="2000" dirty="0"/>
              <a:t>;; -- (</a:t>
            </a:r>
            <a:r>
              <a:rPr lang="en-US" sz="2000" dirty="0" smtClean="0"/>
              <a:t>make-velocity-signal </a:t>
            </a:r>
            <a:r>
              <a:rPr lang="en-US" sz="2000" dirty="0"/>
              <a:t>v)</a:t>
            </a:r>
          </a:p>
          <a:p>
            <a:endParaRPr lang="en-US" sz="2000" dirty="0"/>
          </a:p>
          <a:p>
            <a:r>
              <a:rPr lang="en-US" sz="2000" dirty="0" smtClean="0"/>
              <a:t>(</a:t>
            </a:r>
            <a:r>
              <a:rPr lang="en-US" sz="2000" dirty="0"/>
              <a:t>define-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/>
              <a:t>set-position-command    (</a:t>
            </a:r>
            <a:r>
              <a:rPr lang="en-US" sz="2000" dirty="0" err="1"/>
              <a:t>pos</a:t>
            </a:r>
            <a:r>
              <a:rPr lang="en-US" sz="2000" dirty="0" smtClean="0"/>
              <a:t>) #:transparent</a:t>
            </a:r>
            <a:r>
              <a:rPr lang="en-US" sz="2000" dirty="0"/>
              <a:t>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 smtClean="0"/>
              <a:t>incr</a:t>
            </a:r>
            <a:r>
              <a:rPr lang="en-US" sz="2000" dirty="0" smtClean="0"/>
              <a:t>-velocity-command   (</a:t>
            </a:r>
            <a:r>
              <a:rPr lang="en-US" sz="2000" dirty="0"/>
              <a:t>dv</a:t>
            </a:r>
            <a:r>
              <a:rPr lang="en-US" sz="2000" dirty="0" smtClean="0"/>
              <a:t>)  #:</a:t>
            </a:r>
            <a:r>
              <a:rPr lang="en-US" sz="2000" dirty="0"/>
              <a:t>transparent)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/>
              <a:t>position-signal         (</a:t>
            </a:r>
            <a:r>
              <a:rPr lang="en-US" sz="2000" dirty="0" err="1"/>
              <a:t>pos</a:t>
            </a:r>
            <a:r>
              <a:rPr lang="en-US" sz="2000" dirty="0"/>
              <a:t>) #:transparent)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/>
              <a:t>velocity-signal         (</a:t>
            </a:r>
            <a:r>
              <a:rPr lang="en-US" sz="2000" dirty="0"/>
              <a:t>v) </a:t>
            </a:r>
            <a:r>
              <a:rPr lang="en-US" sz="2000" dirty="0" smtClean="0"/>
              <a:t>  #:</a:t>
            </a:r>
            <a:r>
              <a:rPr lang="en-US" sz="2000" dirty="0"/>
              <a:t>transparent)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World.rkt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;; A World is a </a:t>
            </a:r>
            <a:endParaRPr lang="en-US" dirty="0" smtClean="0"/>
          </a:p>
          <a:p>
            <a:r>
              <a:rPr lang="en-US" dirty="0" smtClean="0"/>
              <a:t>;;  (</a:t>
            </a:r>
            <a:r>
              <a:rPr lang="en-US" dirty="0"/>
              <a:t>make-world model canvas-width canvas-height) </a:t>
            </a:r>
          </a:p>
          <a:p>
            <a:endParaRPr lang="en-US" dirty="0"/>
          </a:p>
          <a:p>
            <a:r>
              <a:rPr lang="en-US" dirty="0"/>
              <a:t>(define (make-world m w h)</a:t>
            </a:r>
          </a:p>
          <a:p>
            <a:r>
              <a:rPr lang="en-US" dirty="0"/>
              <a:t>  (new World%</a:t>
            </a:r>
          </a:p>
          <a:p>
            <a:r>
              <a:rPr lang="en-US" dirty="0"/>
              <a:t>    [model m</a:t>
            </a:r>
            <a:r>
              <a:rPr lang="en-US" dirty="0" smtClean="0"/>
              <a:t>][</a:t>
            </a:r>
            <a:r>
              <a:rPr lang="en-US" dirty="0"/>
              <a:t>canvas-width w</a:t>
            </a:r>
            <a:r>
              <a:rPr lang="en-US" dirty="0" smtClean="0"/>
              <a:t>][</a:t>
            </a:r>
            <a:r>
              <a:rPr lang="en-US" dirty="0"/>
              <a:t>canvas-height h]))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</a:t>
            </a:r>
            <a:r>
              <a:rPr lang="en-US" dirty="0" smtClean="0"/>
              <a:t>% </a:t>
            </a:r>
            <a:r>
              <a:rPr lang="en-US" dirty="0"/>
              <a:t>(World&lt;%&gt;)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canvas-width</a:t>
            </a:r>
            <a:r>
              <a:rPr lang="en-US" dirty="0" smtClean="0"/>
              <a:t>)  ; Nat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canvas-height</a:t>
            </a:r>
            <a:r>
              <a:rPr lang="en-US" dirty="0" smtClean="0"/>
              <a:t>) ; Nat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the </a:t>
            </a:r>
            <a:r>
              <a:rPr lang="en-US" dirty="0" smtClean="0"/>
              <a:t>model 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model)     </a:t>
            </a:r>
            <a:r>
              <a:rPr lang="en-US" dirty="0"/>
              <a:t>; </a:t>
            </a:r>
            <a:r>
              <a:rPr lang="en-US" dirty="0" smtClean="0"/>
              <a:t>Model&lt;%&gt;     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[widgets empty])   ; </a:t>
            </a:r>
            <a:r>
              <a:rPr lang="en-US" dirty="0" err="1" smtClean="0"/>
              <a:t>ListOf</a:t>
            </a:r>
            <a:r>
              <a:rPr lang="en-US" dirty="0" smtClean="0"/>
              <a:t>(</a:t>
            </a:r>
            <a:r>
              <a:rPr lang="en-US" dirty="0" err="1" smtClean="0"/>
              <a:t>Swidget</a:t>
            </a:r>
            <a:r>
              <a:rPr lang="en-US" dirty="0" smtClean="0"/>
              <a:t>&lt;%&gt;)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super-new)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(Widget -&gt; Void) -&gt; Void</a:t>
            </a:r>
          </a:p>
          <a:p>
            <a:r>
              <a:rPr lang="en-US" dirty="0"/>
              <a:t>    (define (for-each-widget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r>
              <a:rPr lang="en-US" dirty="0"/>
              <a:t>      (for-each </a:t>
            </a:r>
            <a:r>
              <a:rPr lang="en-US" dirty="0" err="1"/>
              <a:t>fn</a:t>
            </a:r>
            <a:r>
              <a:rPr lang="en-US" dirty="0"/>
              <a:t> widgets))</a:t>
            </a:r>
          </a:p>
          <a:p>
            <a:endParaRPr lang="en-US" dirty="0"/>
          </a:p>
          <a:p>
            <a:r>
              <a:rPr lang="en-US" dirty="0"/>
              <a:t>    ;; (Widget Y -&gt; Y) Y </a:t>
            </a:r>
            <a:r>
              <a:rPr lang="en-US" dirty="0" err="1"/>
              <a:t>ListOfWidget</a:t>
            </a:r>
            <a:r>
              <a:rPr lang="en-US" dirty="0"/>
              <a:t> -&gt; Y</a:t>
            </a:r>
          </a:p>
          <a:p>
            <a:r>
              <a:rPr lang="en-US" dirty="0"/>
              <a:t>    (define (</a:t>
            </a:r>
            <a:r>
              <a:rPr lang="en-US" dirty="0" err="1"/>
              <a:t>foldr</a:t>
            </a:r>
            <a:r>
              <a:rPr lang="en-US" dirty="0"/>
              <a:t>-widgets </a:t>
            </a:r>
            <a:r>
              <a:rPr lang="en-US" dirty="0" err="1"/>
              <a:t>fn</a:t>
            </a:r>
            <a:r>
              <a:rPr lang="en-US" dirty="0"/>
              <a:t> base)</a:t>
            </a:r>
          </a:p>
          <a:p>
            <a:r>
              <a:rPr lang="en-US" dirty="0"/>
              <a:t>      (</a:t>
            </a:r>
            <a:r>
              <a:rPr lang="en-US" dirty="0" err="1"/>
              <a:t>foldr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base widgets))</a:t>
            </a: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(</a:t>
            </a:r>
            <a:r>
              <a:rPr lang="en-US" dirty="0"/>
              <a:t>define empty-canvas </a:t>
            </a:r>
          </a:p>
          <a:p>
            <a:r>
              <a:rPr lang="en-US" dirty="0"/>
              <a:t>      (empty-scene canvas-width canvas-height))</a:t>
            </a:r>
          </a:p>
          <a:p>
            <a:r>
              <a:rPr lang="en-US" dirty="0"/>
              <a:t>    </a:t>
            </a:r>
          </a:p>
          <a:p>
            <a:r>
              <a:rPr lang="en-US" dirty="0" smtClean="0"/>
              <a:t>    (</a:t>
            </a:r>
            <a:r>
              <a:rPr lang="en-US" dirty="0"/>
              <a:t>define/public (add-widget c)</a:t>
            </a:r>
          </a:p>
          <a:p>
            <a:r>
              <a:rPr lang="en-US" dirty="0"/>
              <a:t>      (set! widgets (cons c widgets)))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0033" y="4534769"/>
            <a:ext cx="3062378" cy="183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world contains a list of </a:t>
            </a:r>
            <a:r>
              <a:rPr lang="en-US" dirty="0" err="1" smtClean="0">
                <a:solidFill>
                  <a:schemeClr val="tx1"/>
                </a:solidFill>
              </a:rPr>
              <a:t>SWidgets</a:t>
            </a:r>
            <a:r>
              <a:rPr lang="en-US" dirty="0" smtClean="0">
                <a:solidFill>
                  <a:schemeClr val="tx1"/>
                </a:solidFill>
              </a:rPr>
              <a:t> and a model.  The model receives only after-tick messages; the others receive the usual </a:t>
            </a:r>
            <a:r>
              <a:rPr lang="en-US" dirty="0" err="1" smtClean="0">
                <a:solidFill>
                  <a:schemeClr val="tx1"/>
                </a:solidFill>
              </a:rPr>
              <a:t>Swidget</a:t>
            </a:r>
            <a:r>
              <a:rPr lang="en-US" dirty="0" smtClean="0">
                <a:solidFill>
                  <a:schemeClr val="tx1"/>
                </a:solidFill>
              </a:rPr>
              <a:t>&lt;%&gt; messages.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3230" y="2872597"/>
            <a:ext cx="2406770" cy="664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use </a:t>
            </a:r>
            <a:r>
              <a:rPr lang="en-US" sz="1200" b="1" dirty="0" smtClean="0">
                <a:solidFill>
                  <a:schemeClr val="tx1"/>
                </a:solidFill>
              </a:rPr>
              <a:t>for-each-widget</a:t>
            </a:r>
            <a:r>
              <a:rPr lang="en-US" sz="1200" dirty="0" smtClean="0">
                <a:solidFill>
                  <a:schemeClr val="tx1"/>
                </a:solidFill>
              </a:rPr>
              <a:t> and </a:t>
            </a:r>
            <a:r>
              <a:rPr lang="en-US" sz="1200" b="1" dirty="0" err="1" smtClean="0">
                <a:solidFill>
                  <a:schemeClr val="tx1"/>
                </a:solidFill>
              </a:rPr>
              <a:t>foldr</a:t>
            </a:r>
            <a:r>
              <a:rPr lang="en-US" sz="1200" b="1" dirty="0" smtClean="0">
                <a:solidFill>
                  <a:schemeClr val="tx1"/>
                </a:solidFill>
              </a:rPr>
              <a:t>-widgets</a:t>
            </a:r>
            <a:r>
              <a:rPr lang="en-US" sz="1200" dirty="0" smtClean="0">
                <a:solidFill>
                  <a:schemeClr val="tx1"/>
                </a:solidFill>
              </a:rPr>
              <a:t> to distribute messages to the widgets.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general, our simulations have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(something being simulated)</a:t>
            </a:r>
          </a:p>
          <a:p>
            <a:r>
              <a:rPr lang="en-US" dirty="0" smtClean="0"/>
              <a:t>A View  (a way to display some of the information in model)</a:t>
            </a:r>
          </a:p>
          <a:p>
            <a:r>
              <a:rPr lang="en-US" dirty="0" smtClean="0"/>
              <a:t>A Controller (a way to provide inputs to the model, often based on the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World.rkt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define/public (run rate)</a:t>
            </a:r>
          </a:p>
          <a:p>
            <a:r>
              <a:rPr lang="en-US" dirty="0"/>
              <a:t>      (big-bang this</a:t>
            </a:r>
          </a:p>
          <a:p>
            <a:r>
              <a:rPr lang="en-US" dirty="0"/>
              <a:t>        (on-tick</a:t>
            </a:r>
          </a:p>
          <a:p>
            <a:r>
              <a:rPr lang="en-US" dirty="0"/>
              <a:t>          (lambda (w) (begin (after-tick) w))</a:t>
            </a:r>
          </a:p>
          <a:p>
            <a:r>
              <a:rPr lang="en-US" dirty="0"/>
              <a:t>          rate)</a:t>
            </a:r>
          </a:p>
          <a:p>
            <a:r>
              <a:rPr lang="en-US" dirty="0"/>
              <a:t>        (on-draw</a:t>
            </a:r>
          </a:p>
          <a:p>
            <a:r>
              <a:rPr lang="en-US" dirty="0"/>
              <a:t>          (lambda (w) (to-scene)))</a:t>
            </a:r>
          </a:p>
          <a:p>
            <a:r>
              <a:rPr lang="en-US" dirty="0"/>
              <a:t>        (on-key</a:t>
            </a:r>
          </a:p>
          <a:p>
            <a:r>
              <a:rPr lang="en-US" dirty="0"/>
              <a:t>    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 (begin</a:t>
            </a:r>
          </a:p>
          <a:p>
            <a:r>
              <a:rPr lang="en-US" dirty="0"/>
              <a:t>             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   w)))</a:t>
            </a:r>
          </a:p>
          <a:p>
            <a:r>
              <a:rPr lang="en-US" dirty="0"/>
              <a:t>        (on-mouse</a:t>
            </a:r>
          </a:p>
          <a:p>
            <a:r>
              <a:rPr lang="en-US" dirty="0"/>
              <a:t>    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  (begin</a:t>
            </a:r>
          </a:p>
          <a:p>
            <a:r>
              <a:rPr lang="en-US" dirty="0"/>
              <a:t>              (after-mouse-event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    w)))))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 (after-tick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(begin</a:t>
            </a:r>
            <a:endParaRPr lang="en-US" dirty="0"/>
          </a:p>
          <a:p>
            <a:r>
              <a:rPr lang="en-US" dirty="0"/>
              <a:t>      (send model after-tick)</a:t>
            </a:r>
          </a:p>
          <a:p>
            <a:r>
              <a:rPr lang="en-US" dirty="0"/>
              <a:t>      (for-each-widget</a:t>
            </a:r>
          </a:p>
          <a:p>
            <a:r>
              <a:rPr lang="en-US" dirty="0"/>
              <a:t>        (lambda (c) (send c after-tick</a:t>
            </a:r>
            <a:r>
              <a:rPr lang="en-US" dirty="0" smtClean="0"/>
              <a:t>)))))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(for-each-widget</a:t>
            </a:r>
          </a:p>
          <a:p>
            <a:r>
              <a:rPr lang="en-US" dirty="0"/>
              <a:t>        (lambda (c) (send c after-key-event </a:t>
            </a:r>
            <a:r>
              <a:rPr lang="en-US" dirty="0" err="1"/>
              <a:t>kev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679" y="1664898"/>
            <a:ext cx="3579963" cy="1555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Calling the </a:t>
            </a:r>
            <a:r>
              <a:rPr lang="en-US" b="1" dirty="0" smtClean="0">
                <a:solidFill>
                  <a:schemeClr val="tx1"/>
                </a:solidFill>
              </a:rPr>
              <a:t>run</a:t>
            </a:r>
            <a:r>
              <a:rPr lang="en-US" dirty="0" smtClean="0">
                <a:solidFill>
                  <a:schemeClr val="tx1"/>
                </a:solidFill>
              </a:rPr>
              <a:t> method invokes </a:t>
            </a:r>
            <a:r>
              <a:rPr lang="en-US" b="1" dirty="0" smtClean="0">
                <a:solidFill>
                  <a:schemeClr val="tx1"/>
                </a:solidFill>
              </a:rPr>
              <a:t>big-bang</a:t>
            </a:r>
            <a:r>
              <a:rPr lang="en-US" dirty="0" smtClean="0">
                <a:solidFill>
                  <a:schemeClr val="tx1"/>
                </a:solidFill>
              </a:rPr>
              <a:t> on this object.  The </a:t>
            </a:r>
            <a:r>
              <a:rPr lang="en-US" b="1" dirty="0" smtClean="0">
                <a:solidFill>
                  <a:schemeClr val="tx1"/>
                </a:solidFill>
              </a:rPr>
              <a:t>big-bang</a:t>
            </a:r>
            <a:r>
              <a:rPr lang="en-US" dirty="0" smtClean="0">
                <a:solidFill>
                  <a:schemeClr val="tx1"/>
                </a:solidFill>
              </a:rPr>
              <a:t> handlers are all local functions in the class, not accessible from outside.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449" y="4303036"/>
            <a:ext cx="3260785" cy="715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after-tick is sent to the model and to each widget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449" y="5206607"/>
            <a:ext cx="3260785" cy="715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after-key-event is sent just to each widget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6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World.rkt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 (to-scene)</a:t>
            </a:r>
          </a:p>
          <a:p>
            <a:r>
              <a:rPr lang="en-US" dirty="0"/>
              <a:t>      (</a:t>
            </a:r>
            <a:r>
              <a:rPr lang="en-US" dirty="0" err="1"/>
              <a:t>foldr</a:t>
            </a:r>
            <a:r>
              <a:rPr lang="en-US" dirty="0"/>
              <a:t>-widgets</a:t>
            </a:r>
          </a:p>
          <a:p>
            <a:r>
              <a:rPr lang="en-US" dirty="0"/>
              <a:t>       (lambda (widget scene) </a:t>
            </a:r>
          </a:p>
          <a:p>
            <a:r>
              <a:rPr lang="en-US" dirty="0"/>
              <a:t>         (send widget add-to-scene scene))</a:t>
            </a:r>
          </a:p>
          <a:p>
            <a:r>
              <a:rPr lang="en-US" dirty="0"/>
              <a:t>       empty-canvas))</a:t>
            </a:r>
          </a:p>
          <a:p>
            <a:endParaRPr lang="en-US" dirty="0"/>
          </a:p>
          <a:p>
            <a:r>
              <a:rPr lang="en-US" dirty="0"/>
              <a:t>    ;; decode the mouse event and send </a:t>
            </a:r>
          </a:p>
          <a:p>
            <a:r>
              <a:rPr lang="en-US" dirty="0"/>
              <a:t>    ;; button-down/drag/button-up</a:t>
            </a:r>
          </a:p>
          <a:p>
            <a:r>
              <a:rPr lang="en-US" dirty="0"/>
              <a:t>    ;; events to each widget</a:t>
            </a:r>
          </a:p>
          <a:p>
            <a:r>
              <a:rPr lang="en-US" dirty="0"/>
              <a:t>    (define (after-mouse-event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(for-each-widget </a:t>
            </a:r>
          </a:p>
          <a:p>
            <a:r>
              <a:rPr lang="en-US" dirty="0"/>
              <a:t>        (mouse-event-&gt;message mx my </a:t>
            </a:r>
            <a:r>
              <a:rPr lang="en-US" dirty="0" err="1"/>
              <a:t>mev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    ;; Nat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 -&gt; (Widget -&gt; Void)</a:t>
            </a:r>
          </a:p>
          <a:p>
            <a:r>
              <a:rPr lang="en-US" dirty="0"/>
              <a:t>    (define (mouse-event-&gt;message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[(mouse=? </a:t>
            </a:r>
            <a:r>
              <a:rPr lang="en-US" dirty="0" err="1"/>
              <a:t>mev</a:t>
            </a:r>
            <a:r>
              <a:rPr lang="en-US" dirty="0"/>
              <a:t> "button-down")</a:t>
            </a:r>
          </a:p>
          <a:p>
            <a:r>
              <a:rPr lang="en-US" dirty="0"/>
              <a:t> 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(send </a:t>
            </a:r>
            <a:r>
              <a:rPr lang="en-US" dirty="0" err="1"/>
              <a:t>obj</a:t>
            </a:r>
            <a:r>
              <a:rPr lang="en-US" dirty="0"/>
              <a:t> after-button-down mx my))]</a:t>
            </a:r>
          </a:p>
          <a:p>
            <a:r>
              <a:rPr lang="en-US" dirty="0"/>
              <a:t>        [(mouse=? </a:t>
            </a:r>
            <a:r>
              <a:rPr lang="en-US" dirty="0" err="1"/>
              <a:t>mev</a:t>
            </a:r>
            <a:r>
              <a:rPr lang="en-US" dirty="0"/>
              <a:t> "drag")</a:t>
            </a:r>
          </a:p>
          <a:p>
            <a:r>
              <a:rPr lang="en-US" dirty="0"/>
              <a:t> 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 (send </a:t>
            </a:r>
            <a:r>
              <a:rPr lang="en-US" dirty="0" err="1"/>
              <a:t>obj</a:t>
            </a:r>
            <a:r>
              <a:rPr lang="en-US" dirty="0"/>
              <a:t> after-drag mx my))]</a:t>
            </a:r>
          </a:p>
          <a:p>
            <a:r>
              <a:rPr lang="en-US" dirty="0"/>
              <a:t>        [(mouse=? </a:t>
            </a:r>
            <a:r>
              <a:rPr lang="en-US" dirty="0" err="1"/>
              <a:t>mev</a:t>
            </a:r>
            <a:r>
              <a:rPr lang="en-US" dirty="0"/>
              <a:t> "button-up")</a:t>
            </a:r>
          </a:p>
          <a:p>
            <a:r>
              <a:rPr lang="en-US" dirty="0"/>
              <a:t> 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 (send </a:t>
            </a:r>
            <a:r>
              <a:rPr lang="en-US" dirty="0" err="1"/>
              <a:t>obj</a:t>
            </a:r>
            <a:r>
              <a:rPr lang="en-US" dirty="0"/>
              <a:t> after-button-up mx my))]</a:t>
            </a:r>
          </a:p>
          <a:p>
            <a:r>
              <a:rPr lang="en-US" dirty="0"/>
              <a:t>        [else (lambda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1111)]))</a:t>
            </a:r>
          </a:p>
          <a:p>
            <a:endParaRPr lang="en-US" dirty="0"/>
          </a:p>
          <a:p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9306" y="1535502"/>
            <a:ext cx="2596551" cy="1285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to-scene</a:t>
            </a:r>
            <a:r>
              <a:rPr lang="en-US" dirty="0" smtClean="0">
                <a:solidFill>
                  <a:schemeClr val="tx1"/>
                </a:solidFill>
              </a:rPr>
              <a:t> calls the </a:t>
            </a:r>
            <a:r>
              <a:rPr lang="en-US" b="1" dirty="0" smtClean="0">
                <a:solidFill>
                  <a:schemeClr val="tx1"/>
                </a:solidFill>
              </a:rPr>
              <a:t>add-to-scene</a:t>
            </a:r>
            <a:r>
              <a:rPr lang="en-US" dirty="0" smtClean="0">
                <a:solidFill>
                  <a:schemeClr val="tx1"/>
                </a:solidFill>
              </a:rPr>
              <a:t> method on each widget, and folds the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9306" y="3157268"/>
            <a:ext cx="3554083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after-mouse-event</a:t>
            </a:r>
            <a:r>
              <a:rPr lang="en-US" dirty="0" smtClean="0">
                <a:solidFill>
                  <a:schemeClr val="tx1"/>
                </a:solidFill>
              </a:rPr>
              <a:t> decodes the mouse event and sends the appropriate method call to each widget.  This version of the code breaks up the task differently than </a:t>
            </a:r>
            <a:r>
              <a:rPr lang="en-US" b="1" dirty="0" err="1" smtClean="0">
                <a:solidFill>
                  <a:schemeClr val="tx1"/>
                </a:solidFill>
              </a:rPr>
              <a:t>WidgetWorks.rkt</a:t>
            </a:r>
            <a:r>
              <a:rPr lang="en-US" dirty="0" smtClean="0">
                <a:solidFill>
                  <a:schemeClr val="tx1"/>
                </a:solidFill>
              </a:rPr>
              <a:t> did.  Do you understand how each version works?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938" y="5726622"/>
            <a:ext cx="3045124" cy="6038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Puzzle: why must the </a:t>
            </a:r>
            <a:r>
              <a:rPr lang="en-US" sz="1200" b="1" dirty="0" smtClean="0">
                <a:solidFill>
                  <a:schemeClr val="tx1"/>
                </a:solidFill>
              </a:rPr>
              <a:t>else</a:t>
            </a:r>
            <a:r>
              <a:rPr lang="en-US" sz="1200" dirty="0" smtClean="0">
                <a:solidFill>
                  <a:schemeClr val="tx1"/>
                </a:solidFill>
              </a:rPr>
              <a:t> line be of the form </a:t>
            </a:r>
            <a:r>
              <a:rPr lang="en-US" sz="1200" b="1" dirty="0" smtClean="0">
                <a:solidFill>
                  <a:schemeClr val="tx1"/>
                </a:solidFill>
              </a:rPr>
              <a:t>(lambda (</a:t>
            </a:r>
            <a:r>
              <a:rPr lang="en-US" sz="1200" b="1" dirty="0" err="1" smtClean="0">
                <a:solidFill>
                  <a:schemeClr val="tx1"/>
                </a:solidFill>
              </a:rPr>
              <a:t>obj</a:t>
            </a:r>
            <a:r>
              <a:rPr lang="en-US" sz="1200" b="1" dirty="0" smtClean="0">
                <a:solidFill>
                  <a:schemeClr val="tx1"/>
                </a:solidFill>
              </a:rPr>
              <a:t>) ....) 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5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6375952" y="2902226"/>
            <a:ext cx="975692" cy="14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6375952" y="3488635"/>
            <a:ext cx="975692" cy="90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Model.rkt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Model%</a:t>
            </a:r>
          </a:p>
          <a:p>
            <a:r>
              <a:rPr lang="en-US" dirty="0"/>
              <a:t>  (class* object% (Model&lt;%&gt;)</a:t>
            </a:r>
          </a:p>
          <a:p>
            <a:endParaRPr lang="en-US" dirty="0"/>
          </a:p>
          <a:p>
            <a:r>
              <a:rPr lang="en-US" dirty="0"/>
              <a:t>    ;; boundaries of the field</a:t>
            </a:r>
          </a:p>
          <a:p>
            <a:r>
              <a:rPr lang="en-US" dirty="0"/>
              <a:t>    (field [lo 0])</a:t>
            </a:r>
          </a:p>
          <a:p>
            <a:r>
              <a:rPr lang="en-US" dirty="0"/>
              <a:t>    (field [hi 200])</a:t>
            </a:r>
          </a:p>
          <a:p>
            <a:endParaRPr lang="en-US" dirty="0"/>
          </a:p>
          <a:p>
            <a:r>
              <a:rPr lang="en-US" dirty="0"/>
              <a:t>    ;; position and velocity of the object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(/ (+ lo hi) 2)])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[v 0])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ListOfController</a:t>
            </a:r>
            <a:r>
              <a:rPr lang="en-US" dirty="0"/>
              <a:t>&lt;%&gt;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[controllers empty])   </a:t>
            </a:r>
          </a:p>
          <a:p>
            <a:endParaRPr lang="en-US" dirty="0"/>
          </a:p>
          <a:p>
            <a:r>
              <a:rPr lang="en-US" dirty="0"/>
              <a:t>    (super-new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Controller -&gt; Void</a:t>
            </a:r>
          </a:p>
          <a:p>
            <a:r>
              <a:rPr lang="en-US" dirty="0"/>
              <a:t>    ;; register the new controller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and </a:t>
            </a:r>
            <a:r>
              <a:rPr lang="en-US" dirty="0"/>
              <a:t>send it some </a:t>
            </a:r>
            <a:r>
              <a:rPr lang="en-US" dirty="0" smtClean="0"/>
              <a:t>data for initialization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controllers (cons c controllers))</a:t>
            </a:r>
          </a:p>
          <a:p>
            <a:r>
              <a:rPr lang="en-US" dirty="0"/>
              <a:t>        (send c receive-signal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(make-position-signal </a:t>
            </a:r>
            <a:r>
              <a:rPr lang="en-US" dirty="0"/>
              <a:t>x))</a:t>
            </a:r>
          </a:p>
          <a:p>
            <a:r>
              <a:rPr lang="en-US" dirty="0"/>
              <a:t>        (send c receive-signal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(make-velocity-signal </a:t>
            </a:r>
            <a:r>
              <a:rPr lang="en-US" dirty="0"/>
              <a:t>v))))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-&gt; Void</a:t>
            </a:r>
          </a:p>
          <a:p>
            <a:r>
              <a:rPr lang="en-US" dirty="0"/>
              <a:t>    ;; moves the object by v.</a:t>
            </a:r>
          </a:p>
          <a:p>
            <a:r>
              <a:rPr lang="en-US" dirty="0"/>
              <a:t>    ;; if the resulting x is &gt;= 200 or &lt;= 0</a:t>
            </a:r>
          </a:p>
          <a:p>
            <a:r>
              <a:rPr lang="en-US" dirty="0"/>
              <a:t>    ;; reports x at ever tick</a:t>
            </a:r>
          </a:p>
          <a:p>
            <a:r>
              <a:rPr lang="en-US" dirty="0"/>
              <a:t>    ;; reports velocity only when it changes</a:t>
            </a:r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(set! x (within-limits lo (+ x v) hi))</a:t>
            </a:r>
          </a:p>
          <a:p>
            <a:r>
              <a:rPr lang="en-US" dirty="0">
                <a:solidFill>
                  <a:srgbClr val="FF0000"/>
                </a:solidFill>
              </a:rPr>
              <a:t>      (publish-position)</a:t>
            </a:r>
          </a:p>
          <a:p>
            <a:r>
              <a:rPr lang="en-US" dirty="0"/>
              <a:t>      (if (or (= x hi) (= x lo))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v (- v))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(publish-velocity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‘nonsense-value-13))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 (within-limits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8047" y="5853631"/>
            <a:ext cx="3607905" cy="755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 promised by the registration protocol, the model sends each new controller its data.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0522" y="5357191"/>
            <a:ext cx="1391478" cy="49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287" y="4397806"/>
            <a:ext cx="2822713" cy="80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Whenever the model changes its position or velocity, it sends the new data to the controllers.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Model.rkt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7713" cy="4525963"/>
          </a:xfrm>
        </p:spPr>
        <p:txBody>
          <a:bodyPr>
            <a:norm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;; </a:t>
            </a:r>
            <a:r>
              <a:rPr lang="en-US" sz="1200" dirty="0"/>
              <a:t>Command -&gt; Void</a:t>
            </a:r>
          </a:p>
          <a:p>
            <a:r>
              <a:rPr lang="en-US" sz="1200" dirty="0"/>
              <a:t>    ;; decodes the command, executes it, </a:t>
            </a:r>
            <a:r>
              <a:rPr lang="en-US" sz="1200" dirty="0" smtClean="0"/>
              <a:t>and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;; </a:t>
            </a:r>
            <a:r>
              <a:rPr lang="en-US" sz="1200" dirty="0"/>
              <a:t>sends updates to </a:t>
            </a:r>
            <a:r>
              <a:rPr lang="en-US" sz="1200" dirty="0" smtClean="0"/>
              <a:t>the </a:t>
            </a:r>
            <a:r>
              <a:rPr lang="en-US" sz="1200" dirty="0"/>
              <a:t>controllers. </a:t>
            </a:r>
          </a:p>
          <a:p>
            <a:r>
              <a:rPr lang="en-US" sz="1200" dirty="0"/>
              <a:t>    (define/public (execute-command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(cond</a:t>
            </a:r>
          </a:p>
          <a:p>
            <a:r>
              <a:rPr lang="en-US" sz="1200" dirty="0"/>
              <a:t>        [(</a:t>
            </a:r>
            <a:r>
              <a:rPr lang="en-US" sz="1200" dirty="0" smtClean="0"/>
              <a:t>set-position-command?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(begin</a:t>
            </a:r>
          </a:p>
          <a:p>
            <a:r>
              <a:rPr lang="en-US" sz="1200" dirty="0"/>
              <a:t>           (set! x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(set-position-command-</a:t>
            </a:r>
            <a:r>
              <a:rPr lang="en-US" sz="1200" dirty="0" err="1" smtClean="0"/>
              <a:t>pos</a:t>
            </a:r>
            <a:r>
              <a:rPr lang="en-US" sz="1200" dirty="0" smtClean="0"/>
              <a:t> </a:t>
            </a:r>
            <a:r>
              <a:rPr lang="en-US" sz="1200" dirty="0" err="1"/>
              <a:t>cmd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 </a:t>
            </a:r>
            <a:r>
              <a:rPr lang="en-US" sz="1200" dirty="0">
                <a:solidFill>
                  <a:srgbClr val="FF0000"/>
                </a:solidFill>
              </a:rPr>
              <a:t>(publish-position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)]</a:t>
            </a:r>
            <a:endParaRPr lang="en-US" sz="1200" dirty="0"/>
          </a:p>
          <a:p>
            <a:r>
              <a:rPr lang="en-US" sz="1200" dirty="0"/>
              <a:t>        [(</a:t>
            </a:r>
            <a:r>
              <a:rPr lang="en-US" sz="1200" dirty="0" err="1" smtClean="0"/>
              <a:t>incr</a:t>
            </a:r>
            <a:r>
              <a:rPr lang="en-US" sz="1200" dirty="0" smtClean="0"/>
              <a:t>-velocity-command?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(begin</a:t>
            </a:r>
          </a:p>
          <a:p>
            <a:r>
              <a:rPr lang="en-US" sz="1200" dirty="0"/>
              <a:t>           (set! v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(+ </a:t>
            </a:r>
            <a:r>
              <a:rPr lang="en-US" sz="1200" dirty="0"/>
              <a:t>v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  (</a:t>
            </a:r>
            <a:r>
              <a:rPr lang="en-US" sz="1200" dirty="0" err="1" smtClean="0"/>
              <a:t>incr</a:t>
            </a:r>
            <a:r>
              <a:rPr lang="en-US" sz="1200" dirty="0" smtClean="0"/>
              <a:t>-velocity-command-dv </a:t>
            </a:r>
            <a:r>
              <a:rPr lang="en-US" sz="1200" dirty="0" err="1"/>
              <a:t>cmd</a:t>
            </a:r>
            <a:r>
              <a:rPr lang="en-US" sz="1200" dirty="0"/>
              <a:t>)))</a:t>
            </a:r>
          </a:p>
          <a:p>
            <a:r>
              <a:rPr lang="en-US" sz="1200" dirty="0"/>
              <a:t>           </a:t>
            </a:r>
            <a:r>
              <a:rPr lang="en-US" sz="1200" dirty="0">
                <a:solidFill>
                  <a:srgbClr val="FF0000"/>
                </a:solidFill>
              </a:rPr>
              <a:t>(publish-velocity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)]))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dirty="0"/>
              <a:t>;; report position or velocity to </a:t>
            </a:r>
            <a:r>
              <a:rPr lang="en-US" sz="1200" dirty="0" smtClean="0"/>
              <a:t>each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;; registered controller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    (define (publish-position)</a:t>
            </a:r>
          </a:p>
          <a:p>
            <a:r>
              <a:rPr lang="en-US" sz="1200" dirty="0"/>
              <a:t>      (let ((</a:t>
            </a:r>
            <a:r>
              <a:rPr lang="en-US" sz="1200" dirty="0" err="1"/>
              <a:t>msg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(make-position-signal </a:t>
            </a:r>
            <a:r>
              <a:rPr lang="en-US" sz="1200" dirty="0"/>
              <a:t>x)))</a:t>
            </a:r>
          </a:p>
          <a:p>
            <a:r>
              <a:rPr lang="en-US" sz="1200" dirty="0"/>
              <a:t>        (for-each</a:t>
            </a:r>
          </a:p>
          <a:p>
            <a:r>
              <a:rPr lang="en-US" sz="1200" dirty="0"/>
              <a:t>          (lambda </a:t>
            </a:r>
            <a:r>
              <a:rPr lang="en-US" sz="1200" dirty="0" smtClean="0"/>
              <a:t>(</a:t>
            </a:r>
            <a:r>
              <a:rPr lang="en-US" sz="1200" dirty="0"/>
              <a:t>c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(</a:t>
            </a:r>
            <a:r>
              <a:rPr lang="en-US" sz="1200" dirty="0"/>
              <a:t>send </a:t>
            </a:r>
            <a:r>
              <a:rPr lang="en-US" sz="1200" dirty="0" smtClean="0"/>
              <a:t>c receive-signal </a:t>
            </a:r>
            <a:r>
              <a:rPr lang="en-US" sz="1200" dirty="0" err="1"/>
              <a:t>msg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controllers)</a:t>
            </a:r>
          </a:p>
          <a:p>
            <a:r>
              <a:rPr lang="en-US" sz="1200" dirty="0"/>
              <a:t>        ))</a:t>
            </a:r>
          </a:p>
          <a:p>
            <a:endParaRPr lang="en-US" sz="1200" dirty="0"/>
          </a:p>
          <a:p>
            <a:r>
              <a:rPr lang="en-US" sz="1200" dirty="0"/>
              <a:t>    (define (publish-velocity)</a:t>
            </a:r>
          </a:p>
          <a:p>
            <a:r>
              <a:rPr lang="en-US" sz="1200" dirty="0"/>
              <a:t>      (let ((</a:t>
            </a:r>
            <a:r>
              <a:rPr lang="en-US" sz="1200" dirty="0" err="1"/>
              <a:t>msg</a:t>
            </a:r>
            <a:r>
              <a:rPr lang="en-US" sz="1200" dirty="0"/>
              <a:t> (</a:t>
            </a:r>
            <a:r>
              <a:rPr lang="en-US" sz="1200" dirty="0" smtClean="0"/>
              <a:t>make-velocity-signal </a:t>
            </a:r>
            <a:r>
              <a:rPr lang="en-US" sz="1200" dirty="0"/>
              <a:t>v)))</a:t>
            </a:r>
          </a:p>
          <a:p>
            <a:r>
              <a:rPr lang="en-US" sz="1200" dirty="0"/>
              <a:t>        (for-each</a:t>
            </a:r>
          </a:p>
          <a:p>
            <a:r>
              <a:rPr lang="en-US" sz="1200" dirty="0"/>
              <a:t>          (lambda </a:t>
            </a:r>
            <a:r>
              <a:rPr lang="en-US" sz="1200" dirty="0" smtClean="0"/>
              <a:t>(c)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(</a:t>
            </a:r>
            <a:r>
              <a:rPr lang="en-US" sz="1200" dirty="0"/>
              <a:t>send </a:t>
            </a:r>
            <a:r>
              <a:rPr lang="en-US" sz="1200" dirty="0" smtClean="0"/>
              <a:t>c </a:t>
            </a:r>
            <a:r>
              <a:rPr lang="en-US" sz="1200" dirty="0"/>
              <a:t>receive-signal </a:t>
            </a:r>
            <a:r>
              <a:rPr lang="en-US" sz="1200" dirty="0" err="1"/>
              <a:t>msg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controllers)))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1474" y="4963285"/>
            <a:ext cx="2613991" cy="116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Executes the given command and publishes changes to the registered controllers.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PositionController.rkt</a:t>
            </a:r>
            <a:r>
              <a:rPr lang="en-US" dirty="0" smtClean="0"/>
              <a:t> (excerpts)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;; a </a:t>
            </a:r>
            <a:r>
              <a:rPr lang="en-US" dirty="0" err="1"/>
              <a:t>PositionController</a:t>
            </a:r>
            <a:r>
              <a:rPr lang="en-US" dirty="0"/>
              <a:t>% is a </a:t>
            </a:r>
            <a:endParaRPr lang="en-US" dirty="0" smtClean="0"/>
          </a:p>
          <a:p>
            <a:r>
              <a:rPr lang="en-US" dirty="0" smtClean="0"/>
              <a:t>;;  (</a:t>
            </a:r>
            <a:r>
              <a:rPr lang="en-US" dirty="0"/>
              <a:t>new </a:t>
            </a:r>
            <a:r>
              <a:rPr lang="en-US" dirty="0" err="1"/>
              <a:t>PositionController</a:t>
            </a:r>
            <a:r>
              <a:rPr lang="en-US" dirty="0"/>
              <a:t>% </a:t>
            </a:r>
            <a:r>
              <a:rPr lang="en-US" dirty="0" smtClean="0"/>
              <a:t>[</a:t>
            </a:r>
            <a:r>
              <a:rPr lang="en-US" dirty="0"/>
              <a:t>model Model&lt;%&gt;])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PositionController</a:t>
            </a:r>
            <a:r>
              <a:rPr lang="en-US" dirty="0"/>
              <a:t>%</a:t>
            </a:r>
          </a:p>
          <a:p>
            <a:r>
              <a:rPr lang="en-US" dirty="0"/>
              <a:t>  (class* object% (Controller&lt;%&gt;)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model)  ; the model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smtClean="0"/>
              <a:t>the </a:t>
            </a:r>
            <a:r>
              <a:rPr lang="en-US" dirty="0"/>
              <a:t>position of the center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controller on the canvas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150] [y 100])   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[width 120][height 50])</a:t>
            </a:r>
          </a:p>
          <a:p>
            <a:endParaRPr lang="en-US" dirty="0"/>
          </a:p>
          <a:p>
            <a:r>
              <a:rPr lang="en-US" dirty="0"/>
              <a:t>    (field [half-width  (/ width  2)])</a:t>
            </a:r>
          </a:p>
          <a:p>
            <a:r>
              <a:rPr lang="en-US" dirty="0"/>
              <a:t>    (field [half-height (/ height 2)])</a:t>
            </a:r>
          </a:p>
          <a:p>
            <a:endParaRPr lang="en-US" dirty="0"/>
          </a:p>
          <a:p>
            <a:r>
              <a:rPr lang="en-US" dirty="0"/>
              <a:t>    ;; the position of the particle</a:t>
            </a:r>
          </a:p>
          <a:p>
            <a:r>
              <a:rPr lang="en-US" dirty="0"/>
              <a:t>    (field [particle-x 0])</a:t>
            </a:r>
          </a:p>
          <a:p>
            <a:r>
              <a:rPr lang="en-US" dirty="0"/>
              <a:t>    (field [particle-v 0])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... code for dragging ...</a:t>
            </a:r>
          </a:p>
          <a:p>
            <a:endParaRPr lang="en-US" dirty="0"/>
          </a:p>
          <a:p>
            <a:r>
              <a:rPr lang="en-US" dirty="0" smtClean="0"/>
              <a:t>    ;; ... code for display ...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Signal -&gt; Void</a:t>
            </a:r>
          </a:p>
          <a:p>
            <a:r>
              <a:rPr lang="en-US" dirty="0"/>
              <a:t>    ;; decodes signal and updates local data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(receive-signal sig)</a:t>
            </a:r>
          </a:p>
          <a:p>
            <a:r>
              <a:rPr lang="en-US" dirty="0">
                <a:solidFill>
                  <a:srgbClr val="FF0000"/>
                </a:solidFill>
              </a:rPr>
              <a:t>      (cond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[(position-signal? </a:t>
            </a:r>
            <a:r>
              <a:rPr lang="en-US" dirty="0">
                <a:solidFill>
                  <a:srgbClr val="FF0000"/>
                </a:solidFill>
              </a:rPr>
              <a:t>sig)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(set! particle-x </a:t>
            </a:r>
            <a:r>
              <a:rPr lang="en-US" dirty="0" smtClean="0">
                <a:solidFill>
                  <a:srgbClr val="FF0000"/>
                </a:solidFill>
              </a:rPr>
              <a:t>(position-signal-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sig))]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[(velocity-signal? </a:t>
            </a:r>
            <a:r>
              <a:rPr lang="en-US" dirty="0">
                <a:solidFill>
                  <a:srgbClr val="FF0000"/>
                </a:solidFill>
              </a:rPr>
              <a:t>sig)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(set! particle-v </a:t>
            </a:r>
            <a:r>
              <a:rPr lang="en-US" dirty="0" smtClean="0">
                <a:solidFill>
                  <a:srgbClr val="FF0000"/>
                </a:solidFill>
              </a:rPr>
              <a:t>(velocity-signal-v </a:t>
            </a:r>
            <a:r>
              <a:rPr lang="en-US" dirty="0">
                <a:solidFill>
                  <a:srgbClr val="FF0000"/>
                </a:solidFill>
              </a:rPr>
              <a:t>sig</a:t>
            </a:r>
            <a:r>
              <a:rPr lang="en-US" dirty="0" smtClean="0">
                <a:solidFill>
                  <a:srgbClr val="FF0000"/>
                </a:solidFill>
              </a:rPr>
              <a:t>))]))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 smtClean="0"/>
              <a:t>Void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;; interpret +,- as commands to the model</a:t>
            </a:r>
          </a:p>
          <a:p>
            <a:r>
              <a:rPr lang="en-US" dirty="0"/>
              <a:t> </a:t>
            </a:r>
            <a:r>
              <a:rPr lang="en-US" dirty="0" smtClean="0"/>
              <a:t>   ;; +/- alter position of the particle</a:t>
            </a:r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"+"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make-set-position-command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(+ particle-x 5)))]</a:t>
            </a:r>
          </a:p>
          <a:p>
            <a:r>
              <a:rPr lang="en-US" dirty="0"/>
              <a:t>          [(key=? "-"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make-set-position-command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(- particle-x 5))</a:t>
            </a:r>
          </a:p>
          <a:p>
            <a:r>
              <a:rPr lang="en-US" dirty="0"/>
              <a:t>             )])</a:t>
            </a:r>
          </a:p>
          <a:p>
            <a:r>
              <a:rPr lang="en-US" dirty="0"/>
              <a:t>        2345))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061" y="2034147"/>
            <a:ext cx="1318592" cy="1282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Receive signals from the model and update </a:t>
            </a:r>
            <a:r>
              <a:rPr lang="en-US" sz="1200" b="1" dirty="0" smtClean="0">
                <a:solidFill>
                  <a:schemeClr val="tx1"/>
                </a:solidFill>
              </a:rPr>
              <a:t>particle-x</a:t>
            </a:r>
            <a:r>
              <a:rPr lang="en-US" sz="1200" dirty="0" smtClean="0">
                <a:solidFill>
                  <a:schemeClr val="tx1"/>
                </a:solidFill>
              </a:rPr>
              <a:t> or </a:t>
            </a:r>
            <a:r>
              <a:rPr lang="en-US" sz="1200" b="1" dirty="0" smtClean="0">
                <a:solidFill>
                  <a:schemeClr val="tx1"/>
                </a:solidFill>
              </a:rPr>
              <a:t>particle-v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37653" y="2454965"/>
            <a:ext cx="410817" cy="6957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9805" y="3737113"/>
            <a:ext cx="1318592" cy="1282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Receive key events from the world and send commands to the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88397" y="4134678"/>
            <a:ext cx="448916" cy="2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VelocityController.rkt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VelocityController</a:t>
            </a:r>
            <a:r>
              <a:rPr lang="en-US" dirty="0"/>
              <a:t>%</a:t>
            </a:r>
          </a:p>
          <a:p>
            <a:r>
              <a:rPr lang="en-US" dirty="0"/>
              <a:t>  (class* object% (Controller&lt;%&gt;)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model)  ; the model</a:t>
            </a:r>
          </a:p>
          <a:p>
            <a:endParaRPr lang="en-US" dirty="0"/>
          </a:p>
          <a:p>
            <a:r>
              <a:rPr lang="en-US" dirty="0"/>
              <a:t>    ; the position of the center of the</a:t>
            </a:r>
          </a:p>
          <a:p>
            <a:r>
              <a:rPr lang="en-US" dirty="0"/>
              <a:t>    ; controller on the </a:t>
            </a:r>
            <a:r>
              <a:rPr lang="en-US" dirty="0" smtClean="0"/>
              <a:t>canvas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150] [y 100])   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[width 120][height 50])</a:t>
            </a:r>
          </a:p>
          <a:p>
            <a:endParaRPr lang="en-US" dirty="0"/>
          </a:p>
          <a:p>
            <a:r>
              <a:rPr lang="en-US" dirty="0"/>
              <a:t>    (field [half-width  (/ width  2)])</a:t>
            </a:r>
          </a:p>
          <a:p>
            <a:r>
              <a:rPr lang="en-US" dirty="0"/>
              <a:t>    (field [half-height (/ height 2)])</a:t>
            </a:r>
          </a:p>
          <a:p>
            <a:endParaRPr lang="en-US" dirty="0"/>
          </a:p>
          <a:p>
            <a:r>
              <a:rPr lang="en-US" dirty="0"/>
              <a:t>    ;; the position of the particle</a:t>
            </a:r>
          </a:p>
          <a:p>
            <a:r>
              <a:rPr lang="en-US" dirty="0"/>
              <a:t>    (field [particle-x 0])</a:t>
            </a:r>
          </a:p>
          <a:p>
            <a:r>
              <a:rPr lang="en-US" dirty="0"/>
              <a:t>    (field [particle-v 0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... code for dragging ...</a:t>
            </a:r>
          </a:p>
          <a:p>
            <a:endParaRPr lang="en-US" dirty="0"/>
          </a:p>
          <a:p>
            <a:r>
              <a:rPr lang="en-US" dirty="0"/>
              <a:t>    ;; ... code for display ...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Signal -&gt; Void</a:t>
            </a:r>
          </a:p>
          <a:p>
            <a:r>
              <a:rPr lang="en-US" dirty="0"/>
              <a:t>    ;; decodes signal and updates local data</a:t>
            </a:r>
          </a:p>
          <a:p>
            <a:r>
              <a:rPr lang="en-US" dirty="0"/>
              <a:t>    (define/public (receive-signal sig)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[(report-position? sig)</a:t>
            </a:r>
          </a:p>
          <a:p>
            <a:r>
              <a:rPr lang="en-US" dirty="0"/>
              <a:t>         (set! particle-x (report-position-</a:t>
            </a:r>
            <a:r>
              <a:rPr lang="en-US" dirty="0" err="1"/>
              <a:t>pos</a:t>
            </a:r>
            <a:r>
              <a:rPr lang="en-US" dirty="0"/>
              <a:t> sig))]</a:t>
            </a:r>
          </a:p>
          <a:p>
            <a:r>
              <a:rPr lang="en-US" dirty="0"/>
              <a:t>        [(report-velocity? sig)</a:t>
            </a:r>
          </a:p>
          <a:p>
            <a:r>
              <a:rPr lang="en-US" dirty="0"/>
              <a:t>         (set! particle-v (report-velocity-v sig</a:t>
            </a:r>
            <a:r>
              <a:rPr lang="en-US" dirty="0" smtClean="0"/>
              <a:t>))]))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;; interpret +,- as commands to the model</a:t>
            </a:r>
          </a:p>
          <a:p>
            <a:r>
              <a:rPr lang="en-US" dirty="0"/>
              <a:t>    ;; +/- alter velocity of the particle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</a:t>
            </a:r>
            <a:r>
              <a:rPr lang="en-US" dirty="0" smtClean="0"/>
              <a:t>  [(</a:t>
            </a:r>
            <a:r>
              <a:rPr lang="en-US" dirty="0"/>
              <a:t>key=? "+"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</a:t>
            </a:r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incr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-velocity-command</a:t>
            </a:r>
            <a:r>
              <a:rPr lang="en-US" dirty="0" smtClean="0"/>
              <a:t> </a:t>
            </a:r>
            <a:r>
              <a:rPr lang="en-US" dirty="0"/>
              <a:t>1))]</a:t>
            </a:r>
          </a:p>
          <a:p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/>
              <a:t>[(key=? "-"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</a:t>
            </a:r>
            <a:r>
              <a:rPr lang="en-US" dirty="0" smtClean="0"/>
              <a:t>    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incr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-velocity-command</a:t>
            </a:r>
            <a:r>
              <a:rPr lang="en-US" dirty="0" smtClean="0"/>
              <a:t> </a:t>
            </a:r>
            <a:r>
              <a:rPr lang="en-US" dirty="0"/>
              <a:t>-1))])</a:t>
            </a:r>
          </a:p>
          <a:p>
            <a:r>
              <a:rPr lang="en-US" dirty="0"/>
              <a:t>        3456))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5456" y="2294626"/>
            <a:ext cx="1423359" cy="621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setup, signal-reception just the same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010619" y="2605177"/>
            <a:ext cx="534837" cy="19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968815" y="2432649"/>
            <a:ext cx="276045" cy="1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74520" y="3761867"/>
            <a:ext cx="1613140" cy="22421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 and – are interpreted differently: as commands to change the </a:t>
            </a:r>
            <a:r>
              <a:rPr lang="en-US" sz="1200" i="1" dirty="0" smtClean="0">
                <a:solidFill>
                  <a:schemeClr val="tx1"/>
                </a:solidFill>
              </a:rPr>
              <a:t>velocity</a:t>
            </a:r>
            <a:r>
              <a:rPr lang="en-US" sz="1200" dirty="0" smtClean="0">
                <a:solidFill>
                  <a:schemeClr val="tx1"/>
                </a:solidFill>
              </a:rPr>
              <a:t> of the model.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Notice that the commands form a rudimentary programming language.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4787660" y="4247036"/>
            <a:ext cx="336431" cy="6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35203" y="5370791"/>
            <a:ext cx="2604053" cy="7454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Lots of opportunity here for sharing implementation via inheritance; we just haven’t done so.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06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ControllerFactory.rkt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(require "</a:t>
            </a:r>
            <a:r>
              <a:rPr lang="en-US" dirty="0" err="1"/>
              <a:t>Interfaces.rkt</a:t>
            </a:r>
            <a:r>
              <a:rPr lang="en-US" dirty="0"/>
              <a:t>")</a:t>
            </a:r>
          </a:p>
          <a:p>
            <a:r>
              <a:rPr lang="en-US" dirty="0"/>
              <a:t>(require "</a:t>
            </a:r>
            <a:r>
              <a:rPr lang="en-US" dirty="0" err="1"/>
              <a:t>VelocityController.rkt</a:t>
            </a:r>
            <a:r>
              <a:rPr lang="en-US" dirty="0"/>
              <a:t>")</a:t>
            </a:r>
          </a:p>
          <a:p>
            <a:r>
              <a:rPr lang="en-US" dirty="0"/>
              <a:t>(require "</a:t>
            </a:r>
            <a:r>
              <a:rPr lang="en-US" dirty="0" err="1"/>
              <a:t>PositionController.rkt</a:t>
            </a:r>
            <a:r>
              <a:rPr lang="en-US" dirty="0"/>
              <a:t>")</a:t>
            </a:r>
          </a:p>
          <a:p>
            <a:r>
              <a:rPr lang="en-US" dirty="0"/>
              <a:t>(require 2htdp/universe)</a:t>
            </a:r>
          </a:p>
          <a:p>
            <a:endParaRPr lang="en-US" dirty="0"/>
          </a:p>
          <a:p>
            <a:r>
              <a:rPr lang="en-US" dirty="0"/>
              <a:t>(provide </a:t>
            </a:r>
            <a:r>
              <a:rPr lang="en-US" dirty="0" err="1"/>
              <a:t>ControllerFactory</a:t>
            </a:r>
            <a:r>
              <a:rPr lang="en-US" dirty="0" smtClean="0"/>
              <a:t>%)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ControllerFactory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the world in which the controllers will live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 ; World&lt;%&gt;</a:t>
            </a:r>
          </a:p>
          <a:p>
            <a:endParaRPr lang="en-US" dirty="0"/>
          </a:p>
          <a:p>
            <a:r>
              <a:rPr lang="en-US" dirty="0"/>
              <a:t>    ; the model to which the controllers will be connected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m)   ; Model&lt;%&gt;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"v") (add-viewer </a:t>
            </a:r>
            <a:r>
              <a:rPr lang="en-US" dirty="0" err="1"/>
              <a:t>VelocityController</a:t>
            </a:r>
            <a:r>
              <a:rPr lang="en-US" dirty="0"/>
              <a:t>%)]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"p") (add-viewer </a:t>
            </a:r>
            <a:r>
              <a:rPr lang="en-US" dirty="0" err="1"/>
              <a:t>PositionController</a:t>
            </a:r>
            <a:r>
              <a:rPr lang="en-US" dirty="0"/>
              <a:t>%)]</a:t>
            </a:r>
          </a:p>
          <a:p>
            <a:r>
              <a:rPr lang="en-US" dirty="0"/>
              <a:t>    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(define/public (add-viewer viewer-class)</a:t>
            </a:r>
          </a:p>
          <a:p>
            <a:r>
              <a:rPr lang="en-US" dirty="0"/>
              <a:t>      (send w add-widget (new viewer-class [model m])))</a:t>
            </a:r>
          </a:p>
          <a:p>
            <a:endParaRPr lang="en-US" dirty="0"/>
          </a:p>
          <a:p>
            <a:r>
              <a:rPr lang="en-US" dirty="0"/>
              <a:t>    (define/public (add-to-scene s) 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   (define/public (after-tick) </a:t>
            </a:r>
            <a:r>
              <a:rPr lang="en-US" dirty="0" smtClean="0"/>
              <a:t>122)</a:t>
            </a:r>
            <a:endParaRPr lang="en-US" dirty="0"/>
          </a:p>
          <a:p>
            <a:r>
              <a:rPr lang="en-US" dirty="0"/>
              <a:t>    (define/public (after-button-down mx </a:t>
            </a:r>
            <a:r>
              <a:rPr lang="en-US" dirty="0" smtClean="0"/>
              <a:t>my) 123)</a:t>
            </a:r>
            <a:endParaRPr lang="en-US" dirty="0"/>
          </a:p>
          <a:p>
            <a:r>
              <a:rPr lang="en-US" dirty="0"/>
              <a:t>    (define/public (after-drag mx my</a:t>
            </a:r>
            <a:r>
              <a:rPr lang="en-US" dirty="0" smtClean="0"/>
              <a:t>) 124)</a:t>
            </a:r>
            <a:endParaRPr lang="en-US" dirty="0"/>
          </a:p>
          <a:p>
            <a:r>
              <a:rPr lang="en-US" dirty="0"/>
              <a:t>    (define/public (after-button-up mx </a:t>
            </a:r>
            <a:r>
              <a:rPr lang="en-US" dirty="0" smtClean="0"/>
              <a:t>my) 125)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1819" y="2714594"/>
            <a:ext cx="3122762" cy="36417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The Controller Factory is an ordinary </a:t>
            </a:r>
            <a:r>
              <a:rPr lang="en-US" sz="1200" dirty="0" err="1" smtClean="0">
                <a:solidFill>
                  <a:schemeClr val="tx1"/>
                </a:solidFill>
              </a:rPr>
              <a:t>SWidget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It takes keyboard input and adds a new controller to the world in which it lives.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"v" adds a new </a:t>
            </a:r>
            <a:r>
              <a:rPr lang="en-US" sz="1200" dirty="0" err="1" smtClean="0">
                <a:solidFill>
                  <a:schemeClr val="tx1"/>
                </a:solidFill>
              </a:rPr>
              <a:t>VelocityController</a:t>
            </a:r>
            <a:r>
              <a:rPr lang="en-US" sz="1200" dirty="0" smtClean="0">
                <a:solidFill>
                  <a:schemeClr val="tx1"/>
                </a:solidFill>
              </a:rPr>
              <a:t>; "p" adds a new </a:t>
            </a:r>
            <a:r>
              <a:rPr lang="en-US" sz="1200" dirty="0" err="1" smtClean="0">
                <a:solidFill>
                  <a:schemeClr val="tx1"/>
                </a:solidFill>
              </a:rPr>
              <a:t>PositionController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add-viewer </a:t>
            </a:r>
            <a:r>
              <a:rPr lang="en-US" sz="1200" dirty="0" smtClean="0">
                <a:solidFill>
                  <a:schemeClr val="tx1"/>
                </a:solidFill>
              </a:rPr>
              <a:t>takes a class as an argument; this is legal in Racket but not possible in most OO languages.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The factory is invisible, and has no other behaviors– it responds to all other messages without changing its state.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0539" y="1639812"/>
            <a:ext cx="1802921" cy="517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 the definitions of the different controllers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993366" y="1898605"/>
            <a:ext cx="67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6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#</a:t>
            </a:r>
            <a:r>
              <a:rPr lang="en-US" sz="1800" dirty="0" err="1"/>
              <a:t>lang</a:t>
            </a:r>
            <a:r>
              <a:rPr lang="en-US" sz="1800" dirty="0"/>
              <a:t> racket</a:t>
            </a:r>
          </a:p>
          <a:p>
            <a:endParaRPr lang="en-US" sz="1800" dirty="0"/>
          </a:p>
          <a:p>
            <a:r>
              <a:rPr lang="en-US" sz="1800" dirty="0" smtClean="0"/>
              <a:t>(</a:t>
            </a:r>
            <a:r>
              <a:rPr lang="en-US" sz="1800" dirty="0"/>
              <a:t>require "</a:t>
            </a:r>
            <a:r>
              <a:rPr lang="en-US" sz="1800" dirty="0" err="1"/>
              <a:t>Model.rkt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World.rkt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ControllerFactory.rkt</a:t>
            </a:r>
            <a:r>
              <a:rPr lang="en-US" sz="1800" dirty="0"/>
              <a:t>")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(define (run rate)</a:t>
            </a:r>
          </a:p>
          <a:p>
            <a:r>
              <a:rPr lang="en-US" sz="1800" dirty="0"/>
              <a:t>  (let* ((m (new Model%))</a:t>
            </a:r>
          </a:p>
          <a:p>
            <a:r>
              <a:rPr lang="en-US" sz="1800" dirty="0"/>
              <a:t>         (w (make-world m 400 300)))</a:t>
            </a:r>
          </a:p>
          <a:p>
            <a:r>
              <a:rPr lang="en-US" sz="1800" dirty="0"/>
              <a:t>    (begin</a:t>
            </a:r>
          </a:p>
          <a:p>
            <a:r>
              <a:rPr lang="en-US" sz="1800" dirty="0"/>
              <a:t>      (send w add-widget</a:t>
            </a:r>
          </a:p>
          <a:p>
            <a:r>
              <a:rPr lang="en-US" sz="1800" dirty="0"/>
              <a:t>        (new </a:t>
            </a:r>
            <a:r>
              <a:rPr lang="en-US" sz="1800" dirty="0" err="1"/>
              <a:t>ControllerFactory</a:t>
            </a:r>
            <a:r>
              <a:rPr lang="en-US" sz="1800" dirty="0"/>
              <a:t>% [m m][w w]))</a:t>
            </a:r>
          </a:p>
          <a:p>
            <a:r>
              <a:rPr lang="en-US" sz="1800" dirty="0"/>
              <a:t>      (send w run rate))))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65653" y="2179623"/>
            <a:ext cx="2648309" cy="621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 only the classes that are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65653" y="3562710"/>
            <a:ext cx="2708694" cy="85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new model, and a world containing that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5653" y="4595677"/>
            <a:ext cx="2708694" cy="6405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a controller factory to the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5653" y="5451894"/>
            <a:ext cx="2708694" cy="5865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Last, run the world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3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MVC is a widely-used architecture</a:t>
            </a:r>
          </a:p>
          <a:p>
            <a:r>
              <a:rPr lang="en-US" dirty="0" smtClean="0"/>
              <a:t>It is a 3-tier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It divides the system up into relatively small, easy-to-understand pieces.</a:t>
            </a:r>
            <a:endParaRPr lang="en-US" dirty="0" smtClean="0"/>
          </a:p>
          <a:p>
            <a:r>
              <a:rPr lang="en-US" dirty="0" smtClean="0"/>
              <a:t>3 interfaces: </a:t>
            </a:r>
          </a:p>
          <a:p>
            <a:pPr lvl="1"/>
            <a:r>
              <a:rPr lang="en-US" dirty="0" smtClean="0"/>
              <a:t>world </a:t>
            </a:r>
            <a:r>
              <a:rPr lang="en-US" dirty="0"/>
              <a:t>-</a:t>
            </a:r>
            <a:r>
              <a:rPr lang="en-US" dirty="0" smtClean="0"/>
              <a:t>&gt;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controllers -&gt; model</a:t>
            </a:r>
          </a:p>
          <a:p>
            <a:pPr lvl="1"/>
            <a:r>
              <a:rPr lang="en-US" dirty="0" smtClean="0"/>
              <a:t>model -&gt; controllers</a:t>
            </a:r>
          </a:p>
          <a:p>
            <a:r>
              <a:rPr lang="en-US" dirty="0" smtClean="0"/>
              <a:t>2 publish/subscribe relationships allow controllers to be created </a:t>
            </a:r>
            <a:r>
              <a:rPr lang="en-US" dirty="0" smtClean="0"/>
              <a:t>dynamically.</a:t>
            </a:r>
            <a:endParaRPr lang="en-US" dirty="0" smtClean="0"/>
          </a:p>
          <a:p>
            <a:pPr lvl="1"/>
            <a:r>
              <a:rPr lang="en-US" dirty="0" smtClean="0"/>
              <a:t>world publishes to controllers</a:t>
            </a:r>
          </a:p>
          <a:p>
            <a:pPr lvl="1"/>
            <a:r>
              <a:rPr lang="en-US" dirty="0" smtClean="0"/>
              <a:t>model publishes to </a:t>
            </a:r>
            <a:r>
              <a:rPr lang="en-US" dirty="0" smtClean="0"/>
              <a:t>controllers</a:t>
            </a:r>
          </a:p>
          <a:p>
            <a:r>
              <a:rPr lang="en-US" dirty="0" smtClean="0"/>
              <a:t>Controller </a:t>
            </a:r>
            <a:r>
              <a:rPr lang="en-US" dirty="0" smtClean="0"/>
              <a:t>-&gt; Model interface is a rudimentary programming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</a:t>
            </a:r>
            <a:r>
              <a:rPr lang="en-US" smtClean="0"/>
              <a:t>Examples folder.</a:t>
            </a:r>
            <a:endParaRPr lang="en-US" dirty="0" smtClean="0"/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Set #11.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to separate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part may be complicated  (separation of concerns)</a:t>
            </a:r>
          </a:p>
          <a:p>
            <a:r>
              <a:rPr lang="en-US" dirty="0" smtClean="0"/>
              <a:t>Model shouldn't care about how it is displayed</a:t>
            </a:r>
          </a:p>
          <a:p>
            <a:r>
              <a:rPr lang="en-US" dirty="0" smtClean="0"/>
              <a:t>May have several viewers and controllers</a:t>
            </a:r>
          </a:p>
          <a:p>
            <a:r>
              <a:rPr lang="en-US" dirty="0" smtClean="0"/>
              <a:t>Model and viewer may be running at different rates</a:t>
            </a:r>
          </a:p>
          <a:p>
            <a:r>
              <a:rPr lang="en-US" dirty="0" smtClean="0"/>
              <a:t>Clarify interface between controller and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Imagine: some temperature is being monitored/</a:t>
            </a:r>
            <a:r>
              <a:rPr lang="en-US" dirty="0" err="1" smtClean="0"/>
              <a:t>modelled</a:t>
            </a:r>
            <a:r>
              <a:rPr lang="en-US" dirty="0" smtClean="0"/>
              <a:t>/controlled</a:t>
            </a:r>
          </a:p>
          <a:p>
            <a:r>
              <a:rPr lang="en-US" dirty="0" smtClean="0"/>
              <a:t>Multiple viewers:</a:t>
            </a:r>
          </a:p>
          <a:p>
            <a:pPr lvl="1"/>
            <a:r>
              <a:rPr lang="en-US" dirty="0" smtClean="0"/>
              <a:t>display in Celsius   </a:t>
            </a:r>
          </a:p>
          <a:p>
            <a:pPr lvl="1"/>
            <a:r>
              <a:rPr lang="en-US" dirty="0" smtClean="0"/>
              <a:t>display in Fahrenheit</a:t>
            </a:r>
          </a:p>
          <a:p>
            <a:pPr lvl="1"/>
            <a:r>
              <a:rPr lang="en-US" dirty="0" smtClean="0"/>
              <a:t>display on a slider</a:t>
            </a:r>
          </a:p>
          <a:p>
            <a:r>
              <a:rPr lang="en-US" dirty="0" smtClean="0"/>
              <a:t>May want to change/add viewers dynamically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Example: 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reactor has many valves, sensors, etc.</a:t>
            </a:r>
          </a:p>
          <a:p>
            <a:r>
              <a:rPr lang="en-US" dirty="0" smtClean="0"/>
              <a:t>Unlike our screensavers, balls, etc. there’s no single object to display.</a:t>
            </a:r>
          </a:p>
          <a:p>
            <a:r>
              <a:rPr lang="en-US" dirty="0" smtClean="0"/>
              <a:t>Best we can do is to have a viewer for each sensor and a controller for each valve.</a:t>
            </a:r>
          </a:p>
          <a:p>
            <a:r>
              <a:rPr lang="en-US" dirty="0" smtClean="0"/>
              <a:t>People add new sensors and new valves all the time.</a:t>
            </a:r>
          </a:p>
          <a:p>
            <a:r>
              <a:rPr lang="en-US" dirty="0" smtClean="0"/>
              <a:t>How can we model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example: Flight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at each instant, calculates new state of  the airplane (airspeed, altitude, attitude, etc., based on current airspeed, etc., and position of control surfaces</a:t>
            </a:r>
          </a:p>
          <a:p>
            <a:r>
              <a:rPr lang="en-US" dirty="0" smtClean="0"/>
              <a:t>View #1: digital airspeed indicator</a:t>
            </a:r>
          </a:p>
          <a:p>
            <a:r>
              <a:rPr lang="en-US" dirty="0" smtClean="0"/>
              <a:t>View #2: analog (dial) airspeed indicator</a:t>
            </a:r>
          </a:p>
          <a:p>
            <a:r>
              <a:rPr lang="en-US" dirty="0" smtClean="0"/>
              <a:t>Controller #1: pilot controls (arrow keys)</a:t>
            </a:r>
          </a:p>
          <a:p>
            <a:r>
              <a:rPr lang="en-US" dirty="0" smtClean="0"/>
              <a:t>Controller #2: copilot controls (mouse)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current architecture has these all mixed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Widget&lt;%&gt; or </a:t>
            </a:r>
            <a:r>
              <a:rPr lang="en-US" dirty="0" err="1" smtClean="0"/>
              <a:t>SWidget</a:t>
            </a:r>
            <a:r>
              <a:rPr lang="en-US" dirty="0" smtClean="0"/>
              <a:t>&lt;%&gt; is responsible for all 3 aspects:</a:t>
            </a:r>
          </a:p>
          <a:p>
            <a:pPr lvl="1"/>
            <a:r>
              <a:rPr lang="en-US" dirty="0" smtClean="0"/>
              <a:t>on-tick  (Model)</a:t>
            </a:r>
          </a:p>
          <a:p>
            <a:pPr lvl="1"/>
            <a:r>
              <a:rPr lang="en-US" dirty="0" smtClean="0"/>
              <a:t>add-to-scene (View)</a:t>
            </a:r>
          </a:p>
          <a:p>
            <a:pPr lvl="1"/>
            <a:r>
              <a:rPr lang="en-US" dirty="0" smtClean="0"/>
              <a:t>on-mouse, on-key  (Controller).</a:t>
            </a:r>
          </a:p>
          <a:p>
            <a:r>
              <a:rPr lang="en-US" dirty="0" smtClean="0"/>
              <a:t>What can we do about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Instead: 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 simulation into:</a:t>
            </a:r>
          </a:p>
          <a:p>
            <a:pPr lvl="1"/>
            <a:r>
              <a:rPr lang="en-US" dirty="0" smtClean="0"/>
              <a:t>Model: the part that actually simulates the system in question</a:t>
            </a:r>
          </a:p>
          <a:p>
            <a:pPr lvl="1"/>
            <a:r>
              <a:rPr lang="en-US" dirty="0" smtClean="0"/>
              <a:t>View: the part that displays the state of the system</a:t>
            </a:r>
          </a:p>
          <a:p>
            <a:pPr lvl="1"/>
            <a:r>
              <a:rPr lang="en-US" dirty="0" smtClean="0"/>
              <a:t>Controller: the part that takes user input and transmits it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Imagine we have a particle (a point mass), bouncing in a one-dimensional space of some fixed size.</a:t>
            </a:r>
          </a:p>
          <a:p>
            <a:r>
              <a:rPr lang="en-US" dirty="0" smtClean="0"/>
              <a:t>It’s a point mass, so we can’t see it, but we have sensors that measure its position and velocity.(*)</a:t>
            </a:r>
          </a:p>
          <a:p>
            <a:r>
              <a:rPr lang="en-US" dirty="0" smtClean="0"/>
              <a:t>We also have controllers that control its position and velocity (separately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“p” adds a position controller, “v” adds a velocity controller.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3143</Words>
  <Application>Microsoft Office PowerPoint</Application>
  <PresentationFormat>On-screen Show (4:3)</PresentationFormat>
  <Paragraphs>580</Paragraphs>
  <Slides>29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1_Office Theme</vt:lpstr>
      <vt:lpstr>Model-View-Controller Architecture</vt:lpstr>
      <vt:lpstr>In general, our simulations have 3 parts</vt:lpstr>
      <vt:lpstr>Helpful to separate these</vt:lpstr>
      <vt:lpstr>Example: multiple viewers</vt:lpstr>
      <vt:lpstr>Larger Example: Nuclear Reactor</vt:lpstr>
      <vt:lpstr>Smaller example: Flight simulator</vt:lpstr>
      <vt:lpstr>Our current architecture has these all mixed together</vt:lpstr>
      <vt:lpstr>Instead: MVC architecture</vt:lpstr>
      <vt:lpstr>Working Example</vt:lpstr>
      <vt:lpstr>Demonstration</vt:lpstr>
      <vt:lpstr>Views and Controllers are often tightly linked</vt:lpstr>
      <vt:lpstr>Model and Controllers are weakly linked</vt:lpstr>
      <vt:lpstr>Solution: Use publish-subscribe</vt:lpstr>
      <vt:lpstr>One model, many controllers</vt:lpstr>
      <vt:lpstr>MVC Feedback loop</vt:lpstr>
      <vt:lpstr>This is a 3-tier architecture</vt:lpstr>
      <vt:lpstr>Interfaces.rkt</vt:lpstr>
      <vt:lpstr>Data Definitions for Communicating with Model</vt:lpstr>
      <vt:lpstr>World.rkt (1)</vt:lpstr>
      <vt:lpstr>World.rkt (2)</vt:lpstr>
      <vt:lpstr>World.rkt (3)</vt:lpstr>
      <vt:lpstr>Model.rkt (1)</vt:lpstr>
      <vt:lpstr>Model.rkt (2)</vt:lpstr>
      <vt:lpstr>PositionController.rkt (excerpts)</vt:lpstr>
      <vt:lpstr>VelocityController.rkt</vt:lpstr>
      <vt:lpstr>ControllerFactory.rkt</vt:lpstr>
      <vt:lpstr>top.rkt</vt:lpstr>
      <vt:lpstr>Takeaways from this Lesson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Closures and Delegates</dc:title>
  <dc:creator>Mitchell Wand</dc:creator>
  <cp:lastModifiedBy>Mitchell Wand</cp:lastModifiedBy>
  <cp:revision>39</cp:revision>
  <dcterms:created xsi:type="dcterms:W3CDTF">2011-11-29T22:54:49Z</dcterms:created>
  <dcterms:modified xsi:type="dcterms:W3CDTF">2015-11-18T19:24:52Z</dcterms:modified>
</cp:coreProperties>
</file>