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40" r:id="rId2"/>
    <p:sldId id="330" r:id="rId3"/>
    <p:sldId id="328" r:id="rId4"/>
    <p:sldId id="297" r:id="rId5"/>
    <p:sldId id="331" r:id="rId6"/>
    <p:sldId id="332" r:id="rId7"/>
    <p:sldId id="299" r:id="rId8"/>
    <p:sldId id="350" r:id="rId9"/>
    <p:sldId id="341" r:id="rId10"/>
    <p:sldId id="300" r:id="rId11"/>
    <p:sldId id="336" r:id="rId12"/>
    <p:sldId id="342" r:id="rId13"/>
    <p:sldId id="343" r:id="rId14"/>
    <p:sldId id="301" r:id="rId15"/>
    <p:sldId id="337" r:id="rId16"/>
    <p:sldId id="345" r:id="rId17"/>
    <p:sldId id="346" r:id="rId18"/>
    <p:sldId id="344" r:id="rId19"/>
    <p:sldId id="338" r:id="rId20"/>
    <p:sldId id="302" r:id="rId21"/>
    <p:sldId id="303" r:id="rId22"/>
    <p:sldId id="339" r:id="rId23"/>
    <p:sldId id="316" r:id="rId24"/>
    <p:sldId id="347" r:id="rId25"/>
    <p:sldId id="348" r:id="rId26"/>
    <p:sldId id="306" r:id="rId27"/>
    <p:sldId id="34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86">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7" autoAdjust="0"/>
    <p:restoredTop sz="90780" autoAdjust="0"/>
  </p:normalViewPr>
  <p:slideViewPr>
    <p:cSldViewPr snapToGrid="0" snapToObjects="1">
      <p:cViewPr varScale="1">
        <p:scale>
          <a:sx n="65" d="100"/>
          <a:sy n="65" d="100"/>
        </p:scale>
        <p:origin x="1052" y="60"/>
      </p:cViewPr>
      <p:guideLst>
        <p:guide orient="horz" pos="3786"/>
        <p:guide pos="7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FEEE6-EB00-444A-90BB-AB2BFCBD0EA2}" type="datetimeFigureOut">
              <a:rPr lang="en-US" smtClean="0"/>
              <a:t>11/19/2014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5AA844-C922-4E05-8F38-DCF65F91B360}" type="slidenum">
              <a:rPr lang="en-US" smtClean="0"/>
              <a:t>‹#›</a:t>
            </a:fld>
            <a:endParaRPr lang="en-US"/>
          </a:p>
        </p:txBody>
      </p:sp>
    </p:spTree>
    <p:extLst>
      <p:ext uri="{BB962C8B-B14F-4D97-AF65-F5344CB8AC3E}">
        <p14:creationId xmlns:p14="http://schemas.microsoft.com/office/powerpoint/2010/main" val="1741293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AA844-C922-4E05-8F38-DCF65F91B360}" type="slidenum">
              <a:rPr lang="en-US" smtClean="0"/>
              <a:t>1</a:t>
            </a:fld>
            <a:endParaRPr lang="en-US"/>
          </a:p>
        </p:txBody>
      </p:sp>
    </p:spTree>
    <p:extLst>
      <p:ext uri="{BB962C8B-B14F-4D97-AF65-F5344CB8AC3E}">
        <p14:creationId xmlns:p14="http://schemas.microsoft.com/office/powerpoint/2010/main" val="2064821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AA844-C922-4E05-8F38-DCF65F91B360}" type="slidenum">
              <a:rPr lang="en-US" smtClean="0"/>
              <a:t>2</a:t>
            </a:fld>
            <a:endParaRPr lang="en-US"/>
          </a:p>
        </p:txBody>
      </p:sp>
    </p:spTree>
    <p:extLst>
      <p:ext uri="{BB962C8B-B14F-4D97-AF65-F5344CB8AC3E}">
        <p14:creationId xmlns:p14="http://schemas.microsoft.com/office/powerpoint/2010/main" val="118715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AA844-C922-4E05-8F38-DCF65F91B360}" type="slidenum">
              <a:rPr lang="en-US" smtClean="0"/>
              <a:t>4</a:t>
            </a:fld>
            <a:endParaRPr lang="en-US"/>
          </a:p>
        </p:txBody>
      </p:sp>
    </p:spTree>
    <p:extLst>
      <p:ext uri="{BB962C8B-B14F-4D97-AF65-F5344CB8AC3E}">
        <p14:creationId xmlns:p14="http://schemas.microsoft.com/office/powerpoint/2010/main" val="452987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AA844-C922-4E05-8F38-DCF65F91B360}" type="slidenum">
              <a:rPr lang="en-US" smtClean="0"/>
              <a:t>7</a:t>
            </a:fld>
            <a:endParaRPr lang="en-US"/>
          </a:p>
        </p:txBody>
      </p:sp>
    </p:spTree>
    <p:extLst>
      <p:ext uri="{BB962C8B-B14F-4D97-AF65-F5344CB8AC3E}">
        <p14:creationId xmlns:p14="http://schemas.microsoft.com/office/powerpoint/2010/main" val="3605871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AA844-C922-4E05-8F38-DCF65F91B360}" type="slidenum">
              <a:rPr lang="en-US" smtClean="0"/>
              <a:t>10</a:t>
            </a:fld>
            <a:endParaRPr lang="en-US"/>
          </a:p>
        </p:txBody>
      </p:sp>
    </p:spTree>
    <p:extLst>
      <p:ext uri="{BB962C8B-B14F-4D97-AF65-F5344CB8AC3E}">
        <p14:creationId xmlns:p14="http://schemas.microsoft.com/office/powerpoint/2010/main" val="498584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AA844-C922-4E05-8F38-DCF65F91B360}" type="slidenum">
              <a:rPr lang="en-US" smtClean="0"/>
              <a:t>11</a:t>
            </a:fld>
            <a:endParaRPr lang="en-US"/>
          </a:p>
        </p:txBody>
      </p:sp>
    </p:spTree>
    <p:extLst>
      <p:ext uri="{BB962C8B-B14F-4D97-AF65-F5344CB8AC3E}">
        <p14:creationId xmlns:p14="http://schemas.microsoft.com/office/powerpoint/2010/main" val="336668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AA844-C922-4E05-8F38-DCF65F91B360}" type="slidenum">
              <a:rPr lang="en-US" smtClean="0"/>
              <a:t>14</a:t>
            </a:fld>
            <a:endParaRPr lang="en-US"/>
          </a:p>
        </p:txBody>
      </p:sp>
    </p:spTree>
    <p:extLst>
      <p:ext uri="{BB962C8B-B14F-4D97-AF65-F5344CB8AC3E}">
        <p14:creationId xmlns:p14="http://schemas.microsoft.com/office/powerpoint/2010/main" val="4150116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5AA844-C922-4E05-8F38-DCF65F91B360}" type="slidenum">
              <a:rPr lang="en-US" smtClean="0"/>
              <a:t>20</a:t>
            </a:fld>
            <a:endParaRPr lang="en-US"/>
          </a:p>
        </p:txBody>
      </p:sp>
    </p:spTree>
    <p:extLst>
      <p:ext uri="{BB962C8B-B14F-4D97-AF65-F5344CB8AC3E}">
        <p14:creationId xmlns:p14="http://schemas.microsoft.com/office/powerpoint/2010/main" val="1021423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F5AA844-C922-4E05-8F38-DCF65F91B360}" type="slidenum">
              <a:rPr lang="en-US" smtClean="0"/>
              <a:t>23</a:t>
            </a:fld>
            <a:endParaRPr lang="en-US"/>
          </a:p>
        </p:txBody>
      </p:sp>
    </p:spTree>
    <p:extLst>
      <p:ext uri="{BB962C8B-B14F-4D97-AF65-F5344CB8AC3E}">
        <p14:creationId xmlns:p14="http://schemas.microsoft.com/office/powerpoint/2010/main" val="2687658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501180-F337-464C-B877-B05525C56024}" type="datetime1">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32830-82A5-4FD4-B420-C31B7B15302C}" type="datetime1">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E08722-D9ED-448D-8079-B78F7884CF10}" type="datetime1">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C0143C-8DB5-4445-839F-B7DEE9FE06FB}" type="datetime1">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CE4E5B-6D24-4D1F-9404-0C7664B08611}" type="datetime1">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6BE3C4-A830-44B8-BFA7-0D6461BB696B}" type="datetime1">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06964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62BE02-9ACB-454E-9C69-6B41ACE05B39}" type="datetime1">
              <a:rPr lang="en-US" smtClean="0"/>
              <a:t>11/19/2014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46F68-DE38-4E6E-AF6D-334092899416}" type="datetime1">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63B8DF-EB3E-4558-A359-E77A049C955B}" type="datetime1">
              <a:rPr lang="en-US" smtClean="0"/>
              <a:t>11/19/2014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A6FC48-1ED7-49F7-BC3D-81E8B1E2168F}" type="datetime1">
              <a:rPr lang="en-US" smtClean="0"/>
              <a:t>11/19/2014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A15E2-C54D-4B99-8748-12DD41D338EC}" type="datetime1">
              <a:rPr lang="en-US" smtClean="0"/>
              <a:t>11/19/2014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8BC0D0-E3BC-4D2E-A3E7-0E1E7D4642DF}" type="datetime1">
              <a:rPr lang="en-US" smtClean="0"/>
              <a:t>11/19/2014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F1DAF-74A5-4903-88B8-71F4CFDB42AC}" type="datetime1">
              <a:rPr lang="en-US" smtClean="0"/>
              <a:t>11/19/2014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Language Issues for Inheritance</a:t>
            </a:r>
            <a:endParaRPr lang="en-US" dirty="0"/>
          </a:p>
        </p:txBody>
      </p:sp>
      <p:sp>
        <p:nvSpPr>
          <p:cNvPr id="4" name="Subtitle 3"/>
          <p:cNvSpPr>
            <a:spLocks noGrp="1"/>
          </p:cNvSpPr>
          <p:nvPr>
            <p:ph type="subTitle" idx="1"/>
          </p:nvPr>
        </p:nvSpPr>
        <p:spPr/>
        <p:txBody>
          <a:bodyPr/>
          <a:lstStyle/>
          <a:p>
            <a:r>
              <a:rPr lang="en-US" dirty="0"/>
              <a:t>CS 5010 Program Design Paradigms</a:t>
            </a:r>
          </a:p>
          <a:p>
            <a:r>
              <a:rPr lang="en-US" dirty="0"/>
              <a:t>"</a:t>
            </a:r>
            <a:r>
              <a:rPr lang="en-US" dirty="0" err="1"/>
              <a:t>Bootcamp</a:t>
            </a:r>
            <a:r>
              <a:rPr lang="en-US" dirty="0"/>
              <a:t>"</a:t>
            </a:r>
          </a:p>
          <a:p>
            <a:r>
              <a:rPr lang="en-US" dirty="0"/>
              <a:t>Lesson </a:t>
            </a:r>
            <a:r>
              <a:rPr lang="en-US" dirty="0" smtClean="0"/>
              <a:t>12.3</a:t>
            </a:r>
            <a:endParaRPr lang="en-US" dirty="0"/>
          </a:p>
          <a:p>
            <a:endParaRPr lang="en-US" dirty="0"/>
          </a:p>
        </p:txBody>
      </p:sp>
      <p:grpSp>
        <p:nvGrpSpPr>
          <p:cNvPr id="8" name="Group 7"/>
          <p:cNvGrpSpPr/>
          <p:nvPr/>
        </p:nvGrpSpPr>
        <p:grpSpPr>
          <a:xfrm>
            <a:off x="120650" y="6314759"/>
            <a:ext cx="8902700" cy="400110"/>
            <a:chOff x="120650" y="6314759"/>
            <a:chExt cx="8902700" cy="400110"/>
          </a:xfrm>
        </p:grpSpPr>
        <p:pic>
          <p:nvPicPr>
            <p:cNvPr id="9" name="Picture 8"/>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10" name="TextBox 9"/>
            <p:cNvSpPr txBox="1"/>
            <p:nvPr/>
          </p:nvSpPr>
          <p:spPr>
            <a:xfrm>
              <a:off x="925322" y="6314759"/>
              <a:ext cx="8098028" cy="400110"/>
            </a:xfrm>
            <a:prstGeom prst="rect">
              <a:avLst/>
            </a:prstGeom>
            <a:noFill/>
          </p:spPr>
          <p:txBody>
            <a:bodyPr vert="horz" wrap="square" rtlCol="0">
              <a:spAutoFit/>
            </a:bodyPr>
            <a:lstStyle/>
            <a:p>
              <a:r>
                <a:rPr lang="en-US" sz="1000" dirty="0"/>
                <a:t>© Mitchell Wand, </a:t>
              </a:r>
              <a:r>
                <a:rPr lang="en-US" sz="1000" dirty="0" smtClean="0"/>
                <a:t>2012-2014</a:t>
              </a:r>
            </a:p>
            <a:p>
              <a:r>
                <a:rPr lang="en-US" sz="1000" dirty="0" smtClean="0"/>
                <a:t>This work is licensed under a </a:t>
              </a:r>
              <a:r>
                <a:rPr lang="en-US" altLang="en-US" sz="1000" dirty="0" smtClean="0">
                  <a:solidFill>
                    <a:srgbClr val="4374B7"/>
                  </a:solidFill>
                  <a:latin typeface="Helvetica Neue"/>
                  <a:hlinkClick r:id="rId4"/>
                </a:rPr>
                <a:t>Creative </a:t>
              </a:r>
              <a:r>
                <a:rPr lang="en-US" altLang="en-US" sz="1000" dirty="0">
                  <a:solidFill>
                    <a:srgbClr val="4374B7"/>
                  </a:solidFill>
                  <a:latin typeface="Helvetica Neue"/>
                  <a:hlinkClick r:id="rId4"/>
                </a:rPr>
                <a:t>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smtClean="0"/>
                <a:t>.</a:t>
              </a:r>
              <a:endParaRPr lang="en-US" sz="1000" dirty="0"/>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758485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Design: Inheritance of Methods</a:t>
            </a:r>
            <a:endParaRPr lang="en-US" dirty="0"/>
          </a:p>
        </p:txBody>
      </p:sp>
      <p:sp>
        <p:nvSpPr>
          <p:cNvPr id="3" name="Content Placeholder 2"/>
          <p:cNvSpPr>
            <a:spLocks noGrp="1"/>
          </p:cNvSpPr>
          <p:nvPr>
            <p:ph idx="1"/>
          </p:nvPr>
        </p:nvSpPr>
        <p:spPr/>
        <p:txBody>
          <a:bodyPr>
            <a:normAutofit/>
          </a:bodyPr>
          <a:lstStyle/>
          <a:p>
            <a:r>
              <a:rPr lang="en-US" dirty="0" smtClean="0"/>
              <a:t>Must we specify that we are overriding?</a:t>
            </a:r>
          </a:p>
          <a:p>
            <a:r>
              <a:rPr lang="en-US" dirty="0" smtClean="0"/>
              <a:t>Can we specify that some methods are not </a:t>
            </a:r>
            <a:r>
              <a:rPr lang="en-US" dirty="0" err="1" smtClean="0"/>
              <a:t>overridable</a:t>
            </a:r>
            <a:r>
              <a:rPr lang="en-US" dirty="0" smtClean="0"/>
              <a:t> ("final")?</a:t>
            </a:r>
          </a:p>
          <a:p>
            <a:r>
              <a:rPr lang="en-US" dirty="0" smtClean="0"/>
              <a:t>Can we specify that some methods are required to be supplied by each subclass ("abstract")?</a:t>
            </a:r>
          </a:p>
          <a:p>
            <a:pPr lvl="1"/>
            <a:r>
              <a:rPr lang="en-US" dirty="0" smtClean="0"/>
              <a:t>either because it's a required hook or required to implement an interface.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Design Issues: Inheritance of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the language has types, must a method have the same type (contract) as the method it overrides?</a:t>
            </a:r>
          </a:p>
          <a:p>
            <a:pPr lvl="1"/>
            <a:r>
              <a:rPr lang="en-US" dirty="0" smtClean="0"/>
              <a:t>In Racket, we don't have types, like Java does, so this isn't an issue.</a:t>
            </a:r>
          </a:p>
          <a:p>
            <a:pPr lvl="1"/>
            <a:r>
              <a:rPr lang="en-US" dirty="0" smtClean="0"/>
              <a:t>We need only worry about the new method having the same number of arguments.</a:t>
            </a:r>
          </a:p>
          <a:p>
            <a:pPr lvl="1"/>
            <a:r>
              <a:rPr lang="en-US" dirty="0" smtClean="0"/>
              <a:t>Other languages have complex rules about this</a:t>
            </a:r>
          </a:p>
          <a:p>
            <a:pPr lvl="1"/>
            <a:r>
              <a:rPr lang="en-US" dirty="0" smtClean="0"/>
              <a:t>This course is about program design, not language design, so all this is beyond the scope of this course.</a:t>
            </a:r>
          </a:p>
          <a:p>
            <a:pPr lvl="1"/>
            <a:r>
              <a:rPr lang="en-US" dirty="0" smtClean="0"/>
              <a:t>Some hints below, under "Interfaces and Contracts"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570287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Design Issues: Visibility of 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a:t>Racket, methods defined using </a:t>
            </a:r>
            <a:r>
              <a:rPr lang="en-US" b="1" dirty="0"/>
              <a:t>define/public</a:t>
            </a:r>
            <a:r>
              <a:rPr lang="en-US" dirty="0"/>
              <a:t> are visible throughout the current module (in Racket, this is the same as the current file</a:t>
            </a:r>
            <a:r>
              <a:rPr lang="en-US" dirty="0" smtClean="0"/>
              <a:t>.)</a:t>
            </a:r>
            <a:endParaRPr lang="en-US" dirty="0"/>
          </a:p>
          <a:p>
            <a:r>
              <a:rPr lang="en-US" dirty="0"/>
              <a:t>It might be nice to restrict the visibility of methods, so that we could have methods that were local inside </a:t>
            </a:r>
            <a:r>
              <a:rPr lang="en-US" dirty="0" smtClean="0"/>
              <a:t>a class, </a:t>
            </a:r>
            <a:r>
              <a:rPr lang="en-US" dirty="0"/>
              <a:t>just like we can define local functions inside a function. </a:t>
            </a:r>
            <a:endParaRPr lang="en-US" dirty="0" smtClean="0"/>
          </a:p>
          <a:p>
            <a:r>
              <a:rPr lang="en-US" dirty="0" smtClean="0"/>
              <a:t>Object-oriented </a:t>
            </a:r>
            <a:r>
              <a:rPr lang="en-US" dirty="0"/>
              <a:t>languages often have elaborate visibility rules, like </a:t>
            </a:r>
            <a:r>
              <a:rPr lang="en-US" b="1" dirty="0"/>
              <a:t>public</a:t>
            </a:r>
            <a:r>
              <a:rPr lang="en-US" dirty="0"/>
              <a:t>, </a:t>
            </a:r>
            <a:r>
              <a:rPr lang="en-US" b="1" dirty="0"/>
              <a:t>private</a:t>
            </a:r>
            <a:r>
              <a:rPr lang="en-US" dirty="0"/>
              <a:t>, or </a:t>
            </a:r>
            <a:r>
              <a:rPr lang="en-US" b="1" dirty="0"/>
              <a:t>protected</a:t>
            </a:r>
            <a:r>
              <a:rPr lang="en-US" dirty="0"/>
              <a:t> in Java.  These are beyond the scope of this course.  </a:t>
            </a:r>
            <a:endParaRPr lang="en-US" dirty="0" smtClean="0"/>
          </a:p>
          <a:p>
            <a:r>
              <a:rPr lang="en-US" dirty="0" smtClean="0"/>
              <a:t>You </a:t>
            </a:r>
            <a:r>
              <a:rPr lang="en-US" dirty="0"/>
              <a:t>should be familiar with the visibility and scoping rules of the language you are working with, and be aware of the best practices in that language.</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700903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Language Design Issues: Inheritance of Fields</a:t>
            </a:r>
          </a:p>
        </p:txBody>
      </p:sp>
      <p:sp>
        <p:nvSpPr>
          <p:cNvPr id="3" name="Content Placeholder 2"/>
          <p:cNvSpPr>
            <a:spLocks noGrp="1"/>
          </p:cNvSpPr>
          <p:nvPr>
            <p:ph idx="1"/>
          </p:nvPr>
        </p:nvSpPr>
        <p:spPr/>
        <p:txBody>
          <a:bodyPr/>
          <a:lstStyle/>
          <a:p>
            <a:r>
              <a:rPr lang="en-US" dirty="0"/>
              <a:t>The same kinds of design issues come up for fields as well as methods.  </a:t>
            </a:r>
            <a:r>
              <a:rPr lang="en-US" dirty="0" smtClean="0"/>
              <a:t>On the next slide, we list </a:t>
            </a:r>
            <a:r>
              <a:rPr lang="en-US" dirty="0"/>
              <a:t>some of the ones we've looked at.  </a:t>
            </a:r>
            <a:endParaRPr lang="en-US" dirty="0" smtClean="0"/>
          </a:p>
          <a:p>
            <a:r>
              <a:rPr lang="en-US" dirty="0" smtClean="0"/>
              <a:t>Every </a:t>
            </a:r>
            <a:r>
              <a:rPr lang="en-US" dirty="0"/>
              <a:t>object-oriented language must make decisions about each of these.  </a:t>
            </a:r>
            <a:endParaRPr lang="en-US" dirty="0" smtClean="0"/>
          </a:p>
          <a:p>
            <a:r>
              <a:rPr lang="en-US" dirty="0" smtClean="0"/>
              <a:t>A </a:t>
            </a:r>
            <a:r>
              <a:rPr lang="en-US" dirty="0"/>
              <a:t>language may make different decisions for fields than it does for methods.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60706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Design Issues: Inheritance of Fields</a:t>
            </a:r>
            <a:endParaRPr lang="en-US" dirty="0"/>
          </a:p>
        </p:txBody>
      </p:sp>
      <p:sp>
        <p:nvSpPr>
          <p:cNvPr id="3" name="Content Placeholder 2"/>
          <p:cNvSpPr>
            <a:spLocks noGrp="1"/>
          </p:cNvSpPr>
          <p:nvPr>
            <p:ph idx="1"/>
          </p:nvPr>
        </p:nvSpPr>
        <p:spPr/>
        <p:txBody>
          <a:bodyPr>
            <a:normAutofit/>
          </a:bodyPr>
          <a:lstStyle/>
          <a:p>
            <a:r>
              <a:rPr lang="en-US" dirty="0" smtClean="0"/>
              <a:t>What fields of the </a:t>
            </a:r>
            <a:r>
              <a:rPr lang="en-US" dirty="0" err="1" smtClean="0"/>
              <a:t>superclass</a:t>
            </a:r>
            <a:r>
              <a:rPr lang="en-US" dirty="0" smtClean="0"/>
              <a:t> are visible in the subclass?</a:t>
            </a:r>
          </a:p>
          <a:p>
            <a:r>
              <a:rPr lang="en-US" dirty="0" smtClean="0"/>
              <a:t>How do we make fields of the subclass visible in the </a:t>
            </a:r>
            <a:r>
              <a:rPr lang="en-US" dirty="0" err="1" smtClean="0"/>
              <a:t>superclass</a:t>
            </a:r>
            <a:r>
              <a:rPr lang="en-US" dirty="0" smtClean="0"/>
              <a:t>?</a:t>
            </a:r>
          </a:p>
          <a:p>
            <a:r>
              <a:rPr lang="en-US" dirty="0" smtClean="0"/>
              <a:t>Can we specify that some fields are not </a:t>
            </a:r>
            <a:r>
              <a:rPr lang="en-US" dirty="0" err="1" smtClean="0"/>
              <a:t>overridable</a:t>
            </a:r>
            <a:r>
              <a:rPr lang="en-US" dirty="0" smtClean="0"/>
              <a:t> ("final")?</a:t>
            </a:r>
          </a:p>
          <a:p>
            <a:r>
              <a:rPr lang="en-US" dirty="0" smtClean="0"/>
              <a:t>Can we specify that some fields are required to be supplied by each subclass ("abstract")?</a:t>
            </a:r>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Design Issues: Interfaces</a:t>
            </a:r>
            <a:endParaRPr lang="en-US" dirty="0"/>
          </a:p>
        </p:txBody>
      </p:sp>
      <p:sp>
        <p:nvSpPr>
          <p:cNvPr id="3" name="Content Placeholder 2"/>
          <p:cNvSpPr>
            <a:spLocks noGrp="1"/>
          </p:cNvSpPr>
          <p:nvPr>
            <p:ph idx="1"/>
          </p:nvPr>
        </p:nvSpPr>
        <p:spPr/>
        <p:txBody>
          <a:bodyPr>
            <a:normAutofit/>
          </a:bodyPr>
          <a:lstStyle/>
          <a:p>
            <a:r>
              <a:rPr lang="en-US" dirty="0" smtClean="0"/>
              <a:t>Can we specify that a class must implement multiple interfaces?</a:t>
            </a:r>
          </a:p>
          <a:p>
            <a:pPr lvl="1"/>
            <a:r>
              <a:rPr lang="en-US" dirty="0" smtClean="0"/>
              <a:t>Generally: yes.  </a:t>
            </a:r>
          </a:p>
          <a:p>
            <a:pPr lvl="1"/>
            <a:r>
              <a:rPr lang="en-US" dirty="0" smtClean="0"/>
              <a:t>An interface is just a list of methods that the class must provide definitions for, so that's ok so long as there isn't an overlap between the interfaces.</a:t>
            </a:r>
          </a:p>
          <a:p>
            <a:r>
              <a:rPr lang="en-US" dirty="0" smtClean="0"/>
              <a:t>If our language has types (contracts), what is the relation between the type in the interface and the type in the class?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9629556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and Contracts</a:t>
            </a:r>
            <a:endParaRPr lang="en-US" dirty="0"/>
          </a:p>
        </p:txBody>
      </p:sp>
      <p:sp>
        <p:nvSpPr>
          <p:cNvPr id="4" name="Content Placeholder 3"/>
          <p:cNvSpPr>
            <a:spLocks noGrp="1"/>
          </p:cNvSpPr>
          <p:nvPr>
            <p:ph idx="1"/>
          </p:nvPr>
        </p:nvSpPr>
        <p:spPr/>
        <p:txBody>
          <a:bodyPr/>
          <a:lstStyle/>
          <a:p>
            <a:r>
              <a:rPr lang="en-US" dirty="0" smtClean="0"/>
              <a:t>in interface:</a:t>
            </a:r>
          </a:p>
          <a:p>
            <a:r>
              <a:rPr lang="en-US" dirty="0"/>
              <a:t> </a:t>
            </a:r>
            <a:r>
              <a:rPr lang="en-US" dirty="0" smtClean="0"/>
              <a:t>  on-tick : -&gt; Shape&lt;%&gt;</a:t>
            </a:r>
          </a:p>
          <a:p>
            <a:r>
              <a:rPr lang="en-US" dirty="0" smtClean="0"/>
              <a:t>in a class </a:t>
            </a:r>
            <a:r>
              <a:rPr lang="en-US" dirty="0" err="1" smtClean="0"/>
              <a:t>Rect</a:t>
            </a:r>
            <a:r>
              <a:rPr lang="en-US" dirty="0" smtClean="0"/>
              <a:t>% implementing Shape&lt;%&gt;:</a:t>
            </a:r>
          </a:p>
          <a:p>
            <a:r>
              <a:rPr lang="en-US" dirty="0"/>
              <a:t> </a:t>
            </a:r>
            <a:r>
              <a:rPr lang="en-US" dirty="0" smtClean="0"/>
              <a:t>  on-tick : -&gt; </a:t>
            </a:r>
            <a:r>
              <a:rPr lang="en-US" dirty="0" err="1" smtClean="0"/>
              <a:t>Rect</a:t>
            </a:r>
            <a:r>
              <a:rPr lang="en-US" dirty="0" smtClean="0"/>
              <a:t>%</a:t>
            </a:r>
          </a:p>
          <a:p>
            <a:r>
              <a:rPr lang="en-US" b="0" dirty="0" smtClean="0">
                <a:latin typeface="+mn-lt"/>
              </a:rPr>
              <a:t>This is ok, since </a:t>
            </a:r>
            <a:r>
              <a:rPr lang="en-US" dirty="0" err="1" smtClean="0">
                <a:latin typeface="+mn-lt"/>
              </a:rPr>
              <a:t>Rect</a:t>
            </a:r>
            <a:r>
              <a:rPr lang="en-US" dirty="0" smtClean="0">
                <a:latin typeface="+mn-lt"/>
              </a:rPr>
              <a:t>%</a:t>
            </a:r>
            <a:r>
              <a:rPr lang="en-US" b="0" dirty="0" smtClean="0">
                <a:latin typeface="+mn-lt"/>
              </a:rPr>
              <a:t> implements </a:t>
            </a:r>
            <a:r>
              <a:rPr lang="en-US" dirty="0" smtClean="0">
                <a:latin typeface="+mn-lt"/>
              </a:rPr>
              <a:t>Shape&lt;%&gt;</a:t>
            </a:r>
            <a:endParaRPr lang="en-US" dirty="0">
              <a:latin typeface="+mn-l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825576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and Contracts</a:t>
            </a:r>
            <a:endParaRPr lang="en-US" dirty="0"/>
          </a:p>
        </p:txBody>
      </p:sp>
      <p:sp>
        <p:nvSpPr>
          <p:cNvPr id="4" name="Content Placeholder 3"/>
          <p:cNvSpPr>
            <a:spLocks noGrp="1"/>
          </p:cNvSpPr>
          <p:nvPr>
            <p:ph idx="1"/>
          </p:nvPr>
        </p:nvSpPr>
        <p:spPr>
          <a:xfrm>
            <a:off x="457200" y="1600200"/>
            <a:ext cx="8686800" cy="4525963"/>
          </a:xfrm>
        </p:spPr>
        <p:txBody>
          <a:bodyPr>
            <a:normAutofit fontScale="70000" lnSpcReduction="20000"/>
          </a:bodyPr>
          <a:lstStyle/>
          <a:p>
            <a:r>
              <a:rPr lang="en-US" dirty="0" smtClean="0"/>
              <a:t>in interface:</a:t>
            </a:r>
          </a:p>
          <a:p>
            <a:r>
              <a:rPr lang="en-US" dirty="0"/>
              <a:t> </a:t>
            </a:r>
            <a:r>
              <a:rPr lang="en-US" dirty="0" smtClean="0"/>
              <a:t>  adjoin-right : Shape&lt;%&gt; -&gt; Shape&lt;%&gt;</a:t>
            </a:r>
          </a:p>
          <a:p>
            <a:r>
              <a:rPr lang="en-US" dirty="0"/>
              <a:t> </a:t>
            </a:r>
            <a:r>
              <a:rPr lang="en-US" dirty="0" smtClean="0"/>
              <a:t>  RETURNS: a shape like this one, but</a:t>
            </a:r>
          </a:p>
          <a:p>
            <a:r>
              <a:rPr lang="en-US" dirty="0"/>
              <a:t> </a:t>
            </a:r>
            <a:r>
              <a:rPr lang="en-US" dirty="0" smtClean="0"/>
              <a:t>   with the given shape added on the</a:t>
            </a:r>
          </a:p>
          <a:p>
            <a:r>
              <a:rPr lang="en-US" dirty="0"/>
              <a:t> </a:t>
            </a:r>
            <a:r>
              <a:rPr lang="en-US" dirty="0" smtClean="0"/>
              <a:t>   right</a:t>
            </a:r>
          </a:p>
          <a:p>
            <a:r>
              <a:rPr lang="en-US" dirty="0"/>
              <a:t> </a:t>
            </a:r>
            <a:r>
              <a:rPr lang="en-US" dirty="0" smtClean="0"/>
              <a:t>  </a:t>
            </a:r>
          </a:p>
          <a:p>
            <a:r>
              <a:rPr lang="en-US" dirty="0" smtClean="0"/>
              <a:t>in a class </a:t>
            </a:r>
            <a:r>
              <a:rPr lang="en-US" dirty="0" err="1" smtClean="0"/>
              <a:t>Rect</a:t>
            </a:r>
            <a:r>
              <a:rPr lang="en-US" dirty="0" smtClean="0"/>
              <a:t>% implementing Shape&lt;%&gt;:</a:t>
            </a:r>
          </a:p>
          <a:p>
            <a:r>
              <a:rPr lang="en-US" dirty="0"/>
              <a:t> </a:t>
            </a:r>
            <a:r>
              <a:rPr lang="en-US" dirty="0" smtClean="0"/>
              <a:t>  adjoin-right : </a:t>
            </a:r>
            <a:r>
              <a:rPr lang="en-US" dirty="0" err="1" smtClean="0"/>
              <a:t>Rect</a:t>
            </a:r>
            <a:r>
              <a:rPr lang="en-US" dirty="0" smtClean="0"/>
              <a:t>% -&gt; </a:t>
            </a:r>
            <a:r>
              <a:rPr lang="en-US" dirty="0" err="1" smtClean="0"/>
              <a:t>Rect</a:t>
            </a:r>
            <a:r>
              <a:rPr lang="en-US" dirty="0" smtClean="0"/>
              <a:t>%</a:t>
            </a:r>
          </a:p>
          <a:p>
            <a:r>
              <a:rPr lang="en-US" dirty="0" smtClean="0"/>
              <a:t> </a:t>
            </a:r>
          </a:p>
          <a:p>
            <a:r>
              <a:rPr lang="en-US" b="0" dirty="0" smtClean="0">
                <a:latin typeface="+mn-lt"/>
              </a:rPr>
              <a:t>Probably not OK: does the interface specify that the given shape is of the same class as this one?</a:t>
            </a:r>
          </a:p>
          <a:p>
            <a:r>
              <a:rPr lang="en-US" b="0" dirty="0" smtClean="0">
                <a:latin typeface="+mn-lt"/>
              </a:rPr>
              <a:t>Understanding situations like this was an important research issue in programming languages for a long while.  There's still no consensus on how it should be treated.</a:t>
            </a:r>
            <a:endParaRPr lang="en-US" dirty="0">
              <a:latin typeface="+mn-l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257158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and Inheritance</a:t>
            </a:r>
            <a:endParaRPr lang="en-US" dirty="0"/>
          </a:p>
        </p:txBody>
      </p:sp>
      <p:sp>
        <p:nvSpPr>
          <p:cNvPr id="3" name="Content Placeholder 2"/>
          <p:cNvSpPr>
            <a:spLocks noGrp="1"/>
          </p:cNvSpPr>
          <p:nvPr>
            <p:ph idx="1"/>
          </p:nvPr>
        </p:nvSpPr>
        <p:spPr/>
        <p:txBody>
          <a:bodyPr>
            <a:normAutofit/>
          </a:bodyPr>
          <a:lstStyle/>
          <a:p>
            <a:r>
              <a:rPr lang="en-US" dirty="0" smtClean="0"/>
              <a:t>Should we allow inheritance between interfaces?</a:t>
            </a:r>
          </a:p>
          <a:p>
            <a:pPr lvl="1"/>
            <a:r>
              <a:rPr lang="en-US" dirty="0" smtClean="0"/>
              <a:t>This would allow us to construct an interface incrementally.</a:t>
            </a:r>
          </a:p>
          <a:p>
            <a:pPr lvl="1"/>
            <a:r>
              <a:rPr lang="en-US" dirty="0" smtClean="0"/>
              <a:t>Racket allows this</a:t>
            </a:r>
          </a:p>
          <a:p>
            <a:pPr lvl="1"/>
            <a:r>
              <a:rPr lang="en-US" dirty="0" smtClean="0"/>
              <a:t>But what about types?  All the same issues arise.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462602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Language Design Issue: Multiple Inheritance</a:t>
            </a:r>
            <a:endParaRPr lang="en-US" dirty="0"/>
          </a:p>
        </p:txBody>
      </p:sp>
      <p:sp>
        <p:nvSpPr>
          <p:cNvPr id="3" name="Content Placeholder 2"/>
          <p:cNvSpPr>
            <a:spLocks noGrp="1"/>
          </p:cNvSpPr>
          <p:nvPr>
            <p:ph idx="1"/>
          </p:nvPr>
        </p:nvSpPr>
        <p:spPr/>
        <p:txBody>
          <a:bodyPr/>
          <a:lstStyle/>
          <a:p>
            <a:r>
              <a:rPr lang="en-US" dirty="0" smtClean="0"/>
              <a:t>Having a class implement multiple interfaces is ok.</a:t>
            </a:r>
          </a:p>
          <a:p>
            <a:r>
              <a:rPr lang="en-US" dirty="0" smtClean="0"/>
              <a:t>But what about inheriting from multiple </a:t>
            </a:r>
            <a:r>
              <a:rPr lang="en-US" dirty="0" err="1" smtClean="0"/>
              <a:t>superclasses</a:t>
            </a:r>
            <a:r>
              <a:rPr lang="en-US" dirty="0" smtClean="0"/>
              <a:t>?</a:t>
            </a:r>
          </a:p>
          <a:p>
            <a:r>
              <a:rPr lang="en-US" dirty="0" smtClean="0"/>
              <a:t>Some </a:t>
            </a:r>
            <a:r>
              <a:rPr lang="en-US" dirty="0" err="1" smtClean="0"/>
              <a:t>languges</a:t>
            </a:r>
            <a:r>
              <a:rPr lang="en-US" dirty="0" smtClean="0"/>
              <a:t> allow this.  Most (including Racket and Java) do not.</a:t>
            </a:r>
          </a:p>
          <a:p>
            <a:r>
              <a:rPr lang="en-US" dirty="0" smtClean="0"/>
              <a:t>What goes wrong?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77924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dirty="0" smtClean="0"/>
              <a:t>Key Points for Lesson 12.3</a:t>
            </a:r>
            <a:endParaRPr lang="en-US" dirty="0"/>
          </a:p>
        </p:txBody>
      </p:sp>
      <p:sp>
        <p:nvSpPr>
          <p:cNvPr id="3" name="Content Placeholder 2"/>
          <p:cNvSpPr>
            <a:spLocks noGrp="1"/>
          </p:cNvSpPr>
          <p:nvPr>
            <p:ph idx="1"/>
          </p:nvPr>
        </p:nvSpPr>
        <p:spPr/>
        <p:txBody>
          <a:bodyPr>
            <a:normAutofit/>
          </a:bodyPr>
          <a:lstStyle/>
          <a:p>
            <a:r>
              <a:rPr lang="en-US" dirty="0" smtClean="0"/>
              <a:t>Object systems in different languages may differ in many ways.</a:t>
            </a:r>
          </a:p>
          <a:p>
            <a:r>
              <a:rPr lang="en-US" dirty="0" smtClean="0"/>
              <a:t>Among these ways are:</a:t>
            </a:r>
          </a:p>
          <a:p>
            <a:pPr lvl="1"/>
            <a:r>
              <a:rPr lang="en-US" dirty="0" smtClean="0"/>
              <a:t>inheritance of methods and fields</a:t>
            </a:r>
          </a:p>
          <a:p>
            <a:pPr lvl="1"/>
            <a:r>
              <a:rPr lang="en-US" dirty="0" smtClean="0"/>
              <a:t>can methods or fields be final?</a:t>
            </a:r>
          </a:p>
          <a:p>
            <a:pPr lvl="1"/>
            <a:r>
              <a:rPr lang="en-US" dirty="0" smtClean="0"/>
              <a:t>visibility of methods and fields</a:t>
            </a:r>
          </a:p>
          <a:p>
            <a:r>
              <a:rPr lang="en-US" dirty="0" smtClean="0"/>
              <a:t>Multiple inheritance raises many new issues</a:t>
            </a:r>
          </a:p>
          <a:p>
            <a:r>
              <a:rPr lang="en-US" dirty="0" smtClean="0"/>
              <a:t>Types raise even more issues.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568102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multiple inheritance (1)</a:t>
            </a:r>
            <a:endParaRPr lang="en-US" dirty="0"/>
          </a:p>
        </p:txBody>
      </p:sp>
      <p:sp>
        <p:nvSpPr>
          <p:cNvPr id="3" name="Content Placeholder 2"/>
          <p:cNvSpPr>
            <a:spLocks noGrp="1"/>
          </p:cNvSpPr>
          <p:nvPr>
            <p:ph idx="1"/>
          </p:nvPr>
        </p:nvSpPr>
        <p:spPr/>
        <p:txBody>
          <a:bodyPr>
            <a:normAutofit lnSpcReduction="10000"/>
          </a:bodyPr>
          <a:lstStyle/>
          <a:p>
            <a:r>
              <a:rPr lang="en-US" dirty="0" smtClean="0"/>
              <a:t>If a method is defined in multiple </a:t>
            </a:r>
            <a:r>
              <a:rPr lang="en-US" dirty="0" err="1" smtClean="0"/>
              <a:t>superclasses</a:t>
            </a:r>
            <a:r>
              <a:rPr lang="en-US" dirty="0" smtClean="0"/>
              <a:t>, which definition do you choose?</a:t>
            </a:r>
          </a:p>
          <a:p>
            <a:r>
              <a:rPr lang="en-US" dirty="0" smtClean="0"/>
              <a:t>Here are some possible designs:</a:t>
            </a:r>
          </a:p>
          <a:p>
            <a:pPr lvl="1"/>
            <a:r>
              <a:rPr lang="en-US" dirty="0" smtClean="0"/>
              <a:t> Have the language fix the policy (e.g.  inherit methods from </a:t>
            </a:r>
            <a:r>
              <a:rPr lang="en-US" dirty="0" err="1" smtClean="0"/>
              <a:t>superclasses</a:t>
            </a:r>
            <a:r>
              <a:rPr lang="en-US" dirty="0" smtClean="0"/>
              <a:t> from left to right)</a:t>
            </a:r>
          </a:p>
          <a:p>
            <a:pPr lvl="1"/>
            <a:r>
              <a:rPr lang="en-US" dirty="0" smtClean="0"/>
              <a:t>Have the class specify the policy for all the methods in the class.</a:t>
            </a:r>
          </a:p>
          <a:p>
            <a:pPr lvl="1"/>
            <a:r>
              <a:rPr lang="en-US" dirty="0" smtClean="0"/>
              <a:t>Choose at each call site</a:t>
            </a:r>
          </a:p>
          <a:p>
            <a:r>
              <a:rPr lang="en-US" dirty="0" smtClean="0"/>
              <a:t>Different languages handle it differently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Multiple Inheritance (2)</a:t>
            </a:r>
            <a:endParaRPr lang="en-US" dirty="0"/>
          </a:p>
        </p:txBody>
      </p:sp>
      <p:sp>
        <p:nvSpPr>
          <p:cNvPr id="3" name="Content Placeholder 2"/>
          <p:cNvSpPr>
            <a:spLocks noGrp="1"/>
          </p:cNvSpPr>
          <p:nvPr>
            <p:ph idx="1"/>
          </p:nvPr>
        </p:nvSpPr>
        <p:spPr/>
        <p:txBody>
          <a:bodyPr/>
          <a:lstStyle/>
          <a:p>
            <a:r>
              <a:rPr lang="en-US" dirty="0" smtClean="0"/>
              <a:t>Your </a:t>
            </a:r>
            <a:r>
              <a:rPr lang="en-US" dirty="0" err="1" smtClean="0"/>
              <a:t>superclasses</a:t>
            </a:r>
            <a:r>
              <a:rPr lang="en-US" dirty="0" smtClean="0"/>
              <a:t> may also have </a:t>
            </a:r>
            <a:r>
              <a:rPr lang="en-US" dirty="0" err="1" smtClean="0"/>
              <a:t>superclasses</a:t>
            </a:r>
            <a:r>
              <a:rPr lang="en-US" dirty="0" smtClean="0"/>
              <a:t>. </a:t>
            </a:r>
          </a:p>
          <a:p>
            <a:r>
              <a:rPr lang="en-US" dirty="0" smtClean="0"/>
              <a:t>You might inherit from the same super-superclass twice!</a:t>
            </a:r>
          </a:p>
          <a:p>
            <a:r>
              <a:rPr lang="en-US" dirty="0" smtClean="0"/>
              <a:t>If you inherit from a superclass twice, how many objects of the superclass do you build?</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Multiple Inheritance (3)</a:t>
            </a:r>
            <a:endParaRPr lang="en-US" dirty="0"/>
          </a:p>
        </p:txBody>
      </p:sp>
      <p:sp>
        <p:nvSpPr>
          <p:cNvPr id="3" name="Content Placeholder 2"/>
          <p:cNvSpPr>
            <a:spLocks noGrp="1"/>
          </p:cNvSpPr>
          <p:nvPr>
            <p:ph idx="1"/>
          </p:nvPr>
        </p:nvSpPr>
        <p:spPr/>
        <p:txBody>
          <a:bodyPr/>
          <a:lstStyle/>
          <a:p>
            <a:r>
              <a:rPr lang="en-US" dirty="0" smtClean="0"/>
              <a:t>Here's an inheritance diagram that illustrates this:</a:t>
            </a:r>
            <a:endParaRPr lang="en-US" dirty="0"/>
          </a:p>
        </p:txBody>
      </p:sp>
      <p:sp>
        <p:nvSpPr>
          <p:cNvPr id="4" name="Rectangle 3"/>
          <p:cNvSpPr/>
          <p:nvPr/>
        </p:nvSpPr>
        <p:spPr>
          <a:xfrm>
            <a:off x="3907972" y="2803069"/>
            <a:ext cx="1328057" cy="7075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Base%</a:t>
            </a:r>
          </a:p>
        </p:txBody>
      </p:sp>
      <p:sp>
        <p:nvSpPr>
          <p:cNvPr id="5" name="Rectangle 4"/>
          <p:cNvSpPr/>
          <p:nvPr/>
        </p:nvSpPr>
        <p:spPr>
          <a:xfrm>
            <a:off x="3907972" y="5656488"/>
            <a:ext cx="1328057" cy="7075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Child%</a:t>
            </a:r>
          </a:p>
        </p:txBody>
      </p:sp>
      <p:sp>
        <p:nvSpPr>
          <p:cNvPr id="6" name="Rectangle 5"/>
          <p:cNvSpPr/>
          <p:nvPr/>
        </p:nvSpPr>
        <p:spPr>
          <a:xfrm>
            <a:off x="2162629" y="4229779"/>
            <a:ext cx="1328057" cy="7075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Left%</a:t>
            </a:r>
          </a:p>
        </p:txBody>
      </p:sp>
      <p:sp>
        <p:nvSpPr>
          <p:cNvPr id="7" name="Rectangle 6"/>
          <p:cNvSpPr/>
          <p:nvPr/>
        </p:nvSpPr>
        <p:spPr>
          <a:xfrm>
            <a:off x="5653315" y="4229779"/>
            <a:ext cx="1328057" cy="7075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Right%</a:t>
            </a:r>
          </a:p>
        </p:txBody>
      </p:sp>
      <p:cxnSp>
        <p:nvCxnSpPr>
          <p:cNvPr id="10" name="Straight Arrow Connector 9"/>
          <p:cNvCxnSpPr>
            <a:stCxn id="6" idx="0"/>
          </p:cNvCxnSpPr>
          <p:nvPr/>
        </p:nvCxnSpPr>
        <p:spPr>
          <a:xfrm rot="5400000" flipH="1" flipV="1">
            <a:off x="3339761" y="2997540"/>
            <a:ext cx="719137" cy="174534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rot="16200000" flipV="1">
            <a:off x="5085105" y="2997539"/>
            <a:ext cx="719137" cy="1745343"/>
          </a:xfrm>
          <a:prstGeom prst="straightConnector1">
            <a:avLst/>
          </a:pr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rot="16200000" flipV="1">
            <a:off x="3339762" y="4424248"/>
            <a:ext cx="719136" cy="174534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p:cNvCxnSpPr>
          <p:nvPr/>
        </p:nvCxnSpPr>
        <p:spPr>
          <a:xfrm rot="5400000" flipH="1" flipV="1">
            <a:off x="5085105" y="4424248"/>
            <a:ext cx="719136" cy="1745344"/>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8108701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Multiple Inheritance (4)</a:t>
            </a:r>
            <a:endParaRPr lang="en-US" dirty="0"/>
          </a:p>
        </p:txBody>
      </p:sp>
      <p:sp>
        <p:nvSpPr>
          <p:cNvPr id="3" name="Content Placeholder 2"/>
          <p:cNvSpPr>
            <a:spLocks noGrp="1"/>
          </p:cNvSpPr>
          <p:nvPr>
            <p:ph idx="1"/>
          </p:nvPr>
        </p:nvSpPr>
        <p:spPr/>
        <p:txBody>
          <a:bodyPr/>
          <a:lstStyle/>
          <a:p>
            <a:r>
              <a:rPr lang="en-US" dirty="0" smtClean="0"/>
              <a:t>How many copies of </a:t>
            </a:r>
            <a:r>
              <a:rPr lang="en-US" dirty="0" err="1" smtClean="0"/>
              <a:t>Base%'s</a:t>
            </a:r>
            <a:r>
              <a:rPr lang="en-US" dirty="0" smtClean="0"/>
              <a:t> fields should you have?</a:t>
            </a:r>
            <a:endParaRPr lang="en-US" dirty="0"/>
          </a:p>
        </p:txBody>
      </p:sp>
      <p:sp>
        <p:nvSpPr>
          <p:cNvPr id="4" name="Rectangle 3"/>
          <p:cNvSpPr/>
          <p:nvPr/>
        </p:nvSpPr>
        <p:spPr>
          <a:xfrm>
            <a:off x="3907972" y="2803069"/>
            <a:ext cx="1328057" cy="7075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field x</a:t>
            </a:r>
          </a:p>
        </p:txBody>
      </p:sp>
      <p:sp>
        <p:nvSpPr>
          <p:cNvPr id="5" name="Rectangle 4"/>
          <p:cNvSpPr/>
          <p:nvPr/>
        </p:nvSpPr>
        <p:spPr>
          <a:xfrm>
            <a:off x="3907972" y="5656488"/>
            <a:ext cx="1328057" cy="7075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p>
        </p:txBody>
      </p:sp>
      <p:sp>
        <p:nvSpPr>
          <p:cNvPr id="6" name="Rectangle 5"/>
          <p:cNvSpPr/>
          <p:nvPr/>
        </p:nvSpPr>
        <p:spPr>
          <a:xfrm>
            <a:off x="2162629" y="4229779"/>
            <a:ext cx="1328057" cy="7075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x ...)</a:t>
            </a:r>
          </a:p>
        </p:txBody>
      </p:sp>
      <p:sp>
        <p:nvSpPr>
          <p:cNvPr id="7" name="Rectangle 6"/>
          <p:cNvSpPr/>
          <p:nvPr/>
        </p:nvSpPr>
        <p:spPr>
          <a:xfrm>
            <a:off x="5653315" y="4229779"/>
            <a:ext cx="1328057" cy="70757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(set! x ...)</a:t>
            </a:r>
          </a:p>
        </p:txBody>
      </p:sp>
      <p:cxnSp>
        <p:nvCxnSpPr>
          <p:cNvPr id="10" name="Straight Arrow Connector 9"/>
          <p:cNvCxnSpPr>
            <a:stCxn id="6" idx="0"/>
          </p:cNvCxnSpPr>
          <p:nvPr/>
        </p:nvCxnSpPr>
        <p:spPr>
          <a:xfrm rot="5400000" flipH="1" flipV="1">
            <a:off x="3339761" y="2997540"/>
            <a:ext cx="719137" cy="174534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rot="16200000" flipV="1">
            <a:off x="5085105" y="2997539"/>
            <a:ext cx="719137" cy="174534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0"/>
          </p:cNvCxnSpPr>
          <p:nvPr/>
        </p:nvCxnSpPr>
        <p:spPr>
          <a:xfrm rot="16200000" flipV="1">
            <a:off x="3339762" y="4424248"/>
            <a:ext cx="719136" cy="174534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0"/>
          </p:cNvCxnSpPr>
          <p:nvPr/>
        </p:nvCxnSpPr>
        <p:spPr>
          <a:xfrm rot="5400000" flipH="1" flipV="1">
            <a:off x="5085105" y="4424248"/>
            <a:ext cx="719136" cy="17453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240052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copies of </a:t>
            </a:r>
            <a:r>
              <a:rPr lang="en-US" dirty="0" err="1"/>
              <a:t>Base%'s</a:t>
            </a:r>
            <a:r>
              <a:rPr lang="en-US" dirty="0"/>
              <a:t> field should you have in a Child% object?</a:t>
            </a:r>
          </a:p>
        </p:txBody>
      </p:sp>
      <p:sp>
        <p:nvSpPr>
          <p:cNvPr id="3" name="Content Placeholder 2"/>
          <p:cNvSpPr>
            <a:spLocks noGrp="1"/>
          </p:cNvSpPr>
          <p:nvPr>
            <p:ph idx="1"/>
          </p:nvPr>
        </p:nvSpPr>
        <p:spPr/>
        <p:txBody>
          <a:bodyPr>
            <a:noAutofit/>
          </a:bodyPr>
          <a:lstStyle/>
          <a:p>
            <a:r>
              <a:rPr lang="en-US" sz="2400" dirty="0" smtClean="0"/>
              <a:t>Let's </a:t>
            </a:r>
            <a:r>
              <a:rPr lang="en-US" sz="2400" dirty="0"/>
              <a:t>say that the class Base% defines a field x, which is inherited into Left% and Right</a:t>
            </a:r>
            <a:r>
              <a:rPr lang="en-US" sz="2400" dirty="0" smtClean="0"/>
              <a:t>%.</a:t>
            </a:r>
            <a:endParaRPr lang="en-US" sz="2400" dirty="0"/>
          </a:p>
          <a:p>
            <a:r>
              <a:rPr lang="en-US" sz="2400" dirty="0"/>
              <a:t>Left% uses the field x for its own purposes; it doesn't know that it will eventually become a superclass of Child%.</a:t>
            </a:r>
          </a:p>
          <a:p>
            <a:r>
              <a:rPr lang="en-US" sz="2400" dirty="0"/>
              <a:t>Similarly, Right% uses the field x for its own purposes, which may be different than the way Right% uses it</a:t>
            </a:r>
            <a:r>
              <a:rPr lang="en-US" sz="2400" dirty="0" smtClean="0"/>
              <a:t>.</a:t>
            </a:r>
            <a:endParaRPr lang="en-US" sz="2400" dirty="0"/>
          </a:p>
          <a:p>
            <a:r>
              <a:rPr lang="en-US" sz="2400" dirty="0"/>
              <a:t>Child% uses methods from both Left% and Right%.  Those methods both use an x field, but they may use it incompatibly</a:t>
            </a:r>
            <a:r>
              <a:rPr lang="en-US" sz="2400" dirty="0" smtClean="0"/>
              <a:t>.</a:t>
            </a:r>
            <a:endParaRPr lang="en-US" sz="2400" dirty="0"/>
          </a:p>
          <a:p>
            <a:r>
              <a:rPr lang="en-US" sz="2400" dirty="0"/>
              <a:t>So it seems like we need two copies of Base%, so Left% and Right% can each use the field x without interfering with each other</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266880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what if Child% tries to inherit the field 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a:t>
            </a:r>
            <a:r>
              <a:rPr lang="en-US" dirty="0"/>
              <a:t>could be inheriting one of the x's or the other.</a:t>
            </a:r>
          </a:p>
          <a:p>
            <a:r>
              <a:rPr lang="en-US" dirty="0" smtClean="0"/>
              <a:t>It </a:t>
            </a:r>
            <a:r>
              <a:rPr lang="en-US" dirty="0"/>
              <a:t>could inherit both, and every reference to x would have to specify which one it was referring to</a:t>
            </a:r>
          </a:p>
          <a:p>
            <a:r>
              <a:rPr lang="en-US" dirty="0" smtClean="0"/>
              <a:t>Or it </a:t>
            </a:r>
            <a:r>
              <a:rPr lang="en-US" dirty="0"/>
              <a:t>could be that </a:t>
            </a:r>
            <a:r>
              <a:rPr lang="en-US" dirty="0" err="1"/>
              <a:t>Child%'s</a:t>
            </a:r>
            <a:r>
              <a:rPr lang="en-US" dirty="0"/>
              <a:t> intention was to have Left% and Right% </a:t>
            </a:r>
            <a:r>
              <a:rPr lang="en-US" dirty="0" smtClean="0"/>
              <a:t> </a:t>
            </a:r>
            <a:r>
              <a:rPr lang="en-US" i="1" dirty="0" smtClean="0"/>
              <a:t>share</a:t>
            </a:r>
            <a:r>
              <a:rPr lang="en-US" dirty="0" smtClean="0"/>
              <a:t> </a:t>
            </a:r>
            <a:r>
              <a:rPr lang="en-US" dirty="0"/>
              <a:t>information through x.</a:t>
            </a:r>
          </a:p>
          <a:p>
            <a:pPr marL="171450" indent="-171450"/>
            <a:endParaRPr lang="en-US" dirty="0"/>
          </a:p>
          <a:p>
            <a:pPr marL="0" indent="0">
              <a:buNone/>
            </a:pPr>
            <a:r>
              <a:rPr lang="en-US" dirty="0"/>
              <a:t>Different languages with multiple inheritance make different choices.  Each choice makes some programs easy to design and other programs harder to design.  There's no one right answer.</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583049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single inheritance is non-modular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Single inheritance is non-modular: it forces you to choose exactly one superclass, but  unrestricted multiple inheritance leads to nasty problems.</a:t>
            </a:r>
          </a:p>
          <a:p>
            <a:r>
              <a:rPr lang="en-US" dirty="0" smtClean="0"/>
              <a:t>Some languages have restricted forms of multiple inheritance that avoid these problems.</a:t>
            </a:r>
          </a:p>
          <a:p>
            <a:pPr lvl="1"/>
            <a:r>
              <a:rPr lang="en-US" i="1" dirty="0" err="1" smtClean="0"/>
              <a:t>mixins</a:t>
            </a:r>
            <a:r>
              <a:rPr lang="en-US" dirty="0" smtClean="0"/>
              <a:t> essentially allow a class to have a superclass that is a parameter rather than being fixed</a:t>
            </a:r>
            <a:r>
              <a:rPr lang="en-US" dirty="0"/>
              <a:t>. </a:t>
            </a:r>
            <a:r>
              <a:rPr lang="en-US" dirty="0" smtClean="0"/>
              <a:t>This solution goes back to the 1980’s.  (Racket has these)</a:t>
            </a:r>
          </a:p>
          <a:p>
            <a:pPr lvl="1"/>
            <a:r>
              <a:rPr lang="en-US" i="1" dirty="0" smtClean="0"/>
              <a:t>traits</a:t>
            </a:r>
            <a:r>
              <a:rPr lang="en-US" dirty="0" smtClean="0"/>
              <a:t> </a:t>
            </a:r>
            <a:r>
              <a:rPr lang="en-US" dirty="0" smtClean="0"/>
              <a:t>are </a:t>
            </a:r>
            <a:r>
              <a:rPr lang="en-US" dirty="0" smtClean="0"/>
              <a:t>generalized interfaces that are allowed to define concrete methods, but not fields. </a:t>
            </a:r>
            <a:r>
              <a:rPr lang="en-US" dirty="0" err="1" smtClean="0"/>
              <a:t>Scala</a:t>
            </a:r>
            <a:r>
              <a:rPr lang="en-US" dirty="0" smtClean="0"/>
              <a:t> is an up-and-coming language that does this.</a:t>
            </a:r>
          </a:p>
          <a:p>
            <a:r>
              <a:rPr lang="en-US" dirty="0" smtClean="0"/>
              <a:t>Our goal is not to teach you about these language </a:t>
            </a:r>
            <a:r>
              <a:rPr lang="en-US" dirty="0" smtClean="0"/>
              <a:t>features, but </a:t>
            </a:r>
            <a:r>
              <a:rPr lang="en-US" dirty="0" smtClean="0"/>
              <a:t>just to make you aware that these choices exist.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If you have questions about this lesson, ask them on the Discussion Board</a:t>
            </a:r>
          </a:p>
          <a:p>
            <a:r>
              <a:rPr lang="en-US" smtClean="0"/>
              <a:t>Go </a:t>
            </a:r>
            <a:r>
              <a:rPr lang="en-US" dirty="0" smtClean="0"/>
              <a:t>on to the next lesson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64898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dimensions of the design space for object-oriented </a:t>
            </a:r>
            <a:r>
              <a:rPr lang="en-US" dirty="0" err="1" smtClean="0"/>
              <a:t>languges</a:t>
            </a:r>
            <a:endParaRPr lang="en-US" dirty="0"/>
          </a:p>
        </p:txBody>
      </p:sp>
      <p:sp>
        <p:nvSpPr>
          <p:cNvPr id="3" name="Content Placeholder 2"/>
          <p:cNvSpPr>
            <a:spLocks noGrp="1"/>
          </p:cNvSpPr>
          <p:nvPr>
            <p:ph idx="1"/>
          </p:nvPr>
        </p:nvSpPr>
        <p:spPr/>
        <p:txBody>
          <a:bodyPr/>
          <a:lstStyle/>
          <a:p>
            <a:r>
              <a:rPr lang="en-US" dirty="0"/>
              <a:t>Object systems in different languages may differ in many ways.</a:t>
            </a:r>
          </a:p>
          <a:p>
            <a:r>
              <a:rPr lang="en-US" dirty="0" smtClean="0"/>
              <a:t>In the next few slides, we will look at some of the ways in which these languages may differ from each other.  We will first review the mechanisms in the Racket object system, and then see what other possibilities there are.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78893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in the subclass</a:t>
            </a:r>
            <a:endParaRPr lang="en-US" dirty="0"/>
          </a:p>
        </p:txBody>
      </p:sp>
      <p:sp>
        <p:nvSpPr>
          <p:cNvPr id="3" name="Content Placeholder 2"/>
          <p:cNvSpPr>
            <a:spLocks noGrp="1"/>
          </p:cNvSpPr>
          <p:nvPr>
            <p:ph idx="1"/>
          </p:nvPr>
        </p:nvSpPr>
        <p:spPr/>
        <p:txBody>
          <a:bodyPr>
            <a:normAutofit lnSpcReduction="10000"/>
          </a:bodyPr>
          <a:lstStyle/>
          <a:p>
            <a:r>
              <a:rPr lang="en-US" b="1" dirty="0" smtClean="0">
                <a:latin typeface="Consolas" pitchFamily="49" charset="0"/>
                <a:cs typeface="Consolas" pitchFamily="49" charset="0"/>
              </a:rPr>
              <a:t>define/public</a:t>
            </a:r>
          </a:p>
          <a:p>
            <a:pPr lvl="1"/>
            <a:r>
              <a:rPr lang="en-US" dirty="0" smtClean="0">
                <a:cs typeface="Consolas" pitchFamily="49" charset="0"/>
              </a:rPr>
              <a:t>ordinary method definition</a:t>
            </a:r>
          </a:p>
          <a:p>
            <a:r>
              <a:rPr lang="en-US" b="1" dirty="0" smtClean="0">
                <a:latin typeface="Consolas" pitchFamily="49" charset="0"/>
                <a:cs typeface="Consolas" pitchFamily="49" charset="0"/>
              </a:rPr>
              <a:t>define/override</a:t>
            </a:r>
          </a:p>
          <a:p>
            <a:pPr lvl="1"/>
            <a:r>
              <a:rPr lang="en-US" dirty="0" smtClean="0">
                <a:cs typeface="Consolas" pitchFamily="49" charset="0"/>
              </a:rPr>
              <a:t>overrides method in superclass</a:t>
            </a:r>
          </a:p>
          <a:p>
            <a:pPr marL="342900" lvl="1" indent="-342900">
              <a:buFont typeface="Arial" pitchFamily="34" charset="0"/>
              <a:buChar char="•"/>
            </a:pPr>
            <a:r>
              <a:rPr lang="en-US" sz="3200" b="1" dirty="0">
                <a:latin typeface="Consolas" pitchFamily="49" charset="0"/>
                <a:cs typeface="Consolas" pitchFamily="49" charset="0"/>
              </a:rPr>
              <a:t>(send </a:t>
            </a:r>
            <a:r>
              <a:rPr lang="en-US" sz="3200" b="1" dirty="0" err="1" smtClean="0">
                <a:latin typeface="Consolas" pitchFamily="49" charset="0"/>
                <a:cs typeface="Consolas" pitchFamily="49" charset="0"/>
              </a:rPr>
              <a:t>obj</a:t>
            </a:r>
            <a:r>
              <a:rPr lang="en-US" sz="3200" b="1" dirty="0" smtClean="0">
                <a:latin typeface="Consolas" pitchFamily="49" charset="0"/>
                <a:cs typeface="Consolas" pitchFamily="49" charset="0"/>
              </a:rPr>
              <a:t> </a:t>
            </a:r>
            <a:r>
              <a:rPr lang="en-US" sz="3200" b="1" dirty="0">
                <a:latin typeface="Consolas" pitchFamily="49" charset="0"/>
                <a:cs typeface="Consolas" pitchFamily="49" charset="0"/>
              </a:rPr>
              <a:t>m </a:t>
            </a:r>
            <a:r>
              <a:rPr lang="en-US" sz="3200" b="1" dirty="0" smtClean="0">
                <a:latin typeface="Consolas" pitchFamily="49" charset="0"/>
                <a:cs typeface="Consolas" pitchFamily="49" charset="0"/>
              </a:rPr>
              <a:t>...)</a:t>
            </a:r>
            <a:endParaRPr lang="en-US" b="1" dirty="0" smtClean="0">
              <a:latin typeface="Consolas" pitchFamily="49" charset="0"/>
              <a:cs typeface="Consolas" pitchFamily="49" charset="0"/>
            </a:endParaRPr>
          </a:p>
          <a:p>
            <a:pPr marL="742950" lvl="2" indent="-342900"/>
            <a:r>
              <a:rPr lang="en-US" sz="2800" dirty="0" smtClean="0">
                <a:cs typeface="Consolas" pitchFamily="49" charset="0"/>
              </a:rPr>
              <a:t>ordinary message send</a:t>
            </a:r>
            <a:endParaRPr lang="en-US" dirty="0" smtClean="0">
              <a:cs typeface="Consolas" pitchFamily="49" charset="0"/>
            </a:endParaRPr>
          </a:p>
          <a:p>
            <a:r>
              <a:rPr lang="en-US" b="1" dirty="0" smtClean="0">
                <a:latin typeface="Consolas" pitchFamily="49" charset="0"/>
                <a:cs typeface="Consolas" pitchFamily="49" charset="0"/>
              </a:rPr>
              <a:t>(super </a:t>
            </a:r>
            <a:r>
              <a:rPr lang="en-US" b="1" i="1" dirty="0" smtClean="0">
                <a:latin typeface="Consolas" pitchFamily="49" charset="0"/>
                <a:cs typeface="Consolas" pitchFamily="49" charset="0"/>
              </a:rPr>
              <a:t>method-name </a:t>
            </a:r>
            <a:r>
              <a:rPr lang="en-US" b="1" i="1" dirty="0" err="1" smtClean="0">
                <a:latin typeface="Consolas" pitchFamily="49" charset="0"/>
                <a:cs typeface="Consolas" pitchFamily="49" charset="0"/>
              </a:rPr>
              <a:t>args</a:t>
            </a:r>
            <a:r>
              <a:rPr lang="en-US" b="1" dirty="0" smtClean="0">
                <a:latin typeface="Consolas" pitchFamily="49" charset="0"/>
                <a:cs typeface="Consolas" pitchFamily="49" charset="0"/>
              </a:rPr>
              <a:t> ...)</a:t>
            </a:r>
          </a:p>
          <a:p>
            <a:pPr lvl="1"/>
            <a:r>
              <a:rPr lang="en-US" dirty="0" smtClean="0">
                <a:cs typeface="Consolas" pitchFamily="49" charset="0"/>
              </a:rPr>
              <a:t>allows a subclass to invoke a method of its superclass.</a:t>
            </a:r>
            <a:endParaRPr lang="en-US" b="1" dirty="0" smtClean="0">
              <a:latin typeface="Consolas" pitchFamily="49" charset="0"/>
              <a:cs typeface="Consolas" pitchFamily="49" charset="0"/>
            </a:endParaRPr>
          </a:p>
          <a:p>
            <a:pPr lvl="1"/>
            <a:endParaRPr lang="en-US" b="1" dirty="0">
              <a:latin typeface="Consolas" pitchFamily="49" charset="0"/>
              <a:cs typeface="Consolas" pitchFamily="49" charset="0"/>
            </a:endParaRPr>
          </a:p>
        </p:txBody>
      </p:sp>
      <p:sp>
        <p:nvSpPr>
          <p:cNvPr id="5" name="Rectangle 4"/>
          <p:cNvSpPr/>
          <p:nvPr/>
        </p:nvSpPr>
        <p:spPr>
          <a:xfrm>
            <a:off x="5647038" y="1600200"/>
            <a:ext cx="3286898" cy="1553968"/>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These declarations may appear in a subclass; they allow the subclass to refer to values in the superclass, or to override them.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Methods in the superclass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invoke a hook method:</a:t>
            </a:r>
          </a:p>
          <a:p>
            <a:pPr lvl="1"/>
            <a:r>
              <a:rPr lang="en-US" b="1" dirty="0">
                <a:latin typeface="Consolas" pitchFamily="49" charset="0"/>
                <a:cs typeface="Consolas" pitchFamily="49" charset="0"/>
              </a:rPr>
              <a:t>(send this </a:t>
            </a:r>
            <a:r>
              <a:rPr lang="en-US" b="1" dirty="0" smtClean="0">
                <a:latin typeface="Consolas" pitchFamily="49" charset="0"/>
                <a:cs typeface="Consolas" pitchFamily="49" charset="0"/>
              </a:rPr>
              <a:t>m ...)</a:t>
            </a:r>
          </a:p>
          <a:p>
            <a:pPr lvl="1"/>
            <a:r>
              <a:rPr lang="en-US" dirty="0" smtClean="0">
                <a:cs typeface="Consolas" pitchFamily="49" charset="0"/>
              </a:rPr>
              <a:t>if </a:t>
            </a:r>
            <a:r>
              <a:rPr lang="en-US" b="1" dirty="0" smtClean="0">
                <a:latin typeface="Consolas" pitchFamily="49" charset="0"/>
                <a:cs typeface="Consolas" pitchFamily="49" charset="0"/>
              </a:rPr>
              <a:t>m</a:t>
            </a:r>
            <a:r>
              <a:rPr lang="en-US" dirty="0" smtClean="0">
                <a:cs typeface="Consolas" pitchFamily="49" charset="0"/>
              </a:rPr>
              <a:t> is defined in the subclass, that is the definition that will be invoked</a:t>
            </a:r>
          </a:p>
          <a:p>
            <a:r>
              <a:rPr lang="en-US" sz="2800" b="1" dirty="0">
                <a:latin typeface="Consolas" pitchFamily="49" charset="0"/>
                <a:cs typeface="Consolas" pitchFamily="49" charset="0"/>
              </a:rPr>
              <a:t>(abstract </a:t>
            </a:r>
            <a:r>
              <a:rPr lang="en-US" sz="2800" b="1" i="1" dirty="0">
                <a:latin typeface="Consolas" pitchFamily="49" charset="0"/>
                <a:cs typeface="Consolas" pitchFamily="49" charset="0"/>
              </a:rPr>
              <a:t>name</a:t>
            </a:r>
            <a:r>
              <a:rPr lang="en-US" sz="2800" b="1" dirty="0">
                <a:latin typeface="Consolas" pitchFamily="49" charset="0"/>
                <a:cs typeface="Consolas" pitchFamily="49" charset="0"/>
              </a:rPr>
              <a:t>) </a:t>
            </a:r>
            <a:r>
              <a:rPr lang="en-US" dirty="0">
                <a:cs typeface="Consolas" pitchFamily="49" charset="0"/>
              </a:rPr>
              <a:t>declares </a:t>
            </a:r>
            <a:r>
              <a:rPr lang="en-US" i="1" dirty="0">
                <a:latin typeface="Consolas" pitchFamily="49" charset="0"/>
                <a:cs typeface="Consolas" pitchFamily="49" charset="0"/>
              </a:rPr>
              <a:t>name</a:t>
            </a:r>
            <a:r>
              <a:rPr lang="en-US" dirty="0">
                <a:cs typeface="Consolas" pitchFamily="49" charset="0"/>
              </a:rPr>
              <a:t> to be a method that must be defined in each subclass</a:t>
            </a:r>
            <a:r>
              <a:rPr lang="en-US" dirty="0" smtClean="0">
                <a:cs typeface="Consolas" pitchFamily="49" charset="0"/>
              </a:rPr>
              <a:t>.</a:t>
            </a:r>
          </a:p>
          <a:p>
            <a:pPr lvl="1"/>
            <a:r>
              <a:rPr lang="en-US" dirty="0" smtClean="0">
                <a:cs typeface="Consolas" pitchFamily="49" charset="0"/>
              </a:rPr>
              <a:t>Use </a:t>
            </a:r>
            <a:r>
              <a:rPr lang="en-US" b="1" dirty="0" smtClean="0">
                <a:latin typeface="Consolas" pitchFamily="49" charset="0"/>
                <a:cs typeface="Consolas" pitchFamily="49" charset="0"/>
              </a:rPr>
              <a:t>define/override</a:t>
            </a:r>
            <a:r>
              <a:rPr lang="en-US" dirty="0" smtClean="0">
                <a:cs typeface="Consolas" pitchFamily="49" charset="0"/>
              </a:rPr>
              <a:t>  to define the method in the subclass</a:t>
            </a:r>
          </a:p>
          <a:p>
            <a:pPr lvl="1"/>
            <a:r>
              <a:rPr lang="en-US" dirty="0" smtClean="0">
                <a:cs typeface="Consolas" pitchFamily="49" charset="0"/>
              </a:rPr>
              <a:t>Can use this to make the superclass satisfy an interface, or to force each subclass to define a hook method.</a:t>
            </a:r>
          </a:p>
          <a:p>
            <a:pPr marL="914400" lvl="2" indent="0">
              <a:buNone/>
            </a:pPr>
            <a:endParaRPr lang="en-US" b="1" dirty="0">
              <a:latin typeface="Consolas" pitchFamily="49" charset="0"/>
              <a:cs typeface="Consolas" pitchFamily="49" charset="0"/>
            </a:endParaRPr>
          </a:p>
          <a:p>
            <a:endParaRPr lang="en-US" dirty="0" smtClean="0">
              <a:cs typeface="Consolas" pitchFamily="49"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87842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in the subclass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init</a:t>
            </a:r>
            <a:r>
              <a:rPr lang="en-US" b="1" dirty="0" smtClean="0">
                <a:latin typeface="Consolas" pitchFamily="49" charset="0"/>
                <a:cs typeface="Consolas" pitchFamily="49" charset="0"/>
              </a:rPr>
              <a:t>-field </a:t>
            </a:r>
            <a:r>
              <a:rPr lang="en-US" b="1" i="1" dirty="0" smtClean="0">
                <a:latin typeface="Consolas" pitchFamily="49" charset="0"/>
                <a:cs typeface="Consolas" pitchFamily="49" charset="0"/>
              </a:rPr>
              <a:t>name</a:t>
            </a:r>
            <a:r>
              <a:rPr lang="en-US" b="1" dirty="0" smtClean="0">
                <a:latin typeface="Consolas" pitchFamily="49" charset="0"/>
                <a:cs typeface="Consolas" pitchFamily="49" charset="0"/>
              </a:rPr>
              <a:t>)</a:t>
            </a:r>
          </a:p>
          <a:p>
            <a:pPr lvl="1"/>
            <a:r>
              <a:rPr lang="en-US" dirty="0" smtClean="0"/>
              <a:t>field to be supplied at initialization</a:t>
            </a:r>
          </a:p>
          <a:p>
            <a:r>
              <a:rPr lang="en-US" b="1" dirty="0" smtClean="0">
                <a:latin typeface="Consolas" pitchFamily="49" charset="0"/>
                <a:cs typeface="Consolas" pitchFamily="49" charset="0"/>
              </a:rPr>
              <a:t>(</a:t>
            </a:r>
            <a:r>
              <a:rPr lang="en-US" b="1" dirty="0" err="1" smtClean="0">
                <a:latin typeface="Consolas" pitchFamily="49" charset="0"/>
                <a:cs typeface="Consolas" pitchFamily="49" charset="0"/>
              </a:rPr>
              <a:t>init</a:t>
            </a:r>
            <a:r>
              <a:rPr lang="en-US" b="1" dirty="0" smtClean="0">
                <a:latin typeface="Consolas" pitchFamily="49" charset="0"/>
                <a:cs typeface="Consolas" pitchFamily="49" charset="0"/>
              </a:rPr>
              <a:t>-field [</a:t>
            </a:r>
            <a:r>
              <a:rPr lang="en-US" b="1" i="1" dirty="0" smtClean="0">
                <a:latin typeface="Consolas" pitchFamily="49" charset="0"/>
                <a:cs typeface="Consolas" pitchFamily="49" charset="0"/>
              </a:rPr>
              <a:t>name default-value</a:t>
            </a:r>
            <a:r>
              <a:rPr lang="en-US" b="1" dirty="0" smtClean="0">
                <a:latin typeface="Consolas" pitchFamily="49" charset="0"/>
                <a:cs typeface="Consolas" pitchFamily="49" charset="0"/>
              </a:rPr>
              <a:t>])</a:t>
            </a:r>
          </a:p>
          <a:p>
            <a:pPr lvl="1"/>
            <a:r>
              <a:rPr lang="en-US" dirty="0" smtClean="0"/>
              <a:t>field that may be supplied at initialization; otherwise gets the default value</a:t>
            </a:r>
          </a:p>
          <a:p>
            <a:r>
              <a:rPr lang="en-US" b="1" dirty="0" smtClean="0">
                <a:latin typeface="Consolas" pitchFamily="49" charset="0"/>
                <a:cs typeface="Consolas" pitchFamily="49" charset="0"/>
              </a:rPr>
              <a:t>(field [</a:t>
            </a:r>
            <a:r>
              <a:rPr lang="en-US" b="1" i="1" dirty="0" smtClean="0">
                <a:latin typeface="Consolas" pitchFamily="49" charset="0"/>
                <a:cs typeface="Consolas" pitchFamily="49" charset="0"/>
              </a:rPr>
              <a:t>name initial-value</a:t>
            </a:r>
            <a:r>
              <a:rPr lang="en-US" b="1" dirty="0" smtClean="0">
                <a:latin typeface="Consolas" pitchFamily="49" charset="0"/>
                <a:cs typeface="Consolas" pitchFamily="49" charset="0"/>
              </a:rPr>
              <a:t>])</a:t>
            </a:r>
          </a:p>
          <a:p>
            <a:pPr lvl="1"/>
            <a:r>
              <a:rPr lang="en-US" dirty="0" smtClean="0"/>
              <a:t>field whose initial value is determined by initial-value</a:t>
            </a:r>
          </a:p>
          <a:p>
            <a:r>
              <a:rPr lang="en-US" b="1" dirty="0" smtClean="0">
                <a:latin typeface="Consolas" pitchFamily="49" charset="0"/>
                <a:cs typeface="Consolas" pitchFamily="49" charset="0"/>
              </a:rPr>
              <a:t>(inherit-field </a:t>
            </a:r>
            <a:r>
              <a:rPr lang="en-US" b="1" i="1" dirty="0" smtClean="0">
                <a:latin typeface="Consolas" pitchFamily="49" charset="0"/>
                <a:cs typeface="Consolas" pitchFamily="49" charset="0"/>
              </a:rPr>
              <a:t>name</a:t>
            </a:r>
            <a:r>
              <a:rPr lang="en-US" b="1" dirty="0" smtClean="0">
                <a:latin typeface="Consolas" pitchFamily="49" charset="0"/>
                <a:cs typeface="Consolas" pitchFamily="49" charset="0"/>
              </a:rPr>
              <a:t>)</a:t>
            </a:r>
          </a:p>
          <a:p>
            <a:pPr lvl="1"/>
            <a:r>
              <a:rPr lang="en-US" dirty="0" smtClean="0"/>
              <a:t>field that is inherited from the superclass.  Undefined until the superclass is initialized with </a:t>
            </a:r>
            <a:r>
              <a:rPr lang="en-US" b="1" dirty="0" smtClean="0">
                <a:latin typeface="Consolas" pitchFamily="49" charset="0"/>
                <a:cs typeface="Consolas" pitchFamily="49" charset="0"/>
              </a:rPr>
              <a:t>super-new</a:t>
            </a:r>
            <a:r>
              <a:rPr lang="en-US"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19119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Fields in the superclass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t>init</a:t>
            </a:r>
            <a:r>
              <a:rPr lang="en-US" b="1" dirty="0" smtClean="0"/>
              <a:t>-fields</a:t>
            </a:r>
            <a:r>
              <a:rPr lang="en-US" dirty="0" smtClean="0"/>
              <a:t>:</a:t>
            </a:r>
          </a:p>
          <a:p>
            <a:pPr lvl="1"/>
            <a:r>
              <a:rPr lang="en-US" dirty="0"/>
              <a:t>if field </a:t>
            </a:r>
            <a:r>
              <a:rPr lang="en-US" dirty="0" smtClean="0"/>
              <a:t>is </a:t>
            </a:r>
            <a:r>
              <a:rPr lang="en-US" dirty="0"/>
              <a:t>not </a:t>
            </a:r>
            <a:r>
              <a:rPr lang="en-US" dirty="0" smtClean="0"/>
              <a:t>an </a:t>
            </a:r>
            <a:r>
              <a:rPr lang="en-US" dirty="0" err="1" smtClean="0"/>
              <a:t>init</a:t>
            </a:r>
            <a:r>
              <a:rPr lang="en-US" dirty="0" smtClean="0"/>
              <a:t>-field of </a:t>
            </a:r>
            <a:r>
              <a:rPr lang="en-US" dirty="0"/>
              <a:t>the subclass, then field is initialized from the (new Sub% ...) expression</a:t>
            </a:r>
            <a:r>
              <a:rPr lang="en-US" dirty="0" smtClean="0"/>
              <a:t>.</a:t>
            </a:r>
          </a:p>
          <a:p>
            <a:r>
              <a:rPr lang="en-US" dirty="0" smtClean="0"/>
              <a:t>fields:</a:t>
            </a:r>
          </a:p>
          <a:p>
            <a:pPr lvl="1"/>
            <a:r>
              <a:rPr lang="en-US" dirty="0">
                <a:cs typeface="Consolas" pitchFamily="49" charset="0"/>
              </a:rPr>
              <a:t>initialize it w/ </a:t>
            </a:r>
            <a:r>
              <a:rPr lang="en-US" b="1" dirty="0">
                <a:latin typeface="Consolas" pitchFamily="49" charset="0"/>
                <a:cs typeface="Consolas" pitchFamily="49" charset="0"/>
              </a:rPr>
              <a:t>(super-new [</a:t>
            </a:r>
            <a:r>
              <a:rPr lang="en-US" i="1" dirty="0">
                <a:latin typeface="Consolas" pitchFamily="49" charset="0"/>
                <a:cs typeface="Consolas" pitchFamily="49" charset="0"/>
              </a:rPr>
              <a:t>field value</a:t>
            </a:r>
            <a:r>
              <a:rPr lang="en-US" b="1" dirty="0">
                <a:latin typeface="Consolas" pitchFamily="49" charset="0"/>
                <a:cs typeface="Consolas" pitchFamily="49" charset="0"/>
              </a:rPr>
              <a:t>]..)  </a:t>
            </a:r>
          </a:p>
          <a:p>
            <a:pPr lvl="1"/>
            <a:r>
              <a:rPr lang="en-US" dirty="0">
                <a:cs typeface="Consolas" pitchFamily="49" charset="0"/>
              </a:rPr>
              <a:t>then inherit it back down into the </a:t>
            </a:r>
            <a:r>
              <a:rPr lang="en-US" dirty="0" smtClean="0">
                <a:cs typeface="Consolas" pitchFamily="49" charset="0"/>
              </a:rPr>
              <a:t>subclass [see idiom for this on next slide] </a:t>
            </a:r>
            <a:endParaRPr lang="en-US" dirty="0">
              <a:cs typeface="Consolas" pitchFamily="49" charset="0"/>
            </a:endParaRPr>
          </a:p>
          <a:p>
            <a:pPr lvl="1"/>
            <a:r>
              <a:rPr lang="en-US" dirty="0">
                <a:cs typeface="Consolas" pitchFamily="49" charset="0"/>
              </a:rPr>
              <a:t>this works if it's static (but our images weren't)</a:t>
            </a:r>
          </a:p>
          <a:p>
            <a:r>
              <a:rPr lang="en-US" dirty="0" smtClean="0"/>
              <a:t>Racket does not have something like </a:t>
            </a:r>
            <a:r>
              <a:rPr lang="en-US" b="1" dirty="0" smtClean="0">
                <a:latin typeface="Consolas" pitchFamily="49" charset="0"/>
                <a:cs typeface="Consolas" pitchFamily="49" charset="0"/>
              </a:rPr>
              <a:t>abstract-field</a:t>
            </a:r>
          </a:p>
          <a:p>
            <a:pPr lvl="1"/>
            <a:r>
              <a:rPr lang="en-US" dirty="0" smtClean="0">
                <a:cs typeface="Consolas" pitchFamily="49" charset="0"/>
              </a:rPr>
              <a:t>Use a hook method, like </a:t>
            </a:r>
            <a:r>
              <a:rPr lang="en-US" b="1" dirty="0" smtClean="0">
                <a:latin typeface="Consolas" pitchFamily="49" charset="0"/>
                <a:cs typeface="Consolas" pitchFamily="49" charset="0"/>
              </a:rPr>
              <a:t>(get-image) </a:t>
            </a:r>
            <a:endParaRPr lang="en-US" dirty="0" smtClean="0">
              <a:cs typeface="Consolas" pitchFamily="49" charset="0"/>
            </a:endParaRPr>
          </a:p>
        </p:txBody>
      </p:sp>
      <p:sp>
        <p:nvSpPr>
          <p:cNvPr id="4" name="Rectangle 3"/>
          <p:cNvSpPr/>
          <p:nvPr/>
        </p:nvSpPr>
        <p:spPr>
          <a:xfrm>
            <a:off x="4621427" y="1266567"/>
            <a:ext cx="4065373" cy="667265"/>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t>Here are some of the ways fields of the superclass can be initialized.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3838"/>
            <a:ext cx="8229600" cy="1143000"/>
          </a:xfrm>
        </p:spPr>
        <p:txBody>
          <a:bodyPr/>
          <a:lstStyle/>
          <a:p>
            <a:r>
              <a:rPr lang="en-US" dirty="0" smtClean="0"/>
              <a:t>3 ways to share fields in Racket</a:t>
            </a:r>
            <a:endParaRPr lang="en-US" dirty="0"/>
          </a:p>
        </p:txBody>
      </p:sp>
      <p:sp>
        <p:nvSpPr>
          <p:cNvPr id="7" name="Content Placeholder 6"/>
          <p:cNvSpPr>
            <a:spLocks noGrp="1"/>
          </p:cNvSpPr>
          <p:nvPr>
            <p:ph sz="half" idx="2"/>
          </p:nvPr>
        </p:nvSpPr>
        <p:spPr>
          <a:xfrm>
            <a:off x="457200" y="2174875"/>
            <a:ext cx="2743200" cy="3951288"/>
          </a:xfrm>
          <a:ln>
            <a:solidFill>
              <a:schemeClr val="tx1"/>
            </a:solidFill>
          </a:ln>
        </p:spPr>
        <p:txBody>
          <a:bodyPr>
            <a:normAutofit/>
          </a:bodyPr>
          <a:lstStyle/>
          <a:p>
            <a:pPr marL="0" indent="0">
              <a:buNone/>
            </a:pPr>
            <a:r>
              <a:rPr lang="en-US" sz="1400" b="1" dirty="0" smtClean="0">
                <a:latin typeface="Consolas" panose="020B0609020204030204" pitchFamily="49" charset="0"/>
                <a:cs typeface="Consolas" panose="020B0609020204030204" pitchFamily="49" charset="0"/>
              </a:rPr>
              <a:t>(define super%</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(class …</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a:t>
            </a:r>
            <a:r>
              <a:rPr lang="en-US" sz="1400" b="1" dirty="0" err="1" smtClean="0">
                <a:latin typeface="Consolas" panose="020B0609020204030204" pitchFamily="49" charset="0"/>
                <a:cs typeface="Consolas" panose="020B0609020204030204" pitchFamily="49" charset="0"/>
              </a:rPr>
              <a:t>init</a:t>
            </a:r>
            <a:r>
              <a:rPr lang="en-US" sz="1400" b="1" dirty="0" smtClean="0">
                <a:latin typeface="Consolas" panose="020B0609020204030204" pitchFamily="49" charset="0"/>
                <a:cs typeface="Consolas" panose="020B0609020204030204" pitchFamily="49" charset="0"/>
              </a:rPr>
              <a:t>-field x) </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…x…))</a:t>
            </a:r>
          </a:p>
          <a:p>
            <a:pPr marL="0" indent="0">
              <a:buNone/>
            </a:pPr>
            <a:endParaRPr lang="en-US" sz="1400" b="1" dirty="0">
              <a:latin typeface="Consolas" panose="020B0609020204030204" pitchFamily="49" charset="0"/>
              <a:cs typeface="Consolas" panose="020B0609020204030204" pitchFamily="49" charset="0"/>
            </a:endParaRPr>
          </a:p>
          <a:p>
            <a:pPr marL="0" indent="0">
              <a:buNone/>
            </a:pPr>
            <a:endParaRPr lang="en-US" sz="1400" b="1" dirty="0" smtClean="0">
              <a:latin typeface="Consolas" panose="020B0609020204030204" pitchFamily="49" charset="0"/>
              <a:cs typeface="Consolas" panose="020B0609020204030204" pitchFamily="49" charset="0"/>
            </a:endParaRPr>
          </a:p>
          <a:p>
            <a:pPr marL="0" indent="0">
              <a:buNone/>
            </a:pPr>
            <a:endParaRPr lang="en-US" sz="1400" b="1" dirty="0" smtClean="0">
              <a:latin typeface="Consolas" panose="020B0609020204030204" pitchFamily="49" charset="0"/>
              <a:cs typeface="Consolas" panose="020B0609020204030204" pitchFamily="49" charset="0"/>
            </a:endParaRPr>
          </a:p>
          <a:p>
            <a:pPr marL="0" indent="0">
              <a:buNone/>
            </a:pPr>
            <a:r>
              <a:rPr lang="en-US" sz="1400" b="1" dirty="0" smtClean="0">
                <a:latin typeface="Consolas" panose="020B0609020204030204" pitchFamily="49" charset="0"/>
                <a:cs typeface="Consolas" panose="020B0609020204030204" pitchFamily="49" charset="0"/>
              </a:rPr>
              <a:t>(define sub1%</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(class super% …</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(super-new)</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(inherit-field x)</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…x…))</a:t>
            </a:r>
          </a:p>
          <a:p>
            <a:pPr marL="0" indent="0">
              <a:buNone/>
            </a:pPr>
            <a:endParaRPr lang="en-US" sz="1400" b="1"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10" name="Text Placeholder 5"/>
          <p:cNvSpPr>
            <a:spLocks noGrp="1"/>
          </p:cNvSpPr>
          <p:nvPr>
            <p:ph type="body" idx="1"/>
          </p:nvPr>
        </p:nvSpPr>
        <p:spPr>
          <a:xfrm>
            <a:off x="457200" y="1535113"/>
            <a:ext cx="2743200" cy="639762"/>
          </a:xfrm>
          <a:ln>
            <a:solidFill>
              <a:schemeClr val="tx1"/>
            </a:solidFill>
          </a:ln>
        </p:spPr>
        <p:txBody>
          <a:bodyPr anchor="t">
            <a:normAutofit/>
          </a:bodyPr>
          <a:lstStyle/>
          <a:p>
            <a:r>
              <a:rPr lang="en-US" sz="1600" dirty="0" smtClean="0"/>
              <a:t>Initialize in superclass, inherit into subclass:</a:t>
            </a:r>
            <a:endParaRPr lang="en-US" sz="1600" dirty="0"/>
          </a:p>
        </p:txBody>
      </p:sp>
      <p:sp>
        <p:nvSpPr>
          <p:cNvPr id="11" name="Content Placeholder 6"/>
          <p:cNvSpPr>
            <a:spLocks noGrp="1"/>
          </p:cNvSpPr>
          <p:nvPr>
            <p:ph sz="half" idx="2"/>
          </p:nvPr>
        </p:nvSpPr>
        <p:spPr>
          <a:xfrm>
            <a:off x="3246268" y="2175631"/>
            <a:ext cx="2743200" cy="3951288"/>
          </a:xfrm>
          <a:ln>
            <a:solidFill>
              <a:schemeClr val="tx1"/>
            </a:solidFill>
          </a:ln>
        </p:spPr>
        <p:txBody>
          <a:bodyPr>
            <a:normAutofit/>
          </a:bodyPr>
          <a:lstStyle/>
          <a:p>
            <a:pPr marL="0" indent="0">
              <a:buNone/>
            </a:pPr>
            <a:r>
              <a:rPr lang="en-US" sz="1400" b="1" dirty="0">
                <a:latin typeface="Consolas" panose="020B0609020204030204" pitchFamily="49" charset="0"/>
                <a:cs typeface="Consolas" panose="020B0609020204030204" pitchFamily="49" charset="0"/>
              </a:rPr>
              <a:t>(define super%</a:t>
            </a:r>
          </a:p>
          <a:p>
            <a:pPr marL="0" indent="0">
              <a:buNone/>
            </a:pPr>
            <a:r>
              <a:rPr lang="en-US" sz="1400" b="1" dirty="0">
                <a:latin typeface="Consolas" panose="020B0609020204030204" pitchFamily="49" charset="0"/>
                <a:cs typeface="Consolas" panose="020B0609020204030204" pitchFamily="49" charset="0"/>
              </a:rPr>
              <a:t> (class …</a:t>
            </a:r>
          </a:p>
          <a:p>
            <a:pPr marL="0" indent="0">
              <a:buNone/>
            </a:pPr>
            <a:r>
              <a:rPr lang="en-US" sz="1400" b="1" dirty="0">
                <a:latin typeface="Consolas" panose="020B0609020204030204" pitchFamily="49" charset="0"/>
                <a:cs typeface="Consolas" panose="020B0609020204030204" pitchFamily="49" charset="0"/>
              </a:rPr>
              <a:t>   </a:t>
            </a:r>
            <a:r>
              <a:rPr lang="en-US" sz="1400" b="1" strike="sngStrike" dirty="0">
                <a:latin typeface="Consolas" panose="020B0609020204030204" pitchFamily="49" charset="0"/>
                <a:cs typeface="Consolas" panose="020B0609020204030204" pitchFamily="49" charset="0"/>
              </a:rPr>
              <a:t>(</a:t>
            </a:r>
            <a:r>
              <a:rPr lang="en-US" sz="1400" b="1" strike="sngStrike" dirty="0" err="1">
                <a:latin typeface="Consolas" panose="020B0609020204030204" pitchFamily="49" charset="0"/>
                <a:cs typeface="Consolas" panose="020B0609020204030204" pitchFamily="49" charset="0"/>
              </a:rPr>
              <a:t>init</a:t>
            </a:r>
            <a:r>
              <a:rPr lang="en-US" sz="1400" b="1" strike="sngStrike" dirty="0">
                <a:latin typeface="Consolas" panose="020B0609020204030204" pitchFamily="49" charset="0"/>
                <a:cs typeface="Consolas" panose="020B0609020204030204" pitchFamily="49" charset="0"/>
              </a:rPr>
              <a:t>-field x</a:t>
            </a:r>
            <a:r>
              <a:rPr lang="en-US" sz="1400" b="1" strike="sngStrike" dirty="0" smtClean="0">
                <a:latin typeface="Consolas" panose="020B0609020204030204" pitchFamily="49" charset="0"/>
                <a:cs typeface="Consolas" panose="020B0609020204030204" pitchFamily="49" charset="0"/>
              </a:rPr>
              <a:t>)</a:t>
            </a:r>
            <a:endParaRPr lang="en-US" sz="1400" b="1" dirty="0" smtClean="0">
              <a:latin typeface="Consolas" panose="020B0609020204030204" pitchFamily="49" charset="0"/>
              <a:cs typeface="Consolas" panose="020B0609020204030204" pitchFamily="49" charset="0"/>
            </a:endParaRPr>
          </a:p>
          <a:p>
            <a:pPr marL="0" indent="0">
              <a:buNone/>
            </a:pPr>
            <a:r>
              <a:rPr lang="en-US" sz="1400" b="1" dirty="0" smtClean="0">
                <a:latin typeface="Consolas" panose="020B0609020204030204" pitchFamily="49" charset="0"/>
                <a:cs typeface="Consolas" panose="020B0609020204030204" pitchFamily="49" charset="0"/>
              </a:rPr>
              <a:t>   (abstract get-x)</a:t>
            </a:r>
          </a:p>
          <a:p>
            <a:pPr marL="0" indent="0">
              <a:buNone/>
            </a:pPr>
            <a:r>
              <a:rPr lang="en-US" sz="1400" b="1" dirty="0" smtClean="0">
                <a:latin typeface="Consolas" panose="020B0609020204030204" pitchFamily="49" charset="0"/>
                <a:cs typeface="Consolas" panose="020B0609020204030204" pitchFamily="49" charset="0"/>
              </a:rPr>
              <a:t>   …(send this get-x)…))</a:t>
            </a:r>
            <a:endParaRPr lang="en-US" sz="1400" b="1" dirty="0">
              <a:latin typeface="Consolas" panose="020B0609020204030204" pitchFamily="49" charset="0"/>
              <a:cs typeface="Consolas" panose="020B0609020204030204" pitchFamily="49" charset="0"/>
            </a:endParaRPr>
          </a:p>
          <a:p>
            <a:pPr marL="0" indent="0">
              <a:buNone/>
            </a:pPr>
            <a:endParaRPr lang="en-US" sz="1400" b="1" dirty="0" smtClean="0">
              <a:latin typeface="Consolas" panose="020B0609020204030204" pitchFamily="49" charset="0"/>
              <a:cs typeface="Consolas" panose="020B0609020204030204" pitchFamily="49" charset="0"/>
            </a:endParaRPr>
          </a:p>
          <a:p>
            <a:pPr marL="0" indent="0">
              <a:buNone/>
            </a:pPr>
            <a:endParaRPr lang="en-US" sz="1400" b="1" dirty="0" smtClean="0">
              <a:latin typeface="Consolas" panose="020B0609020204030204" pitchFamily="49" charset="0"/>
              <a:cs typeface="Consolas" panose="020B0609020204030204" pitchFamily="49" charset="0"/>
            </a:endParaRPr>
          </a:p>
          <a:p>
            <a:pPr marL="0" indent="0">
              <a:buNone/>
            </a:pPr>
            <a:r>
              <a:rPr lang="en-US" sz="1400" b="1" dirty="0" smtClean="0">
                <a:latin typeface="Consolas" panose="020B0609020204030204" pitchFamily="49" charset="0"/>
                <a:cs typeface="Consolas" panose="020B0609020204030204" pitchFamily="49" charset="0"/>
              </a:rPr>
              <a:t>(</a:t>
            </a:r>
            <a:r>
              <a:rPr lang="en-US" sz="1400" b="1" dirty="0">
                <a:latin typeface="Consolas" panose="020B0609020204030204" pitchFamily="49" charset="0"/>
                <a:cs typeface="Consolas" panose="020B0609020204030204" pitchFamily="49" charset="0"/>
              </a:rPr>
              <a:t>define </a:t>
            </a:r>
            <a:r>
              <a:rPr lang="en-US" sz="1400" b="1" dirty="0" smtClean="0">
                <a:latin typeface="Consolas" panose="020B0609020204030204" pitchFamily="49" charset="0"/>
                <a:cs typeface="Consolas" panose="020B0609020204030204" pitchFamily="49" charset="0"/>
              </a:rPr>
              <a:t>sub1%</a:t>
            </a:r>
            <a:endParaRPr lang="en-US" sz="1400" b="1"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 (class super% </a:t>
            </a:r>
            <a:r>
              <a:rPr lang="en-US" sz="1400" b="1" dirty="0" smtClean="0">
                <a:latin typeface="Consolas" panose="020B0609020204030204" pitchFamily="49" charset="0"/>
                <a:cs typeface="Consolas" panose="020B0609020204030204" pitchFamily="49" charset="0"/>
              </a:rPr>
              <a:t>…</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(super-new)</a:t>
            </a:r>
            <a:endParaRPr lang="en-US" sz="1400" b="1"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   (</a:t>
            </a:r>
            <a:r>
              <a:rPr lang="en-US" sz="1400" b="1" dirty="0" err="1" smtClean="0">
                <a:latin typeface="Consolas" panose="020B0609020204030204" pitchFamily="49" charset="0"/>
                <a:cs typeface="Consolas" panose="020B0609020204030204" pitchFamily="49" charset="0"/>
              </a:rPr>
              <a:t>init</a:t>
            </a:r>
            <a:r>
              <a:rPr lang="en-US" sz="1400" b="1" dirty="0" smtClean="0">
                <a:latin typeface="Consolas" panose="020B0609020204030204" pitchFamily="49" charset="0"/>
                <a:cs typeface="Consolas" panose="020B0609020204030204" pitchFamily="49" charset="0"/>
              </a:rPr>
              <a:t>-field </a:t>
            </a:r>
            <a:r>
              <a:rPr lang="en-US" sz="1400" b="1" dirty="0">
                <a:latin typeface="Consolas" panose="020B0609020204030204" pitchFamily="49" charset="0"/>
                <a:cs typeface="Consolas" panose="020B0609020204030204" pitchFamily="49" charset="0"/>
              </a:rPr>
              <a:t>x</a:t>
            </a:r>
            <a:r>
              <a:rPr lang="en-US" sz="1400" b="1" dirty="0" smtClean="0">
                <a:latin typeface="Consolas" panose="020B0609020204030204" pitchFamily="49" charset="0"/>
                <a:cs typeface="Consolas" panose="020B0609020204030204" pitchFamily="49" charset="0"/>
              </a:rPr>
              <a:t>)</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(define/override </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(get-x) x)   </a:t>
            </a:r>
            <a:endParaRPr lang="en-US" sz="1400" b="1"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…x…))</a:t>
            </a:r>
            <a:endParaRPr lang="en-US" sz="1400" b="1" dirty="0">
              <a:latin typeface="Consolas" panose="020B0609020204030204" pitchFamily="49" charset="0"/>
              <a:cs typeface="Consolas" panose="020B0609020204030204" pitchFamily="49" charset="0"/>
            </a:endParaRPr>
          </a:p>
          <a:p>
            <a:pPr marL="0" indent="0">
              <a:buNone/>
            </a:pPr>
            <a:endParaRPr lang="en-US" sz="1400" b="1" dirty="0">
              <a:latin typeface="Consolas" panose="020B0609020204030204" pitchFamily="49" charset="0"/>
              <a:cs typeface="Consolas" panose="020B0609020204030204" pitchFamily="49" charset="0"/>
            </a:endParaRPr>
          </a:p>
        </p:txBody>
      </p:sp>
      <p:sp>
        <p:nvSpPr>
          <p:cNvPr id="12" name="Text Placeholder 5"/>
          <p:cNvSpPr>
            <a:spLocks noGrp="1"/>
          </p:cNvSpPr>
          <p:nvPr>
            <p:ph type="body" idx="1"/>
          </p:nvPr>
        </p:nvSpPr>
        <p:spPr>
          <a:xfrm>
            <a:off x="3246268" y="1535869"/>
            <a:ext cx="2743200" cy="639762"/>
          </a:xfrm>
          <a:ln>
            <a:solidFill>
              <a:schemeClr val="tx1"/>
            </a:solidFill>
          </a:ln>
        </p:spPr>
        <p:txBody>
          <a:bodyPr anchor="t">
            <a:normAutofit/>
          </a:bodyPr>
          <a:lstStyle/>
          <a:p>
            <a:r>
              <a:rPr lang="en-US" sz="1600" dirty="0" smtClean="0"/>
              <a:t>Initialize in subclass, access via hook method:</a:t>
            </a:r>
            <a:endParaRPr lang="en-US" sz="1600" dirty="0"/>
          </a:p>
        </p:txBody>
      </p:sp>
      <p:sp>
        <p:nvSpPr>
          <p:cNvPr id="13" name="Content Placeholder 6"/>
          <p:cNvSpPr>
            <a:spLocks noGrp="1"/>
          </p:cNvSpPr>
          <p:nvPr>
            <p:ph sz="half" idx="2"/>
          </p:nvPr>
        </p:nvSpPr>
        <p:spPr>
          <a:xfrm>
            <a:off x="6035336" y="2174875"/>
            <a:ext cx="2743200" cy="3951288"/>
          </a:xfrm>
          <a:ln>
            <a:solidFill>
              <a:schemeClr val="tx1"/>
            </a:solidFill>
          </a:ln>
        </p:spPr>
        <p:txBody>
          <a:bodyPr>
            <a:normAutofit/>
          </a:bodyPr>
          <a:lstStyle/>
          <a:p>
            <a:pPr marL="0" indent="0">
              <a:buNone/>
            </a:pPr>
            <a:r>
              <a:rPr lang="en-US" sz="1400" b="1" dirty="0">
                <a:latin typeface="Consolas" panose="020B0609020204030204" pitchFamily="49" charset="0"/>
                <a:cs typeface="Consolas" panose="020B0609020204030204" pitchFamily="49" charset="0"/>
              </a:rPr>
              <a:t>(define super%</a:t>
            </a:r>
          </a:p>
          <a:p>
            <a:pPr marL="0" indent="0">
              <a:buNone/>
            </a:pPr>
            <a:r>
              <a:rPr lang="en-US" sz="1400" b="1" dirty="0">
                <a:latin typeface="Consolas" panose="020B0609020204030204" pitchFamily="49" charset="0"/>
                <a:cs typeface="Consolas" panose="020B0609020204030204" pitchFamily="49" charset="0"/>
              </a:rPr>
              <a:t> (class …</a:t>
            </a:r>
          </a:p>
          <a:p>
            <a:pPr marL="0" indent="0">
              <a:buNone/>
            </a:pPr>
            <a:r>
              <a:rPr lang="en-US" sz="1400" b="1" dirty="0">
                <a:latin typeface="Consolas" panose="020B0609020204030204" pitchFamily="49" charset="0"/>
                <a:cs typeface="Consolas" panose="020B0609020204030204" pitchFamily="49" charset="0"/>
              </a:rPr>
              <a:t>   (</a:t>
            </a:r>
            <a:r>
              <a:rPr lang="en-US" sz="1400" b="1" dirty="0" err="1">
                <a:latin typeface="Consolas" panose="020B0609020204030204" pitchFamily="49" charset="0"/>
                <a:cs typeface="Consolas" panose="020B0609020204030204" pitchFamily="49" charset="0"/>
              </a:rPr>
              <a:t>init</a:t>
            </a:r>
            <a:r>
              <a:rPr lang="en-US" sz="1400" b="1" dirty="0">
                <a:latin typeface="Consolas" panose="020B0609020204030204" pitchFamily="49" charset="0"/>
                <a:cs typeface="Consolas" panose="020B0609020204030204" pitchFamily="49" charset="0"/>
              </a:rPr>
              <a:t>-field x) </a:t>
            </a:r>
          </a:p>
          <a:p>
            <a:pPr marL="0" indent="0">
              <a:buNone/>
            </a:pPr>
            <a:r>
              <a:rPr lang="en-US" sz="1400" b="1" dirty="0">
                <a:latin typeface="Consolas" panose="020B0609020204030204" pitchFamily="49" charset="0"/>
                <a:cs typeface="Consolas" panose="020B0609020204030204" pitchFamily="49" charset="0"/>
              </a:rPr>
              <a:t>    …x…))</a:t>
            </a:r>
          </a:p>
          <a:p>
            <a:pPr marL="0" indent="0">
              <a:buNone/>
            </a:pPr>
            <a:endParaRPr lang="en-US" sz="1400" b="1" dirty="0">
              <a:latin typeface="Consolas" panose="020B0609020204030204" pitchFamily="49" charset="0"/>
              <a:cs typeface="Consolas" panose="020B0609020204030204" pitchFamily="49" charset="0"/>
            </a:endParaRPr>
          </a:p>
          <a:p>
            <a:pPr marL="0" indent="0">
              <a:buNone/>
            </a:pPr>
            <a:endParaRPr lang="en-US" sz="1400" b="1" dirty="0">
              <a:latin typeface="Consolas" panose="020B0609020204030204" pitchFamily="49" charset="0"/>
              <a:cs typeface="Consolas" panose="020B0609020204030204" pitchFamily="49" charset="0"/>
            </a:endParaRPr>
          </a:p>
          <a:p>
            <a:pPr marL="0" indent="0">
              <a:buNone/>
            </a:pPr>
            <a:endParaRPr lang="en-US" sz="1400" b="1"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(define </a:t>
            </a:r>
            <a:r>
              <a:rPr lang="en-US" sz="1400" b="1" dirty="0" smtClean="0">
                <a:latin typeface="Consolas" panose="020B0609020204030204" pitchFamily="49" charset="0"/>
                <a:cs typeface="Consolas" panose="020B0609020204030204" pitchFamily="49" charset="0"/>
              </a:rPr>
              <a:t>sub1%</a:t>
            </a:r>
            <a:endParaRPr lang="en-US" sz="1400" b="1" dirty="0">
              <a:latin typeface="Consolas" panose="020B0609020204030204" pitchFamily="49" charset="0"/>
              <a:cs typeface="Consolas" panose="020B0609020204030204" pitchFamily="49" charset="0"/>
            </a:endParaRPr>
          </a:p>
          <a:p>
            <a:pPr marL="0" indent="0">
              <a:buNone/>
            </a:pPr>
            <a:r>
              <a:rPr lang="en-US" sz="1400" b="1" dirty="0">
                <a:latin typeface="Consolas" panose="020B0609020204030204" pitchFamily="49" charset="0"/>
                <a:cs typeface="Consolas" panose="020B0609020204030204" pitchFamily="49" charset="0"/>
              </a:rPr>
              <a:t> (class super% …</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super-new </a:t>
            </a:r>
          </a:p>
          <a:p>
            <a:pPr marL="0" indent="0">
              <a:buNone/>
            </a:pPr>
            <a:r>
              <a:rPr lang="en-US" sz="1400" b="1" dirty="0">
                <a:latin typeface="Consolas" panose="020B0609020204030204" pitchFamily="49" charset="0"/>
                <a:cs typeface="Consolas" panose="020B0609020204030204" pitchFamily="49" charset="0"/>
              </a:rPr>
              <a:t> </a:t>
            </a:r>
            <a:r>
              <a:rPr lang="en-US" sz="1400" b="1" dirty="0" smtClean="0">
                <a:latin typeface="Consolas" panose="020B0609020204030204" pitchFamily="49" charset="0"/>
                <a:cs typeface="Consolas" panose="020B0609020204030204" pitchFamily="49" charset="0"/>
              </a:rPr>
              <a:t>   [x “this is sub1”])</a:t>
            </a:r>
            <a:endParaRPr lang="en-US" sz="1400" b="1" dirty="0">
              <a:latin typeface="Consolas" panose="020B0609020204030204" pitchFamily="49" charset="0"/>
              <a:cs typeface="Consolas" panose="020B0609020204030204" pitchFamily="49" charset="0"/>
            </a:endParaRPr>
          </a:p>
          <a:p>
            <a:pPr marL="0" indent="0">
              <a:buNone/>
            </a:pPr>
            <a:r>
              <a:rPr lang="en-US" sz="1400" b="1" dirty="0" smtClean="0">
                <a:latin typeface="Consolas" panose="020B0609020204030204" pitchFamily="49" charset="0"/>
                <a:cs typeface="Consolas" panose="020B0609020204030204" pitchFamily="49" charset="0"/>
              </a:rPr>
              <a:t>   …x…))</a:t>
            </a:r>
            <a:endParaRPr lang="en-US" sz="1400" b="1" dirty="0">
              <a:latin typeface="Consolas" panose="020B0609020204030204" pitchFamily="49" charset="0"/>
              <a:cs typeface="Consolas" panose="020B0609020204030204" pitchFamily="49" charset="0"/>
            </a:endParaRPr>
          </a:p>
          <a:p>
            <a:pPr marL="0" indent="0">
              <a:buNone/>
            </a:pPr>
            <a:endParaRPr lang="en-US" sz="1400" b="1" dirty="0">
              <a:latin typeface="Consolas" panose="020B0609020204030204" pitchFamily="49" charset="0"/>
              <a:cs typeface="Consolas" panose="020B0609020204030204" pitchFamily="49" charset="0"/>
            </a:endParaRPr>
          </a:p>
        </p:txBody>
      </p:sp>
      <p:sp>
        <p:nvSpPr>
          <p:cNvPr id="14" name="Text Placeholder 5"/>
          <p:cNvSpPr>
            <a:spLocks noGrp="1"/>
          </p:cNvSpPr>
          <p:nvPr>
            <p:ph type="body" idx="1"/>
          </p:nvPr>
        </p:nvSpPr>
        <p:spPr>
          <a:xfrm>
            <a:off x="6035336" y="1535113"/>
            <a:ext cx="2743200" cy="639762"/>
          </a:xfrm>
          <a:ln>
            <a:solidFill>
              <a:schemeClr val="tx1"/>
            </a:solidFill>
          </a:ln>
        </p:spPr>
        <p:txBody>
          <a:bodyPr anchor="t">
            <a:normAutofit/>
          </a:bodyPr>
          <a:lstStyle/>
          <a:p>
            <a:r>
              <a:rPr lang="en-US" sz="1600" dirty="0" smtClean="0"/>
              <a:t>Initialize in superclass:</a:t>
            </a:r>
            <a:endParaRPr lang="en-US" sz="1600" dirty="0"/>
          </a:p>
        </p:txBody>
      </p:sp>
    </p:spTree>
    <p:extLst>
      <p:ext uri="{BB962C8B-B14F-4D97-AF65-F5344CB8AC3E}">
        <p14:creationId xmlns:p14="http://schemas.microsoft.com/office/powerpoint/2010/main" val="2541721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From Racket to other OO Languages</a:t>
            </a:r>
            <a:endParaRPr lang="en-US" dirty="0"/>
          </a:p>
        </p:txBody>
      </p:sp>
      <p:sp>
        <p:nvSpPr>
          <p:cNvPr id="6" name="Content Placeholder 5"/>
          <p:cNvSpPr>
            <a:spLocks noGrp="1"/>
          </p:cNvSpPr>
          <p:nvPr>
            <p:ph idx="1"/>
          </p:nvPr>
        </p:nvSpPr>
        <p:spPr/>
        <p:txBody>
          <a:bodyPr/>
          <a:lstStyle/>
          <a:p>
            <a:r>
              <a:rPr lang="en-US" dirty="0" smtClean="0"/>
              <a:t>This completes our survey of the Racket class system.</a:t>
            </a:r>
          </a:p>
          <a:p>
            <a:r>
              <a:rPr lang="en-US" dirty="0" smtClean="0"/>
              <a:t>Let's take a look at some design dimensions on which languages may differ.</a:t>
            </a:r>
          </a:p>
          <a:p>
            <a:r>
              <a:rPr lang="en-US" dirty="0" smtClean="0"/>
              <a:t>For each design decision, you should be able to identify how it is handled:</a:t>
            </a:r>
          </a:p>
          <a:p>
            <a:pPr lvl="1"/>
            <a:r>
              <a:rPr lang="en-US" dirty="0" smtClean="0"/>
              <a:t>in Racket</a:t>
            </a:r>
          </a:p>
          <a:p>
            <a:pPr lvl="1"/>
            <a:r>
              <a:rPr lang="en-US" dirty="0" smtClean="0"/>
              <a:t>in your favorite OO language</a:t>
            </a:r>
            <a:endParaRPr lang="en-US" dirty="0"/>
          </a:p>
        </p:txBody>
      </p:sp>
      <p:sp>
        <p:nvSpPr>
          <p:cNvPr id="7" name="Rectangle 6"/>
          <p:cNvSpPr/>
          <p:nvPr/>
        </p:nvSpPr>
        <p:spPr>
          <a:xfrm>
            <a:off x="5560541" y="4287795"/>
            <a:ext cx="3459892" cy="2483707"/>
          </a:xfrm>
          <a:prstGeom prst="rect">
            <a:avLst/>
          </a:prstGeom>
          <a:solidFill>
            <a:schemeClr val="accent3">
              <a:lumMod val="40000"/>
              <a:lumOff val="60000"/>
            </a:schemeClr>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tx1"/>
                </a:solidFill>
              </a:rPr>
              <a:t>Observe that most so-called "Object-oriented languages" are in fact "class-oriented"– Much of the complexity in the language stems from decisions involving classes.  </a:t>
            </a:r>
          </a:p>
          <a:p>
            <a:r>
              <a:rPr lang="en-US" dirty="0" smtClean="0">
                <a:solidFill>
                  <a:schemeClr val="tx1"/>
                </a:solidFill>
              </a:rPr>
              <a:t>There are some true O-O languages, which do not involve classes.  You should go research some of these.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74088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2700">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9995</TotalTime>
  <Words>1998</Words>
  <Application>Microsoft Office PowerPoint</Application>
  <PresentationFormat>On-screen Show (4:3)</PresentationFormat>
  <Paragraphs>243</Paragraphs>
  <Slides>27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Helvetica Neue</vt:lpstr>
      <vt:lpstr>Office Theme</vt:lpstr>
      <vt:lpstr>Language Issues for Inheritance</vt:lpstr>
      <vt:lpstr>Key Points for Lesson 12.3</vt:lpstr>
      <vt:lpstr>Some dimensions of the design space for object-oriented languges</vt:lpstr>
      <vt:lpstr>Methods in the subclass</vt:lpstr>
      <vt:lpstr>Methods in the superclass</vt:lpstr>
      <vt:lpstr>Fields in the subclass</vt:lpstr>
      <vt:lpstr>Fields in the superclass</vt:lpstr>
      <vt:lpstr>3 ways to share fields in Racket</vt:lpstr>
      <vt:lpstr>From Racket to other OO Languages</vt:lpstr>
      <vt:lpstr>Language Design: Inheritance of Methods</vt:lpstr>
      <vt:lpstr>Language Design Issues: Inheritance of Methods</vt:lpstr>
      <vt:lpstr>Language Design Issues: Visibility of Methods</vt:lpstr>
      <vt:lpstr>Language Design Issues: Inheritance of Fields</vt:lpstr>
      <vt:lpstr>Language Design Issues: Inheritance of Fields</vt:lpstr>
      <vt:lpstr>Language Design Issues: Interfaces</vt:lpstr>
      <vt:lpstr>Interfaces and Contracts</vt:lpstr>
      <vt:lpstr>Interfaces and Contracts</vt:lpstr>
      <vt:lpstr>Interfaces and Inheritance</vt:lpstr>
      <vt:lpstr>Language Design Issue: Multiple Inheritance</vt:lpstr>
      <vt:lpstr>Problems with multiple inheritance (1)</vt:lpstr>
      <vt:lpstr>Problems with Multiple Inheritance (2)</vt:lpstr>
      <vt:lpstr>Problems with Multiple Inheritance (3)</vt:lpstr>
      <vt:lpstr>Problems with Multiple Inheritance (4)</vt:lpstr>
      <vt:lpstr>How many copies of Base%'s field should you have in a Child% object?</vt:lpstr>
      <vt:lpstr>But what if Child% tries to inherit the field x?</vt:lpstr>
      <vt:lpstr>But single inheritance is non-modular</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Classes Come From</dc:title>
  <dc:creator>Mitch</dc:creator>
  <cp:lastModifiedBy>Mitchell Wand</cp:lastModifiedBy>
  <cp:revision>260</cp:revision>
  <dcterms:created xsi:type="dcterms:W3CDTF">2006-08-16T00:00:00Z</dcterms:created>
  <dcterms:modified xsi:type="dcterms:W3CDTF">2014-11-19T17:18:58Z</dcterms:modified>
</cp:coreProperties>
</file>