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6" r:id="rId3"/>
    <p:sldId id="300" r:id="rId4"/>
    <p:sldId id="302" r:id="rId5"/>
    <p:sldId id="301" r:id="rId6"/>
    <p:sldId id="257" r:id="rId7"/>
    <p:sldId id="274" r:id="rId8"/>
    <p:sldId id="273" r:id="rId9"/>
    <p:sldId id="258" r:id="rId10"/>
    <p:sldId id="305" r:id="rId11"/>
    <p:sldId id="259" r:id="rId12"/>
    <p:sldId id="260" r:id="rId13"/>
    <p:sldId id="310" r:id="rId14"/>
    <p:sldId id="262" r:id="rId15"/>
    <p:sldId id="303" r:id="rId16"/>
    <p:sldId id="264" r:id="rId17"/>
    <p:sldId id="265" r:id="rId18"/>
    <p:sldId id="294" r:id="rId19"/>
    <p:sldId id="295" r:id="rId20"/>
    <p:sldId id="266" r:id="rId21"/>
    <p:sldId id="307" r:id="rId22"/>
    <p:sldId id="308" r:id="rId23"/>
    <p:sldId id="309" r:id="rId24"/>
    <p:sldId id="285" r:id="rId25"/>
    <p:sldId id="297" r:id="rId26"/>
    <p:sldId id="299" r:id="rId27"/>
    <p:sldId id="287" r:id="rId28"/>
    <p:sldId id="268" r:id="rId29"/>
    <p:sldId id="269" r:id="rId30"/>
    <p:sldId id="270" r:id="rId31"/>
    <p:sldId id="27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257" autoAdjust="0"/>
  </p:normalViewPr>
  <p:slideViewPr>
    <p:cSldViewPr>
      <p:cViewPr varScale="1">
        <p:scale>
          <a:sx n="68" d="100"/>
          <a:sy n="68" d="100"/>
        </p:scale>
        <p:origin x="768" y="56"/>
      </p:cViewPr>
      <p:guideLst>
        <p:guide orient="horz" pos="2160"/>
        <p:guide pos="1824"/>
      </p:guideLst>
    </p:cSldViewPr>
  </p:slideViewPr>
  <p:outlineViewPr>
    <p:cViewPr>
      <p:scale>
        <a:sx n="33" d="100"/>
        <a:sy n="33" d="100"/>
      </p:scale>
      <p:origin x="0" y="10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456"/>
    </p:cViewPr>
  </p:sorterViewPr>
  <p:notesViewPr>
    <p:cSldViewPr showGuides="1">
      <p:cViewPr varScale="1">
        <p:scale>
          <a:sx n="65" d="100"/>
          <a:sy n="65" d="100"/>
        </p:scale>
        <p:origin x="-1992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EE8EC1-C4AE-4A57-9A8B-A8BF77FA556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39788"/>
            <a:ext cx="6880225" cy="5160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6560820"/>
            <a:ext cx="5852160" cy="232029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B728A6-6F57-4E84-A2C2-C78EE294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ingdings" pitchFamily="2" charset="2"/>
      <a:buChar char="ü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9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7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2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83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8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must capture this animation!! 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7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22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3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2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625F-3D02-41E5-B28E-2B8365CE5CDE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963F-5BD1-4D8A-9031-D4A95BEF0A9C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0BD2-3ED1-45D4-9BB2-19F10295E936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6318-2F9A-4D79-AA62-C607A587E073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D0EA-6FAA-453C-A049-EAF7547F701E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14C-AC6C-4FDC-9B1C-24F047FE1D34}" type="datetime1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A12-D7C3-4307-8EAD-E34AAF400C20}" type="datetime1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49EB-3E0B-4AC0-B633-1225FF4922FE}" type="datetime1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CE3C-E222-48AC-B713-21A3CFC4216A}" type="datetime1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D698-AB67-4473-B584-2520C1D704C0}" type="datetime1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C8C-A5CD-459E-A561-7CD357D8BC9C}" type="datetime1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8E51-A685-4AD2-8233-A8FCB51515CF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Last Lecture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12.4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Reviewing a </a:t>
            </a:r>
            <a:r>
              <a:rPr lang="en-US" dirty="0" smtClean="0"/>
              <a:t>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274638"/>
            <a:ext cx="1905000" cy="1249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are the questions to ask about your data design.</a:t>
            </a:r>
          </a:p>
        </p:txBody>
      </p:sp>
    </p:spTree>
    <p:extLst>
      <p:ext uri="{BB962C8B-B14F-4D97-AF65-F5344CB8AC3E}">
        <p14:creationId xmlns:p14="http://schemas.microsoft.com/office/powerpoint/2010/main" val="36085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3. Functions and Methods Should Consume and Produce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model makes it easy to create examples and test data</a:t>
            </a:r>
          </a:p>
          <a:p>
            <a:pPr lvl="1"/>
            <a:r>
              <a:rPr lang="en-US" dirty="0" smtClean="0"/>
              <a:t>Easier to understand</a:t>
            </a:r>
          </a:p>
          <a:p>
            <a:pPr lvl="1"/>
            <a:r>
              <a:rPr lang="en-US" dirty="0" smtClean="0"/>
              <a:t>Easier to test</a:t>
            </a:r>
          </a:p>
          <a:p>
            <a:r>
              <a:rPr lang="en-US" dirty="0" smtClean="0"/>
              <a:t>Functions and Methods shouldn’t print</a:t>
            </a:r>
          </a:p>
          <a:p>
            <a:pPr lvl="1"/>
            <a:r>
              <a:rPr lang="en-US" dirty="0" smtClean="0"/>
              <a:t>Unless that’s their real purpose, </a:t>
            </a:r>
            <a:r>
              <a:rPr lang="en-US" dirty="0" err="1" smtClean="0"/>
              <a:t>eg</a:t>
            </a:r>
            <a:r>
              <a:rPr lang="en-US" dirty="0" smtClean="0"/>
              <a:t>: tests(!)</a:t>
            </a:r>
          </a:p>
          <a:p>
            <a:r>
              <a:rPr lang="en-US" dirty="0" smtClean="0"/>
              <a:t>Avoid </a:t>
            </a:r>
            <a:r>
              <a:rPr lang="en-US" b="1" dirty="0" smtClean="0"/>
              <a:t>void</a:t>
            </a:r>
            <a:r>
              <a:rPr lang="en-US" dirty="0" smtClean="0"/>
              <a:t>.  Use state only when absolutely necessary.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one function/method per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Small is good.  Period.</a:t>
            </a:r>
          </a:p>
          <a:p>
            <a:r>
              <a:rPr lang="en-US" dirty="0" smtClean="0"/>
              <a:t>Big is bad.  Period.</a:t>
            </a:r>
          </a:p>
          <a:p>
            <a:pPr lvl="1"/>
            <a:r>
              <a:rPr lang="en-US" dirty="0" smtClean="0"/>
              <a:t>If you have complicated junk in your function, you must have put it there for a reason.  Turn it into a separate function so you can test it.</a:t>
            </a:r>
          </a:p>
          <a:p>
            <a:r>
              <a:rPr lang="en-US" dirty="0" smtClean="0"/>
              <a:t>Use good function names.</a:t>
            </a:r>
          </a:p>
          <a:p>
            <a:pPr lvl="1"/>
            <a:r>
              <a:rPr lang="en-US" dirty="0" smtClean="0"/>
              <a:t>Function names should reflect their purpose.</a:t>
            </a:r>
          </a:p>
          <a:p>
            <a:pPr lvl="1"/>
            <a:r>
              <a:rPr lang="en-US" dirty="0" smtClean="0"/>
              <a:t>Function names are almost always nouns.</a:t>
            </a:r>
          </a:p>
          <a:p>
            <a:pPr lvl="1"/>
            <a:r>
              <a:rPr lang="en-US" dirty="0" smtClean="0"/>
              <a:t>Function names should tell you the kind of value returned.  (</a:t>
            </a:r>
            <a:r>
              <a:rPr lang="en-US" dirty="0" err="1" smtClean="0"/>
              <a:t>eg</a:t>
            </a:r>
            <a:r>
              <a:rPr lang="en-US" dirty="0" smtClean="0"/>
              <a:t> check-XXX should return a </a:t>
            </a:r>
            <a:r>
              <a:rPr lang="en-US" dirty="0" smtClean="0"/>
              <a:t>Boolean!)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function names and purpose statements help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Imagine the reader is looking at some code that calls your function.</a:t>
            </a:r>
          </a:p>
          <a:p>
            <a:r>
              <a:rPr lang="en-US" dirty="0" smtClean="0"/>
              <a:t>The reader should be able to make a good guess about your function produces just from its name.</a:t>
            </a:r>
          </a:p>
          <a:p>
            <a:r>
              <a:rPr lang="en-US" dirty="0" smtClean="0"/>
              <a:t>If he/she needs more information, he can read your contract, purpose statement, invariants, etc.</a:t>
            </a:r>
          </a:p>
          <a:p>
            <a:r>
              <a:rPr lang="en-US" dirty="0" smtClean="0"/>
              <a:t>If your purpose statement is good, the reader should never have to look at your function definition.</a:t>
            </a:r>
          </a:p>
          <a:p>
            <a:r>
              <a:rPr lang="en-US" dirty="0" smtClean="0"/>
              <a:t>The only thing that matters is the value your function returns, </a:t>
            </a:r>
            <a:r>
              <a:rPr lang="en-US" i="1" dirty="0" smtClean="0"/>
              <a:t>not</a:t>
            </a:r>
            <a:r>
              <a:rPr lang="en-US" dirty="0" smtClean="0"/>
              <a:t> how it finds that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4. Design functions systematically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slow to arrive fast and safely</a:t>
            </a:r>
          </a:p>
          <a:p>
            <a:r>
              <a:rPr lang="en-US" dirty="0" smtClean="0"/>
              <a:t>Follow the recipe!</a:t>
            </a:r>
          </a:p>
          <a:p>
            <a:r>
              <a:rPr lang="en-US" dirty="0" smtClean="0"/>
              <a:t>Structure of data tells you the structure of the program</a:t>
            </a:r>
          </a:p>
          <a:p>
            <a:pPr lvl="1"/>
            <a:r>
              <a:rPr lang="en-US" dirty="0" smtClean="0"/>
              <a:t>Or at least gives you good hints!</a:t>
            </a:r>
          </a:p>
          <a:p>
            <a:r>
              <a:rPr lang="en-US" dirty="0" smtClean="0"/>
              <a:t>Examples make you clarify your thinking</a:t>
            </a:r>
          </a:p>
          <a:p>
            <a:pPr lvl="1"/>
            <a:r>
              <a:rPr lang="en-US" dirty="0" smtClean="0"/>
              <a:t>Be sure to cover corner cases</a:t>
            </a:r>
          </a:p>
          <a:p>
            <a:r>
              <a:rPr lang="en-US" dirty="0" smtClean="0"/>
              <a:t>Tests are reusable</a:t>
            </a:r>
          </a:p>
          <a:p>
            <a:pPr lvl="1"/>
            <a:r>
              <a:rPr lang="en-US" dirty="0" smtClean="0"/>
              <a:t>Be sure to cover corner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44196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is the Function Design Recipe, which has been the heart of this course.  We hope that you will follow it whenever you have a programming task.  It can apply to non-programming tasks, too.</a:t>
            </a:r>
          </a:p>
        </p:txBody>
      </p:sp>
    </p:spTree>
    <p:extLst>
      <p:ext uri="{BB962C8B-B14F-4D97-AF65-F5344CB8AC3E}">
        <p14:creationId xmlns:p14="http://schemas.microsoft.com/office/powerpoint/2010/main" val="19275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problem:  trivial solution</a:t>
            </a:r>
          </a:p>
          <a:p>
            <a:r>
              <a:rPr lang="en-US" dirty="0" smtClean="0"/>
              <a:t>Reduce the problem to one or more simpler problems:</a:t>
            </a:r>
          </a:p>
          <a:p>
            <a:pPr lvl="1"/>
            <a:r>
              <a:rPr lang="en-US" dirty="0" smtClean="0"/>
              <a:t>Then reconstruct solution to your problem from the solutions to the simpler problems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4572000"/>
            <a:ext cx="53340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In the end, there are only two design strategies:  either you solve the problem directly or you reduce it to simpler problems and reconstruct the solution to your problem from the solutions to the simpler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Simpler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Independent/sequential pieces: functional composition</a:t>
            </a:r>
          </a:p>
          <a:p>
            <a:pPr lvl="1"/>
            <a:r>
              <a:rPr lang="en-US" dirty="0" smtClean="0"/>
              <a:t>Test: can you give meaningful names &amp; purpose statements to the </a:t>
            </a:r>
            <a:r>
              <a:rPr lang="en-US" dirty="0" err="1" smtClean="0"/>
              <a:t>subproblems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Simpler instance of same problem: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 smtClean="0"/>
              <a:t>decomposition: the </a:t>
            </a:r>
            <a:r>
              <a:rPr lang="en-US" dirty="0" err="1" smtClean="0"/>
              <a:t>subproblem</a:t>
            </a:r>
            <a:r>
              <a:rPr lang="en-US" dirty="0" smtClean="0"/>
              <a:t> is to solve the problem on an immediate substructure of the original.</a:t>
            </a:r>
            <a:endParaRPr lang="en-US" dirty="0" smtClean="0"/>
          </a:p>
          <a:p>
            <a:pPr lvl="1"/>
            <a:r>
              <a:rPr lang="en-US" dirty="0" smtClean="0"/>
              <a:t>General recursion: when the </a:t>
            </a:r>
            <a:r>
              <a:rPr lang="en-US" dirty="0" err="1" smtClean="0"/>
              <a:t>subproblem</a:t>
            </a:r>
            <a:r>
              <a:rPr lang="en-US" dirty="0" smtClean="0"/>
              <a:t> is </a:t>
            </a:r>
            <a:r>
              <a:rPr lang="en-US" dirty="0" smtClean="0"/>
              <a:t>to solve the problem </a:t>
            </a:r>
            <a:r>
              <a:rPr lang="en-US" dirty="0" smtClean="0"/>
              <a:t>on </a:t>
            </a:r>
            <a:r>
              <a:rPr lang="en-US" dirty="0" smtClean="0"/>
              <a:t>something that is </a:t>
            </a:r>
            <a:r>
              <a:rPr lang="en-US" i="1" dirty="0" smtClean="0"/>
              <a:t>not</a:t>
            </a:r>
            <a:r>
              <a:rPr lang="en-US" dirty="0" smtClean="0"/>
              <a:t> an </a:t>
            </a:r>
            <a:r>
              <a:rPr lang="en-US" dirty="0" smtClean="0"/>
              <a:t>immediate substructure of the original.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Generalizations and Help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Introduce a help function whenever you have a chunk of code that performs a discrete function.</a:t>
            </a:r>
          </a:p>
          <a:p>
            <a:r>
              <a:rPr lang="en-US" dirty="0" smtClean="0"/>
              <a:t>Example:  always replace</a:t>
            </a:r>
          </a:p>
          <a:p>
            <a:pPr marL="40005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(if (&gt; (+ (ball-x b) 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BALL-SPEED 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(ball-radius b))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BALL-X-MAX) ...)</a:t>
            </a:r>
          </a:p>
          <a:p>
            <a:pPr marL="40005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by</a:t>
            </a:r>
          </a:p>
          <a:p>
            <a:pPr marL="40005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(if (ball-would-hit-right-wall? b)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</a:p>
          <a:p>
            <a:pPr marL="457200" indent="-457200"/>
            <a:r>
              <a:rPr lang="en-US" dirty="0" smtClean="0">
                <a:latin typeface="+mj-lt"/>
                <a:cs typeface="Consolas" panose="020B0609020204030204" pitchFamily="49" charset="0"/>
              </a:rPr>
              <a:t>Find a good name for your help function (</a:t>
            </a:r>
            <a:r>
              <a:rPr lang="en-US" b="1" dirty="0" smtClean="0">
                <a:latin typeface="+mj-lt"/>
                <a:cs typeface="Consolas" panose="020B0609020204030204" pitchFamily="49" charset="0"/>
              </a:rPr>
              <a:t>after-tick-helper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doesn’t qualify!)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2438400"/>
            <a:ext cx="28194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for readability.  Do it even if this piece of code occurs only once.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6178" y="3860824"/>
            <a:ext cx="2819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Also, if you make it a standalone function, you can write tests for 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Generalizations and Help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a generalization whenever you start to duplicate code.</a:t>
            </a:r>
          </a:p>
          <a:p>
            <a:pPr lvl="1"/>
            <a:r>
              <a:rPr lang="en-US" dirty="0"/>
              <a:t>Any time you copy &amp; paste, look for a pattern.</a:t>
            </a:r>
          </a:p>
          <a:p>
            <a:pPr lvl="1"/>
            <a:r>
              <a:rPr lang="en-US" dirty="0"/>
              <a:t>One is an exception; two is a coincidence; three is a </a:t>
            </a:r>
            <a:r>
              <a:rPr lang="en-US" dirty="0" smtClean="0"/>
              <a:t>pattern.</a:t>
            </a:r>
          </a:p>
          <a:p>
            <a:r>
              <a:rPr lang="en-US" dirty="0" smtClean="0"/>
              <a:t>But be sure to write good purpose statements for your generalization.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3400" y="5257800"/>
            <a:ext cx="4343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It's OK to copy &amp; paste for a while until you see the pattern.   But be sure to replace them all with good generalizations.  Your testers and maintainers will thank you.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summarize the key points we hope you take away from this course, regardless of what language you program in.</a:t>
            </a:r>
          </a:p>
          <a:p>
            <a:r>
              <a:rPr lang="en-US" dirty="0" smtClean="0"/>
              <a:t>We send you off with some concluding words of encouragement.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Design, then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built-in abstractions whenever possible:</a:t>
            </a:r>
          </a:p>
          <a:p>
            <a:pPr lvl="1"/>
            <a:r>
              <a:rPr lang="en-US" dirty="0" smtClean="0"/>
              <a:t> map, fold, filter, for-each   </a:t>
            </a:r>
            <a:r>
              <a:rPr lang="en-US" i="1" dirty="0" smtClean="0"/>
              <a:t>--- BUT:</a:t>
            </a:r>
          </a:p>
          <a:p>
            <a:r>
              <a:rPr lang="en-US" dirty="0" smtClean="0"/>
              <a:t>Don't use these unless you are confident in their use.</a:t>
            </a:r>
          </a:p>
          <a:p>
            <a:r>
              <a:rPr lang="en-US" dirty="0" smtClean="0"/>
              <a:t>Don’t reinvent the wheel.</a:t>
            </a:r>
          </a:p>
          <a:p>
            <a:pPr lvl="1"/>
            <a:r>
              <a:rPr lang="en-US" dirty="0" smtClean="0"/>
              <a:t>Use other people’s code, libraries, etc. whenever possible (and legal).</a:t>
            </a:r>
          </a:p>
          <a:p>
            <a:pPr lvl="1"/>
            <a:r>
              <a:rPr lang="en-US" dirty="0" smtClean="0"/>
              <a:t>You aren’t (or shouldn’t be) paid by the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smtClean="0"/>
              <a:t>Design Systems Iteratively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real problems are too complex to model at once.</a:t>
            </a:r>
          </a:p>
          <a:p>
            <a:pPr lvl="1"/>
            <a:r>
              <a:rPr lang="en-US" dirty="0" smtClean="0"/>
              <a:t>Pick important pieces of information, design data, write functions, &amp; repeat.</a:t>
            </a:r>
          </a:p>
          <a:p>
            <a:r>
              <a:rPr lang="en-US" dirty="0" smtClean="0"/>
              <a:t>Most real problems require too much functionality</a:t>
            </a:r>
          </a:p>
          <a:p>
            <a:pPr lvl="1"/>
            <a:r>
              <a:rPr lang="en-US" dirty="0" smtClean="0"/>
              <a:t>Pick important functions, design, repeat.</a:t>
            </a:r>
          </a:p>
          <a:p>
            <a:pPr lvl="1"/>
            <a:r>
              <a:rPr lang="en-US" dirty="0" smtClean="0"/>
              <a:t>New functionality may require new data designs.</a:t>
            </a:r>
          </a:p>
          <a:p>
            <a:pPr lvl="2"/>
            <a:r>
              <a:rPr lang="en-US" dirty="0" smtClean="0"/>
              <a:t>But can reuse purpose statements, (some) tests, contracts.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top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5486400"/>
            <a:ext cx="4191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Start with a simple version of your system…</a:t>
            </a:r>
          </a:p>
        </p:txBody>
      </p:sp>
    </p:spTree>
    <p:extLst>
      <p:ext uri="{BB962C8B-B14F-4D97-AF65-F5344CB8AC3E}">
        <p14:creationId xmlns:p14="http://schemas.microsoft.com/office/powerpoint/2010/main" val="16691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Iterative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465138"/>
            <a:ext cx="3048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…and then add features, one at a time.</a:t>
            </a:r>
          </a:p>
        </p:txBody>
      </p:sp>
    </p:spTree>
    <p:extLst>
      <p:ext uri="{BB962C8B-B14F-4D97-AF65-F5344CB8AC3E}">
        <p14:creationId xmlns:p14="http://schemas.microsoft.com/office/powerpoint/2010/main" val="36831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6. Pass values when you can, share state only when you must.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you tell the difference between a traffic light and a </a:t>
            </a:r>
            <a:r>
              <a:rPr lang="en-US" dirty="0" err="1" smtClean="0"/>
              <a:t>TLState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: everybody sees the same traffic light.</a:t>
            </a:r>
          </a:p>
          <a:p>
            <a:pPr lvl="1"/>
            <a:r>
              <a:rPr lang="en-US" dirty="0" smtClean="0"/>
              <a:t>If its state changes everybody sees it.</a:t>
            </a:r>
          </a:p>
          <a:p>
            <a:r>
              <a:rPr lang="en-US" dirty="0" smtClean="0"/>
              <a:t>Sometimes you need state, but less often than you might think</a:t>
            </a:r>
          </a:p>
          <a:p>
            <a:pPr lvl="1"/>
            <a:r>
              <a:rPr lang="en-US" dirty="0" smtClean="0"/>
              <a:t>Java, C++, etc. lead you to use state more often than you should.</a:t>
            </a:r>
          </a:p>
          <a:p>
            <a:pPr lvl="1"/>
            <a:r>
              <a:rPr lang="en-US" dirty="0" smtClean="0"/>
              <a:t>State complicates everything!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pic>
        <p:nvPicPr>
          <p:cNvPr id="1034" name="Picture 10" descr="C:\Users\Mitch\Desktop\Gimp Practice\traffic light red 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228601"/>
            <a:ext cx="2483538" cy="38862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572250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ffic light g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135731"/>
            <a:ext cx="2551004" cy="3991770"/>
          </a:xfrm>
          <a:prstGeom prst="rect">
            <a:avLst/>
          </a:prstGeom>
        </p:spPr>
      </p:pic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368142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99794" y="5922496"/>
            <a:ext cx="354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Now we know!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a pipe</a:t>
            </a:r>
            <a:endParaRPr lang="en-US" dirty="0"/>
          </a:p>
        </p:txBody>
      </p:sp>
      <p:pic>
        <p:nvPicPr>
          <p:cNvPr id="4" name="Content Placeholder 3" descr="ceci-n-est-pas-une-pip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977" y="1524000"/>
            <a:ext cx="6660822" cy="4648200"/>
          </a:xfrm>
        </p:spPr>
      </p:pic>
      <p:sp>
        <p:nvSpPr>
          <p:cNvPr id="3" name="Rectangle 2"/>
          <p:cNvSpPr/>
          <p:nvPr/>
        </p:nvSpPr>
        <p:spPr>
          <a:xfrm>
            <a:off x="6400800" y="3124200"/>
            <a:ext cx="25146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famous painting,  “This is not a pipe,” reminds us of the difference between information and data.  A piece of data that is </a:t>
            </a:r>
            <a:r>
              <a:rPr lang="en-US" sz="1400" dirty="0" err="1"/>
              <a:t>stateful</a:t>
            </a:r>
            <a:r>
              <a:rPr lang="en-US" sz="1400" dirty="0"/>
              <a:t> represents some information, and we must always document this in our data definitions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Summary: </a:t>
            </a:r>
            <a:br>
              <a:rPr lang="en-US" dirty="0" smtClean="0"/>
            </a:br>
            <a:r>
              <a:rPr lang="en-US" dirty="0" smtClean="0"/>
              <a:t>You need never be afraid of this: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5143500"/>
            <a:ext cx="3200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You need never be afraid of a blank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know the 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relevant information from the world? </a:t>
            </a:r>
          </a:p>
          <a:p>
            <a:r>
              <a:rPr lang="en-US" dirty="0" smtClean="0"/>
              <a:t>How should it be represented as data?</a:t>
            </a:r>
          </a:p>
          <a:p>
            <a:r>
              <a:rPr lang="en-US" dirty="0" smtClean="0"/>
              <a:t>What is the purpose of this system/function/method?</a:t>
            </a:r>
          </a:p>
          <a:p>
            <a:r>
              <a:rPr lang="en-US" dirty="0" smtClean="0"/>
              <a:t>How should I go from purpose to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77000" y="1416283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77000" y="2222966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77000" y="3029649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7000" y="3836332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77000" y="4643015"/>
            <a:ext cx="1828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77000" y="5449696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90600" y="609600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733800" y="609600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91400" y="194968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91400" y="275636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91400" y="3563049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91400" y="4369732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91400" y="5176415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867400" y="76200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/>
              <a:t>Let’s see where we’ve been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905000" y="3563049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905000" y="4369732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905000" y="5176415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562600" y="1682983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014846"/>
            <a:ext cx="2133600" cy="365125"/>
          </a:xfrm>
        </p:spPr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00300" y="6102438"/>
            <a:ext cx="4343400" cy="555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/>
              <a:t>The dark boxes indicate topics that were the major focus of one more lessons; the lighter </a:t>
            </a:r>
            <a:r>
              <a:rPr lang="en-US" sz="1200" dirty="0" smtClean="0"/>
              <a:t>boxes </a:t>
            </a:r>
            <a:r>
              <a:rPr lang="en-US" sz="1200" dirty="0"/>
              <a:t>indicate topics that we mentioned in passing but didn’t cover in detail.</a:t>
            </a:r>
          </a:p>
        </p:txBody>
      </p:sp>
    </p:spTree>
    <p:extLst>
      <p:ext uri="{BB962C8B-B14F-4D97-AF65-F5344CB8AC3E}">
        <p14:creationId xmlns:p14="http://schemas.microsoft.com/office/powerpoint/2010/main" val="14121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you know how to write down the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Definitions and Interpretations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Purpose statements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Tests</a:t>
            </a:r>
          </a:p>
          <a:p>
            <a:endParaRPr lang="en-US" sz="800" dirty="0" smtClean="0"/>
          </a:p>
          <a:p>
            <a:r>
              <a:rPr lang="en-US" sz="2400" dirty="0" smtClean="0"/>
              <a:t>Code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get ‘</a:t>
            </a:r>
            <a:r>
              <a:rPr lang="en-US" dirty="0" err="1" smtClean="0"/>
              <a:t>em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And good luck!</a:t>
            </a:r>
          </a:p>
          <a:p>
            <a:pPr algn="ctr">
              <a:buNone/>
            </a:pPr>
            <a:r>
              <a:rPr lang="en-US" dirty="0" smtClean="0"/>
              <a:t>Stay in touch.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              --Prof. Wand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5791200"/>
            <a:ext cx="44196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are some slogans we had in Lesson 0.2.  See if they sound familiar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869988"/>
              </p:ext>
            </p:extLst>
          </p:nvPr>
        </p:nvGraphicFramePr>
        <p:xfrm>
          <a:off x="457200" y="914400"/>
          <a:ext cx="8229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Six Principles of this course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</a:t>
                      </a:r>
                      <a:endParaRPr lang="en-US" sz="3200" dirty="0" smtClean="0"/>
                    </a:p>
                    <a:p>
                      <a:r>
                        <a:rPr lang="en-US" sz="3200" dirty="0" smtClean="0"/>
                        <a:t>state </a:t>
                      </a:r>
                      <a:r>
                        <a:rPr lang="en-US" sz="3200" dirty="0" smtClean="0"/>
                        <a:t>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4574865"/>
            <a:ext cx="21717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 are </a:t>
            </a:r>
            <a:r>
              <a:rPr lang="en-US" dirty="0" smtClean="0"/>
              <a:t>the six principles from Lesson 0.2.  They </a:t>
            </a:r>
            <a:r>
              <a:rPr lang="en-US" dirty="0"/>
              <a:t>summarize what we hope you have learned from this course.</a:t>
            </a:r>
          </a:p>
        </p:txBody>
      </p:sp>
    </p:spTree>
    <p:extLst>
      <p:ext uri="{BB962C8B-B14F-4D97-AF65-F5344CB8AC3E}">
        <p14:creationId xmlns:p14="http://schemas.microsoft.com/office/powerpoint/2010/main" val="4536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1. Programming is a People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write programs so others can read them</a:t>
            </a:r>
          </a:p>
          <a:p>
            <a:pPr lvl="1"/>
            <a:r>
              <a:rPr lang="en-US" dirty="0" smtClean="0"/>
              <a:t>Bosses, customers, maintainers, etc.</a:t>
            </a:r>
          </a:p>
          <a:p>
            <a:pPr lvl="1"/>
            <a:r>
              <a:rPr lang="en-US" dirty="0" smtClean="0"/>
              <a:t>This means an older version of you, too</a:t>
            </a:r>
          </a:p>
          <a:p>
            <a:r>
              <a:rPr lang="en-US" dirty="0" smtClean="0"/>
              <a:t>You work with others as you develop programs</a:t>
            </a:r>
          </a:p>
          <a:p>
            <a:pPr lvl="1"/>
            <a:r>
              <a:rPr lang="en-US" dirty="0" smtClean="0"/>
              <a:t>The earlier you articulate your thinking, the earlier you can catch flaws</a:t>
            </a:r>
          </a:p>
          <a:p>
            <a:pPr lvl="1"/>
            <a:r>
              <a:rPr lang="en-US" dirty="0" smtClean="0"/>
              <a:t>The earlier you catch flaws, the easier/cheaper they are to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2. Represent Information as Data; Interpret Data as Information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Information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3390900" y="1752600"/>
            <a:ext cx="2057400" cy="3200400"/>
            <a:chOff x="3733800" y="1676400"/>
            <a:chExt cx="2057400" cy="3200400"/>
          </a:xfrm>
        </p:grpSpPr>
        <p:sp>
          <p:nvSpPr>
            <p:cNvPr id="9" name="Right Arrow 8"/>
            <p:cNvSpPr/>
            <p:nvPr/>
          </p:nvSpPr>
          <p:spPr>
            <a:xfrm>
              <a:off x="3733800" y="1676400"/>
              <a:ext cx="2057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representation</a:t>
              </a:r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733800" y="3657600"/>
              <a:ext cx="2057400" cy="1219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interpretation</a:t>
              </a:r>
              <a:endParaRPr lang="en-US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4953000"/>
            <a:ext cx="32766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 distinction between information and data is one of the key concepts of this course.  Any time we have some data, we have to give its </a:t>
            </a:r>
            <a:r>
              <a:rPr lang="en-US" i="1" dirty="0"/>
              <a:t>interpretation</a:t>
            </a:r>
            <a:r>
              <a:rPr lang="en-US" dirty="0"/>
              <a:t>: that is, what the data means.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Analysis and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what lives in the real world</a:t>
            </a:r>
          </a:p>
          <a:p>
            <a:r>
              <a:rPr lang="en-US" dirty="0" smtClean="0"/>
              <a:t>Need to decide </a:t>
            </a:r>
            <a:r>
              <a:rPr lang="en-US" i="1" dirty="0" smtClean="0">
                <a:solidFill>
                  <a:srgbClr val="FF0000"/>
                </a:solidFill>
              </a:rPr>
              <a:t>what part </a:t>
            </a:r>
            <a:r>
              <a:rPr lang="en-US" dirty="0" smtClean="0"/>
              <a:t>of that information needs to be represented as data.</a:t>
            </a:r>
          </a:p>
          <a:p>
            <a:r>
              <a:rPr lang="en-US" dirty="0" smtClean="0"/>
              <a:t>Need to decide </a:t>
            </a:r>
            <a:r>
              <a:rPr lang="en-US" i="1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that information will be represented as data</a:t>
            </a:r>
          </a:p>
          <a:p>
            <a:r>
              <a:rPr lang="en-US" dirty="0" smtClean="0"/>
              <a:t>Need to document how to </a:t>
            </a:r>
            <a:r>
              <a:rPr lang="en-US" i="1" dirty="0" smtClean="0">
                <a:solidFill>
                  <a:srgbClr val="FF0000"/>
                </a:solidFill>
              </a:rPr>
              <a:t>interpret</a:t>
            </a:r>
            <a:r>
              <a:rPr lang="en-US" dirty="0" smtClean="0"/>
              <a:t> the data as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5105400"/>
            <a:ext cx="35814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 is our summary slide about step 1 of the design recipe, “Information Analysis and Data Design”.  </a:t>
            </a:r>
            <a:r>
              <a:rPr lang="en-US" dirty="0" smtClean="0"/>
              <a:t>You've seen this slide several times already.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your data mirror the information it represents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Understand the information in problem area</a:t>
            </a:r>
          </a:p>
          <a:p>
            <a:r>
              <a:rPr lang="en-US" dirty="0" smtClean="0"/>
              <a:t>Make the structure of your data mirror the structure of the information it represents</a:t>
            </a:r>
          </a:p>
          <a:p>
            <a:pPr lvl="1"/>
            <a:r>
              <a:rPr lang="en-US" dirty="0" smtClean="0"/>
              <a:t>NOT strings or arrays:  think harder!</a:t>
            </a:r>
          </a:p>
          <a:p>
            <a:r>
              <a:rPr lang="en-US" dirty="0" smtClean="0"/>
              <a:t>No junk: every combination of values should be meaningful</a:t>
            </a:r>
          </a:p>
          <a:p>
            <a:pPr lvl="1"/>
            <a:r>
              <a:rPr lang="en-US" dirty="0" smtClean="0"/>
              <a:t>if not, document the permissible combinations with an invariant.</a:t>
            </a:r>
          </a:p>
          <a:p>
            <a:r>
              <a:rPr lang="en-US" dirty="0" smtClean="0"/>
              <a:t>Always document the interpretation of your data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1931</Words>
  <Application>Microsoft Office PowerPoint</Application>
  <PresentationFormat>On-screen Show (4:3)</PresentationFormat>
  <Paragraphs>267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Helvetica Neue</vt:lpstr>
      <vt:lpstr>Wingdings</vt:lpstr>
      <vt:lpstr>Office Theme</vt:lpstr>
      <vt:lpstr>The Last Lecture</vt:lpstr>
      <vt:lpstr>Key Points for this Lesson</vt:lpstr>
      <vt:lpstr>PowerPoint Presentation</vt:lpstr>
      <vt:lpstr>PowerPoint Presentation</vt:lpstr>
      <vt:lpstr>PowerPoint Presentation</vt:lpstr>
      <vt:lpstr>1. Programming is a People Discipline</vt:lpstr>
      <vt:lpstr>2. Represent Information as Data; Interpret Data as Information</vt:lpstr>
      <vt:lpstr>Information Analysis and Data Design</vt:lpstr>
      <vt:lpstr>Make your data mirror the information it represents</vt:lpstr>
      <vt:lpstr>Reviewing a Data Design</vt:lpstr>
      <vt:lpstr>3. Functions and Methods Should Consume and Produce Data</vt:lpstr>
      <vt:lpstr>Design one function/method per task</vt:lpstr>
      <vt:lpstr>Good function names and purpose statements help the reader</vt:lpstr>
      <vt:lpstr>4. Design functions systematically</vt:lpstr>
      <vt:lpstr>The Function Design Recipe</vt:lpstr>
      <vt:lpstr>Choosing a Design Strategy</vt:lpstr>
      <vt:lpstr>Finding the Simpler Subproblems</vt:lpstr>
      <vt:lpstr>Introducing Generalizations and Help Functions</vt:lpstr>
      <vt:lpstr>Introducing Generalizations and Help Functions</vt:lpstr>
      <vt:lpstr>Design, then abstract</vt:lpstr>
      <vt:lpstr>5. Design Systems Iteratively</vt:lpstr>
      <vt:lpstr>Start from the top</vt:lpstr>
      <vt:lpstr>The Iterative Design  Recipe</vt:lpstr>
      <vt:lpstr>6. Pass values when you can, share state only when you must.</vt:lpstr>
      <vt:lpstr>PowerPoint Presentation</vt:lpstr>
      <vt:lpstr>PowerPoint Presentation</vt:lpstr>
      <vt:lpstr>This is not a pipe</vt:lpstr>
      <vt:lpstr> Summary:  You need never be afraid of this:</vt:lpstr>
      <vt:lpstr>You know the questions to ask</vt:lpstr>
      <vt:lpstr>And you know how to write down the answers</vt:lpstr>
      <vt:lpstr>Go get ‘em!!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Lecture</dc:title>
  <dc:creator>Mitch</dc:creator>
  <cp:lastModifiedBy>Mitchell Wand</cp:lastModifiedBy>
  <cp:revision>35</cp:revision>
  <cp:lastPrinted>2013-04-10T19:16:14Z</cp:lastPrinted>
  <dcterms:created xsi:type="dcterms:W3CDTF">2006-08-16T00:00:00Z</dcterms:created>
  <dcterms:modified xsi:type="dcterms:W3CDTF">2014-11-19T20:37:11Z</dcterms:modified>
</cp:coreProperties>
</file>