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257" r:id="rId2"/>
    <p:sldId id="280" r:id="rId3"/>
    <p:sldId id="320" r:id="rId4"/>
    <p:sldId id="296" r:id="rId5"/>
    <p:sldId id="297" r:id="rId6"/>
    <p:sldId id="298" r:id="rId7"/>
    <p:sldId id="299" r:id="rId8"/>
    <p:sldId id="300" r:id="rId9"/>
    <p:sldId id="311" r:id="rId10"/>
    <p:sldId id="310" r:id="rId11"/>
    <p:sldId id="313" r:id="rId12"/>
    <p:sldId id="314" r:id="rId13"/>
    <p:sldId id="301" r:id="rId14"/>
    <p:sldId id="302" r:id="rId15"/>
    <p:sldId id="315" r:id="rId16"/>
    <p:sldId id="303" r:id="rId17"/>
    <p:sldId id="304" r:id="rId18"/>
    <p:sldId id="323" r:id="rId19"/>
    <p:sldId id="324" r:id="rId20"/>
    <p:sldId id="305" r:id="rId21"/>
    <p:sldId id="316" r:id="rId22"/>
    <p:sldId id="306" r:id="rId23"/>
    <p:sldId id="307" r:id="rId24"/>
    <p:sldId id="308" r:id="rId25"/>
    <p:sldId id="317" r:id="rId26"/>
    <p:sldId id="319" r:id="rId27"/>
    <p:sldId id="318" r:id="rId28"/>
    <p:sldId id="321" r:id="rId29"/>
    <p:sldId id="322" r:id="rId30"/>
    <p:sldId id="293" r:id="rId31"/>
    <p:sldId id="294"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83278" autoAdjust="0"/>
  </p:normalViewPr>
  <p:slideViewPr>
    <p:cSldViewPr>
      <p:cViewPr varScale="1">
        <p:scale>
          <a:sx n="111" d="100"/>
          <a:sy n="111" d="100"/>
        </p:scale>
        <p:origin x="1500" y="114"/>
      </p:cViewPr>
      <p:guideLst>
        <p:guide orient="horz" pos="2160"/>
        <p:guide pos="96"/>
      </p:guideLst>
    </p:cSldViewPr>
  </p:slideViewPr>
  <p:notesTextViewPr>
    <p:cViewPr>
      <p:scale>
        <a:sx n="100" d="100"/>
        <a:sy n="100" d="100"/>
      </p:scale>
      <p:origin x="0" y="0"/>
    </p:cViewPr>
  </p:notesTextViewPr>
  <p:sorterViewPr>
    <p:cViewPr>
      <p:scale>
        <a:sx n="82" d="100"/>
        <a:sy n="8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5/19/2016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892315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00934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71376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92201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5264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331747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38218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355888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4822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03244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362906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85600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55308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3529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0485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035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27373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8163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71082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9774191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69007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929804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848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428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77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5763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0358983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oogle.com/webhp?hl=en&amp;tab=mw&amp;ei=12xNUr3zCMKLqQGsjYG4DA&amp;ved=0CAUQqS4oAQ#hl=en&amp;q=FT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Generalizing Over Functions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5.2</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14" name="Group 13"/>
          <p:cNvGrpSpPr/>
          <p:nvPr/>
        </p:nvGrpSpPr>
        <p:grpSpPr>
          <a:xfrm>
            <a:off x="120650" y="6314759"/>
            <a:ext cx="8902700" cy="400110"/>
            <a:chOff x="120650" y="6314759"/>
            <a:chExt cx="8902700" cy="400110"/>
          </a:xfrm>
        </p:grpSpPr>
        <p:pic>
          <p:nvPicPr>
            <p:cNvPr id="15" name="Picture 14"/>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6" name="TextBox 15"/>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2012-2016</a:t>
              </a:r>
              <a:endParaRPr lang="en-US" sz="1000" dirty="0" smtClean="0"/>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small but important detail: we need to switch languages</a:t>
            </a:r>
            <a:endParaRPr lang="en-US" dirty="0"/>
          </a:p>
        </p:txBody>
      </p:sp>
      <p:sp>
        <p:nvSpPr>
          <p:cNvPr id="3" name="Content Placeholder 2"/>
          <p:cNvSpPr>
            <a:spLocks noGrp="1"/>
          </p:cNvSpPr>
          <p:nvPr>
            <p:ph idx="1"/>
          </p:nvPr>
        </p:nvSpPr>
        <p:spPr/>
        <p:txBody>
          <a:bodyPr/>
          <a:lstStyle/>
          <a:p>
            <a:r>
              <a:rPr lang="en-US" dirty="0"/>
              <a:t>Racket's Basic Student Language (BSL) does not allow </a:t>
            </a:r>
            <a:r>
              <a:rPr lang="en-US" dirty="0" smtClean="0"/>
              <a:t>us to pass functions </a:t>
            </a:r>
            <a:r>
              <a:rPr lang="en-US" dirty="0"/>
              <a:t>as </a:t>
            </a:r>
            <a:r>
              <a:rPr lang="en-US" dirty="0" smtClean="0"/>
              <a:t>arguments.</a:t>
            </a:r>
          </a:p>
          <a:p>
            <a:r>
              <a:rPr lang="en-US" dirty="0" smtClean="0"/>
              <a:t>So </a:t>
            </a:r>
            <a:r>
              <a:rPr lang="en-US" dirty="0"/>
              <a:t>we use the Intermediate Student </a:t>
            </a:r>
            <a:r>
              <a:rPr lang="en-US" dirty="0" smtClean="0"/>
              <a:t>Language + Lambda </a:t>
            </a:r>
            <a:r>
              <a:rPr lang="en-US" dirty="0"/>
              <a:t>(</a:t>
            </a:r>
            <a:r>
              <a:rPr lang="en-US" dirty="0" err="1" smtClean="0"/>
              <a:t>ISL+Lambda</a:t>
            </a:r>
            <a:r>
              <a:rPr lang="en-US" dirty="0" smtClean="0"/>
              <a:t>), </a:t>
            </a:r>
            <a:r>
              <a:rPr lang="en-US" dirty="0"/>
              <a:t>which allows functions as arguments and has several other useful features</a:t>
            </a:r>
            <a:r>
              <a:rPr lang="en-US" dirty="0" smtClean="0"/>
              <a:t>.</a:t>
            </a:r>
          </a:p>
          <a:p>
            <a:r>
              <a:rPr lang="en-US" dirty="0" smtClean="0"/>
              <a:t>We will use this for the next several weeks.</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74633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about the design strategy?</a:t>
            </a:r>
            <a:endParaRPr lang="en-US" dirty="0"/>
          </a:p>
        </p:txBody>
      </p:sp>
      <p:sp>
        <p:nvSpPr>
          <p:cNvPr id="3" name="Content Placeholder 2"/>
          <p:cNvSpPr>
            <a:spLocks noGrp="1"/>
          </p:cNvSpPr>
          <p:nvPr>
            <p:ph idx="1"/>
          </p:nvPr>
        </p:nvSpPr>
        <p:spPr>
          <a:xfrm>
            <a:off x="152400" y="1600200"/>
            <a:ext cx="8839200" cy="4953000"/>
          </a:xfrm>
        </p:spPr>
        <p:txBody>
          <a:bodyPr>
            <a:normAutofit fontScale="47500" lnSpcReduction="20000"/>
          </a:bodyPr>
          <a:lstStyle/>
          <a:p>
            <a:pPr>
              <a:buNone/>
            </a:pPr>
            <a:r>
              <a:rPr lang="en-US" sz="5100" dirty="0"/>
              <a:t>The definition for </a:t>
            </a:r>
            <a:r>
              <a:rPr lang="en-US" sz="5100" b="1" dirty="0">
                <a:latin typeface="Consolas" panose="020B0609020204030204" pitchFamily="49" charset="0"/>
                <a:cs typeface="Consolas" panose="020B0609020204030204" pitchFamily="49" charset="0"/>
              </a:rPr>
              <a:t>apply-to-each</a:t>
            </a:r>
            <a:r>
              <a:rPr lang="en-US" sz="5100" dirty="0"/>
              <a:t> follows the template, so </a:t>
            </a:r>
            <a:r>
              <a:rPr lang="en-US" sz="5100" dirty="0" smtClean="0"/>
              <a:t>the</a:t>
            </a:r>
          </a:p>
          <a:p>
            <a:pPr>
              <a:buNone/>
            </a:pPr>
            <a:r>
              <a:rPr lang="en-US" sz="5100" dirty="0" smtClean="0"/>
              <a:t>strategy </a:t>
            </a:r>
            <a:r>
              <a:rPr lang="en-US" sz="5100" dirty="0"/>
              <a:t>is </a:t>
            </a:r>
            <a:r>
              <a:rPr lang="en-US" sz="5100" dirty="0" smtClean="0"/>
              <a:t>"use template".  This will work on lists of any</a:t>
            </a:r>
          </a:p>
          <a:p>
            <a:pPr>
              <a:buNone/>
            </a:pPr>
            <a:r>
              <a:rPr lang="en-US" sz="5100" dirty="0" smtClean="0"/>
              <a:t>kind of value, so we say it uses the template for </a:t>
            </a:r>
            <a:r>
              <a:rPr lang="en-US" sz="5100" b="1" dirty="0" err="1" smtClean="0">
                <a:latin typeface="Consolas" panose="020B0609020204030204" pitchFamily="49" charset="0"/>
                <a:cs typeface="Consolas" panose="020B0609020204030204" pitchFamily="49" charset="0"/>
              </a:rPr>
              <a:t>ListOfX</a:t>
            </a:r>
            <a:r>
              <a:rPr lang="en-US" sz="5100" dirty="0" smtClean="0"/>
              <a:t>.</a:t>
            </a:r>
            <a:endParaRPr lang="en-US" sz="5100" dirty="0"/>
          </a:p>
          <a:p>
            <a:pPr>
              <a:buNone/>
            </a:pPr>
            <a:r>
              <a:rPr lang="en-US" sz="5100" b="1" dirty="0" smtClean="0">
                <a:latin typeface="Lucida Console" pitchFamily="49" charset="0"/>
              </a:rPr>
              <a:t> </a:t>
            </a:r>
          </a:p>
          <a:p>
            <a:pPr>
              <a:buNone/>
            </a:pPr>
            <a:endParaRPr lang="en-US" sz="2600" b="1" dirty="0">
              <a:latin typeface="Lucida Console" pitchFamily="49" charset="0"/>
              <a:cs typeface="Consolas" pitchFamily="49" charset="0"/>
            </a:endParaRPr>
          </a:p>
          <a:p>
            <a:pPr>
              <a:buNone/>
            </a:pPr>
            <a:r>
              <a:rPr lang="en-US" sz="5100" b="1" dirty="0" smtClean="0">
                <a:latin typeface="Consolas" pitchFamily="49" charset="0"/>
                <a:cs typeface="Consolas" pitchFamily="49" charset="0"/>
              </a:rPr>
              <a:t> ;; STRATEGY: </a:t>
            </a:r>
            <a:r>
              <a:rPr lang="en-US" sz="5100" b="1" dirty="0" smtClean="0">
                <a:solidFill>
                  <a:srgbClr val="FF0000"/>
                </a:solidFill>
                <a:latin typeface="Consolas" pitchFamily="49" charset="0"/>
                <a:cs typeface="Consolas" pitchFamily="49" charset="0"/>
              </a:rPr>
              <a:t>Use template for </a:t>
            </a:r>
            <a:r>
              <a:rPr lang="en-US" sz="5100" b="1" dirty="0" err="1" smtClean="0">
                <a:solidFill>
                  <a:srgbClr val="FF0000"/>
                </a:solidFill>
                <a:latin typeface="Consolas" pitchFamily="49" charset="0"/>
                <a:cs typeface="Consolas" pitchFamily="49" charset="0"/>
              </a:rPr>
              <a:t>ListOfX</a:t>
            </a:r>
            <a:r>
              <a:rPr lang="en-US" sz="5100" b="1" dirty="0" smtClean="0">
                <a:solidFill>
                  <a:srgbClr val="FF0000"/>
                </a:solidFill>
                <a:latin typeface="Consolas" pitchFamily="49" charset="0"/>
                <a:cs typeface="Consolas" pitchFamily="49" charset="0"/>
              </a:rPr>
              <a:t> on </a:t>
            </a:r>
            <a:r>
              <a:rPr lang="en-US" sz="5100" b="1" dirty="0" err="1" smtClean="0">
                <a:solidFill>
                  <a:srgbClr val="FF0000"/>
                </a:solidFill>
                <a:latin typeface="Consolas" pitchFamily="49" charset="0"/>
                <a:cs typeface="Consolas" pitchFamily="49" charset="0"/>
              </a:rPr>
              <a:t>lst</a:t>
            </a:r>
            <a:endParaRPr lang="en-US" sz="5100" b="1" dirty="0" smtClean="0">
              <a:solidFill>
                <a:srgbClr val="FF0000"/>
              </a:solidFill>
              <a:latin typeface="Consolas" pitchFamily="49" charset="0"/>
              <a:cs typeface="Consolas" pitchFamily="49" charset="0"/>
            </a:endParaRPr>
          </a:p>
          <a:p>
            <a:pPr>
              <a:buNone/>
            </a:pPr>
            <a:r>
              <a:rPr lang="en-US" sz="5100" b="1" dirty="0" smtClean="0">
                <a:latin typeface="Consolas" pitchFamily="49" charset="0"/>
                <a:cs typeface="Consolas" pitchFamily="49" charset="0"/>
              </a:rPr>
              <a:t> (define (apply-to-each </a:t>
            </a:r>
            <a:r>
              <a:rPr lang="en-US" sz="5100" b="1" dirty="0" smtClean="0">
                <a:solidFill>
                  <a:srgbClr val="00B050"/>
                </a:solidFill>
                <a:latin typeface="Consolas" pitchFamily="49" charset="0"/>
                <a:cs typeface="Consolas" pitchFamily="49" charset="0"/>
              </a:rPr>
              <a:t>fn</a:t>
            </a:r>
            <a:r>
              <a:rPr lang="en-US" sz="5100" b="1" dirty="0" smtClean="0">
                <a:latin typeface="Consolas" pitchFamily="49" charset="0"/>
                <a:cs typeface="Consolas" pitchFamily="49" charset="0"/>
              </a:rPr>
              <a:t> </a:t>
            </a:r>
            <a:r>
              <a:rPr lang="en-US" sz="5100" b="1" dirty="0" err="1" smtClean="0">
                <a:latin typeface="Consolas" pitchFamily="49" charset="0"/>
                <a:cs typeface="Consolas" pitchFamily="49" charset="0"/>
              </a:rPr>
              <a:t>lst</a:t>
            </a:r>
            <a:r>
              <a:rPr lang="en-US" sz="5100" b="1" dirty="0" smtClean="0">
                <a:latin typeface="Consolas" pitchFamily="49" charset="0"/>
                <a:cs typeface="Consolas" pitchFamily="49" charset="0"/>
              </a:rPr>
              <a:t>) </a:t>
            </a:r>
          </a:p>
          <a:p>
            <a:pPr>
              <a:buNone/>
            </a:pPr>
            <a:r>
              <a:rPr lang="en-US" sz="5100" b="1" dirty="0" smtClean="0">
                <a:latin typeface="Consolas" pitchFamily="49" charset="0"/>
                <a:cs typeface="Consolas" pitchFamily="49" charset="0"/>
              </a:rPr>
              <a:t>    (</a:t>
            </a:r>
            <a:r>
              <a:rPr lang="en-US" sz="5100" b="1" dirty="0" err="1" smtClean="0">
                <a:latin typeface="Consolas" pitchFamily="49" charset="0"/>
                <a:cs typeface="Consolas" pitchFamily="49" charset="0"/>
              </a:rPr>
              <a:t>cond</a:t>
            </a:r>
            <a:endParaRPr lang="en-US" sz="5100" b="1" dirty="0" smtClean="0">
              <a:latin typeface="Consolas" pitchFamily="49" charset="0"/>
              <a:cs typeface="Consolas" pitchFamily="49" charset="0"/>
            </a:endParaRPr>
          </a:p>
          <a:p>
            <a:pPr>
              <a:buNone/>
            </a:pPr>
            <a:r>
              <a:rPr lang="en-US" sz="5100" b="1" dirty="0" smtClean="0">
                <a:latin typeface="Consolas" pitchFamily="49" charset="0"/>
                <a:cs typeface="Consolas" pitchFamily="49" charset="0"/>
              </a:rPr>
              <a:t>      [(empty? </a:t>
            </a:r>
            <a:r>
              <a:rPr lang="en-US" sz="5100" b="1" dirty="0" err="1" smtClean="0">
                <a:latin typeface="Consolas" pitchFamily="49" charset="0"/>
                <a:cs typeface="Consolas" pitchFamily="49" charset="0"/>
              </a:rPr>
              <a:t>loe</a:t>
            </a:r>
            <a:r>
              <a:rPr lang="en-US" sz="5100" b="1" dirty="0" smtClean="0">
                <a:latin typeface="Consolas" pitchFamily="49" charset="0"/>
                <a:cs typeface="Consolas" pitchFamily="49" charset="0"/>
              </a:rPr>
              <a:t>) empty]</a:t>
            </a:r>
          </a:p>
          <a:p>
            <a:pPr>
              <a:buNone/>
            </a:pPr>
            <a:r>
              <a:rPr lang="en-US" sz="5100" b="1" dirty="0" smtClean="0">
                <a:latin typeface="Consolas" pitchFamily="49" charset="0"/>
                <a:cs typeface="Consolas" pitchFamily="49" charset="0"/>
              </a:rPr>
              <a:t>      [else (cons</a:t>
            </a:r>
          </a:p>
          <a:p>
            <a:pPr>
              <a:buNone/>
            </a:pPr>
            <a:r>
              <a:rPr lang="en-US" sz="5100" b="1" dirty="0" smtClean="0">
                <a:latin typeface="Consolas" pitchFamily="49" charset="0"/>
                <a:cs typeface="Consolas" pitchFamily="49" charset="0"/>
              </a:rPr>
              <a:t>              (</a:t>
            </a:r>
            <a:r>
              <a:rPr lang="en-US" sz="5100" b="1" dirty="0" smtClean="0">
                <a:solidFill>
                  <a:srgbClr val="00B050"/>
                </a:solidFill>
                <a:latin typeface="Consolas" pitchFamily="49" charset="0"/>
                <a:cs typeface="Consolas" pitchFamily="49" charset="0"/>
              </a:rPr>
              <a:t>fn</a:t>
            </a:r>
            <a:r>
              <a:rPr lang="en-US" sz="5100" b="1" dirty="0" smtClean="0">
                <a:latin typeface="Consolas" pitchFamily="49" charset="0"/>
                <a:cs typeface="Consolas" pitchFamily="49" charset="0"/>
              </a:rPr>
              <a:t> (first </a:t>
            </a:r>
            <a:r>
              <a:rPr lang="en-US" sz="5100" b="1" dirty="0" err="1" smtClean="0">
                <a:latin typeface="Consolas" pitchFamily="49" charset="0"/>
                <a:cs typeface="Consolas" pitchFamily="49" charset="0"/>
              </a:rPr>
              <a:t>lst</a:t>
            </a:r>
            <a:r>
              <a:rPr lang="en-US" sz="5100" b="1" dirty="0" smtClean="0">
                <a:latin typeface="Consolas" pitchFamily="49" charset="0"/>
                <a:cs typeface="Consolas" pitchFamily="49" charset="0"/>
              </a:rPr>
              <a:t>))</a:t>
            </a:r>
          </a:p>
          <a:p>
            <a:pPr>
              <a:buNone/>
            </a:pPr>
            <a:r>
              <a:rPr lang="en-US" sz="5100" b="1" dirty="0" smtClean="0">
                <a:latin typeface="Consolas" pitchFamily="49" charset="0"/>
                <a:cs typeface="Consolas" pitchFamily="49" charset="0"/>
              </a:rPr>
              <a:t>              (apply-to-each fn (rest </a:t>
            </a:r>
            <a:r>
              <a:rPr lang="en-US" sz="5100" b="1" dirty="0" err="1" smtClean="0">
                <a:latin typeface="Consolas" pitchFamily="49" charset="0"/>
                <a:cs typeface="Consolas" pitchFamily="49" charset="0"/>
              </a:rPr>
              <a:t>lst</a:t>
            </a:r>
            <a:r>
              <a:rPr lang="en-US" sz="51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 </a:t>
            </a:r>
            <a:endParaRPr lang="en-US" sz="26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4269771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p:txBody>
          <a:bodyPr>
            <a:normAutofit fontScale="92500" lnSpcReduction="10000"/>
          </a:bodyPr>
          <a:lstStyle/>
          <a:p>
            <a:r>
              <a:rPr lang="en-US" dirty="0"/>
              <a:t>Our new definitions for </a:t>
            </a:r>
            <a:r>
              <a:rPr lang="en-US" b="1" dirty="0">
                <a:latin typeface="Consolas" panose="020B0609020204030204" pitchFamily="49" charset="0"/>
                <a:cs typeface="Consolas" panose="020B0609020204030204" pitchFamily="49" charset="0"/>
              </a:rPr>
              <a:t>add-1-to-each</a:t>
            </a:r>
            <a:r>
              <a:rPr lang="en-US" dirty="0"/>
              <a:t> and </a:t>
            </a:r>
            <a:r>
              <a:rPr lang="en-US" b="1" dirty="0">
                <a:latin typeface="Consolas" panose="020B0609020204030204" pitchFamily="49" charset="0"/>
                <a:cs typeface="Consolas" panose="020B0609020204030204" pitchFamily="49" charset="0"/>
              </a:rPr>
              <a:t>extract-names</a:t>
            </a:r>
            <a:r>
              <a:rPr lang="en-US" dirty="0"/>
              <a:t> do not follow the template: they just </a:t>
            </a:r>
            <a:r>
              <a:rPr lang="en-US" i="1" dirty="0"/>
              <a:t>use</a:t>
            </a:r>
            <a:r>
              <a:rPr lang="en-US" dirty="0"/>
              <a:t> </a:t>
            </a:r>
            <a:r>
              <a:rPr lang="en-US" b="1" dirty="0">
                <a:latin typeface="Consolas" panose="020B0609020204030204" pitchFamily="49" charset="0"/>
                <a:cs typeface="Consolas" panose="020B0609020204030204" pitchFamily="49" charset="0"/>
              </a:rPr>
              <a:t>apply-to-each</a:t>
            </a:r>
            <a:r>
              <a:rPr lang="en-US" dirty="0"/>
              <a:t>.  </a:t>
            </a:r>
            <a:endParaRPr lang="en-US" dirty="0" smtClean="0"/>
          </a:p>
          <a:p>
            <a:r>
              <a:rPr lang="en-US" dirty="0" smtClean="0"/>
              <a:t>We </a:t>
            </a:r>
            <a:r>
              <a:rPr lang="en-US" dirty="0"/>
              <a:t>say that these functions use the strategy of </a:t>
            </a:r>
            <a:r>
              <a:rPr lang="en-US" i="1" dirty="0" smtClean="0">
                <a:solidFill>
                  <a:srgbClr val="FF0000"/>
                </a:solidFill>
              </a:rPr>
              <a:t>using a higher-order </a:t>
            </a:r>
            <a:r>
              <a:rPr lang="en-US" i="1" dirty="0">
                <a:solidFill>
                  <a:srgbClr val="FF0000"/>
                </a:solidFill>
              </a:rPr>
              <a:t>function </a:t>
            </a:r>
            <a:r>
              <a:rPr lang="en-US" i="1" dirty="0" smtClean="0">
                <a:solidFill>
                  <a:srgbClr val="FF0000"/>
                </a:solidFill>
              </a:rPr>
              <a:t>(HOF)</a:t>
            </a:r>
            <a:r>
              <a:rPr lang="en-US" dirty="0" smtClean="0"/>
              <a:t>.  </a:t>
            </a:r>
          </a:p>
          <a:p>
            <a:r>
              <a:rPr lang="en-US" dirty="0" smtClean="0"/>
              <a:t>A higher-order </a:t>
            </a:r>
            <a:r>
              <a:rPr lang="en-US" dirty="0"/>
              <a:t>function </a:t>
            </a:r>
            <a:r>
              <a:rPr lang="en-US" dirty="0" smtClean="0"/>
              <a:t>is simply a </a:t>
            </a:r>
            <a:r>
              <a:rPr lang="en-US" dirty="0"/>
              <a:t>function </a:t>
            </a:r>
            <a:r>
              <a:rPr lang="en-US" dirty="0" smtClean="0"/>
              <a:t>where </a:t>
            </a:r>
            <a:r>
              <a:rPr lang="en-US" dirty="0"/>
              <a:t>one or more of the arguments is a function, </a:t>
            </a:r>
            <a:r>
              <a:rPr lang="en-US" dirty="0" smtClean="0"/>
              <a:t>such as </a:t>
            </a:r>
            <a:r>
              <a:rPr lang="en-US" b="1" dirty="0"/>
              <a:t>add1</a:t>
            </a:r>
            <a:r>
              <a:rPr lang="en-US" dirty="0"/>
              <a:t> or </a:t>
            </a:r>
            <a:r>
              <a:rPr lang="en-US" b="1" dirty="0"/>
              <a:t>employee-name</a:t>
            </a:r>
            <a:r>
              <a:rPr lang="en-US" dirty="0"/>
              <a:t>.</a:t>
            </a:r>
          </a:p>
          <a:p>
            <a:r>
              <a:rPr lang="en-US" dirty="0"/>
              <a:t>Note that this terminology is different from that in </a:t>
            </a:r>
            <a:r>
              <a:rPr lang="en-US" dirty="0" err="1"/>
              <a:t>HtDP</a:t>
            </a:r>
            <a:r>
              <a:rPr lang="en-US" dirty="0"/>
              <a:t>/1 or </a:t>
            </a:r>
            <a:r>
              <a:rPr lang="en-US" dirty="0" err="1"/>
              <a:t>HtDP</a:t>
            </a:r>
            <a:r>
              <a:rPr lang="en-US" dirty="0"/>
              <a: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1010546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add-1-to-each and extract-names?</a:t>
            </a:r>
            <a:endParaRPr lang="en-US" dirty="0"/>
          </a:p>
        </p:txBody>
      </p:sp>
      <p:sp>
        <p:nvSpPr>
          <p:cNvPr id="3" name="Content Placeholder 2"/>
          <p:cNvSpPr>
            <a:spLocks noGrp="1"/>
          </p:cNvSpPr>
          <p:nvPr>
            <p:ph idx="1"/>
          </p:nvPr>
        </p:nvSpPr>
        <p:spPr>
          <a:xfrm>
            <a:off x="0" y="1600200"/>
            <a:ext cx="8915400" cy="4525963"/>
          </a:xfrm>
        </p:spPr>
        <p:txBody>
          <a:bodyPr>
            <a:normAutofit/>
          </a:bodyPr>
          <a:lstStyle/>
          <a:p>
            <a:pPr>
              <a:buNone/>
            </a:pPr>
            <a:r>
              <a:rPr lang="en-US" sz="2600" b="1" dirty="0" smtClean="0">
                <a:latin typeface="Consolas" pitchFamily="49" charset="0"/>
                <a:cs typeface="Consolas" pitchFamily="49" charset="0"/>
              </a:rPr>
              <a:t> ;; strategy: </a:t>
            </a:r>
            <a:r>
              <a:rPr lang="en-US" sz="2600" b="1" i="1" dirty="0" smtClean="0">
                <a:solidFill>
                  <a:srgbClr val="FF0000"/>
                </a:solidFill>
                <a:latin typeface="Consolas" pitchFamily="49" charset="0"/>
                <a:cs typeface="Consolas" pitchFamily="49" charset="0"/>
              </a:rPr>
              <a:t>Use HOF apply-to-each on </a:t>
            </a:r>
            <a:r>
              <a:rPr lang="en-US" sz="2600" b="1" i="1" dirty="0" err="1" smtClean="0">
                <a:solidFill>
                  <a:srgbClr val="FF0000"/>
                </a:solidFill>
                <a:latin typeface="Consolas" pitchFamily="49" charset="0"/>
                <a:cs typeface="Consolas" pitchFamily="49" charset="0"/>
              </a:rPr>
              <a:t>lon</a:t>
            </a:r>
            <a:endParaRPr lang="en-US" sz="2600" b="1" i="1" dirty="0" smtClean="0">
              <a:solidFill>
                <a:srgbClr val="FF0000"/>
              </a:solidFill>
              <a:latin typeface="Consolas" pitchFamily="49" charset="0"/>
              <a:cs typeface="Consolas" pitchFamily="49" charset="0"/>
            </a:endParaRPr>
          </a:p>
          <a:p>
            <a:pPr>
              <a:buNone/>
            </a:pPr>
            <a:r>
              <a:rPr lang="en-US" sz="2600" b="1" dirty="0" smtClean="0">
                <a:latin typeface="Consolas" pitchFamily="49" charset="0"/>
                <a:cs typeface="Consolas" pitchFamily="49" charset="0"/>
              </a:rPr>
              <a:t> (define (add-1-to-each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a:t>
            </a:r>
            <a:r>
              <a:rPr lang="en-US" sz="2600" b="1" dirty="0" smtClean="0">
                <a:solidFill>
                  <a:srgbClr val="00B050"/>
                </a:solidFill>
                <a:latin typeface="Consolas" pitchFamily="49" charset="0"/>
                <a:cs typeface="Consolas" pitchFamily="49" charset="0"/>
              </a:rPr>
              <a:t>add1</a:t>
            </a: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 ;; strategy: </a:t>
            </a:r>
            <a:r>
              <a:rPr lang="en-US" sz="2600" b="1" i="1" dirty="0" smtClean="0">
                <a:solidFill>
                  <a:srgbClr val="FF0000"/>
                </a:solidFill>
                <a:latin typeface="Consolas" pitchFamily="49" charset="0"/>
                <a:cs typeface="Consolas" pitchFamily="49" charset="0"/>
              </a:rPr>
              <a:t>Use HOF apply-to-each on </a:t>
            </a:r>
            <a:r>
              <a:rPr lang="en-US" sz="2600" b="1" i="1" dirty="0" err="1" smtClean="0">
                <a:solidFill>
                  <a:srgbClr val="FF0000"/>
                </a:solidFill>
                <a:latin typeface="Consolas" pitchFamily="49" charset="0"/>
                <a:cs typeface="Consolas" pitchFamily="49" charset="0"/>
              </a:rPr>
              <a:t>lon</a:t>
            </a:r>
            <a:endParaRPr lang="en-US" sz="2600" b="1" i="1" dirty="0" smtClean="0">
              <a:solidFill>
                <a:srgbClr val="FF0000"/>
              </a:solidFill>
              <a:latin typeface="Consolas" pitchFamily="49" charset="0"/>
              <a:cs typeface="Consolas" pitchFamily="49" charset="0"/>
            </a:endParaRPr>
          </a:p>
          <a:p>
            <a:pPr>
              <a:buNone/>
            </a:pPr>
            <a:r>
              <a:rPr lang="en-US" sz="2600" b="1" dirty="0" smtClean="0">
                <a:latin typeface="Consolas" pitchFamily="49" charset="0"/>
                <a:cs typeface="Consolas" pitchFamily="49" charset="0"/>
              </a:rPr>
              <a:t>  (define (extract-names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a:t>
            </a:r>
            <a:r>
              <a:rPr lang="en-US" sz="2600" b="1" dirty="0" smtClean="0">
                <a:solidFill>
                  <a:srgbClr val="00B050"/>
                </a:solidFill>
                <a:latin typeface="Consolas" pitchFamily="49" charset="0"/>
                <a:cs typeface="Consolas" pitchFamily="49" charset="0"/>
              </a:rPr>
              <a:t>employee-name</a:t>
            </a: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endParaRPr lang="en-US" sz="26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2134695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Testing for functions defined using higher-order function composition is just like testing we saw in the previous lesson.</a:t>
            </a:r>
          </a:p>
          <a:p>
            <a:r>
              <a:rPr lang="en-US" dirty="0" smtClean="0"/>
              <a:t>Original functions must be tested &amp; working first</a:t>
            </a:r>
          </a:p>
          <a:p>
            <a:r>
              <a:rPr lang="en-US" dirty="0" smtClean="0"/>
              <a:t>Then write the generalized function and redefine your old functions in terms of the generalized one.</a:t>
            </a:r>
          </a:p>
          <a:p>
            <a:r>
              <a:rPr lang="en-US" dirty="0" smtClean="0"/>
              <a:t>Then comment out the old definitions, so your old tests will now see the new definitions.</a:t>
            </a:r>
          </a:p>
          <a:p>
            <a:r>
              <a:rPr lang="en-US" dirty="0" smtClean="0"/>
              <a:t>The original tests should still pass.</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143873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something complicated?</a:t>
            </a:r>
          </a:p>
        </p:txBody>
      </p:sp>
      <p:sp>
        <p:nvSpPr>
          <p:cNvPr id="3" name="Content Placeholder 2"/>
          <p:cNvSpPr>
            <a:spLocks noGrp="1"/>
          </p:cNvSpPr>
          <p:nvPr>
            <p:ph idx="1"/>
          </p:nvPr>
        </p:nvSpPr>
        <p:spPr/>
        <p:txBody>
          <a:bodyPr/>
          <a:lstStyle/>
          <a:p>
            <a:r>
              <a:rPr lang="en-US" dirty="0"/>
              <a:t>The function to be passed to </a:t>
            </a:r>
            <a:r>
              <a:rPr lang="en-US" b="1" dirty="0"/>
              <a:t>apply-to-each</a:t>
            </a:r>
            <a:r>
              <a:rPr lang="en-US" dirty="0"/>
              <a:t> is not </a:t>
            </a:r>
            <a:r>
              <a:rPr lang="en-US" dirty="0" smtClean="0"/>
              <a:t>always </a:t>
            </a:r>
            <a:r>
              <a:rPr lang="en-US" dirty="0"/>
              <a:t>a built-in Racket function. </a:t>
            </a:r>
            <a:endParaRPr lang="en-US" dirty="0" smtClean="0"/>
          </a:p>
          <a:p>
            <a:r>
              <a:rPr lang="en-US" dirty="0" smtClean="0"/>
              <a:t>Then just define your own:</a:t>
            </a:r>
          </a:p>
          <a:p>
            <a:pPr marL="0" indent="0">
              <a:buNone/>
            </a:pPr>
            <a:r>
              <a:rPr lang="en-US" b="1" dirty="0" smtClean="0">
                <a:latin typeface="Consolas" panose="020B0609020204030204" pitchFamily="49" charset="0"/>
                <a:cs typeface="Consolas" panose="020B0609020204030204" pitchFamily="49" charset="0"/>
              </a:rPr>
              <a:t>(define (add5 n) (+ n 5))</a:t>
            </a:r>
          </a:p>
          <a:p>
            <a:pPr marL="0" indent="0">
              <a:buNone/>
            </a:pPr>
            <a:r>
              <a:rPr lang="en-US" b="1" dirty="0" smtClean="0">
                <a:latin typeface="Consolas" panose="020B0609020204030204" pitchFamily="49" charset="0"/>
                <a:cs typeface="Consolas" panose="020B0609020204030204" pitchFamily="49" charset="0"/>
              </a:rPr>
              <a:t>(define (add-5-to-each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(apply-to-each add5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r>
              <a:rPr lang="en-US" dirty="0" smtClean="0">
                <a:cs typeface="Consolas" panose="020B0609020204030204" pitchFamily="49" charset="0"/>
              </a:rPr>
              <a:t>Of course we'll need contracts, purpose statements, etc., for </a:t>
            </a:r>
            <a:r>
              <a:rPr lang="en-US" b="1" dirty="0" smtClean="0">
                <a:latin typeface="Consolas" panose="020B0609020204030204" pitchFamily="49" charset="0"/>
                <a:cs typeface="Consolas" panose="020B0609020204030204" pitchFamily="49" charset="0"/>
              </a:rPr>
              <a:t>add5</a:t>
            </a:r>
            <a:r>
              <a:rPr lang="en-US" dirty="0" smtClean="0">
                <a:cs typeface="Consolas" panose="020B0609020204030204" pitchFamily="49" charset="0"/>
              </a:rPr>
              <a:t>.</a:t>
            </a:r>
            <a:endParaRPr lang="en-US" dirty="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15</a:t>
            </a:fld>
            <a:endParaRPr lang="en-US"/>
          </a:p>
        </p:txBody>
      </p:sp>
    </p:spTree>
    <p:extLst>
      <p:ext uri="{BB962C8B-B14F-4D97-AF65-F5344CB8AC3E}">
        <p14:creationId xmlns:p14="http://schemas.microsoft.com/office/powerpoint/2010/main" val="2518867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can use ISL's </a:t>
            </a:r>
            <a:r>
              <a:rPr lang="en-US" b="1" dirty="0" smtClean="0">
                <a:latin typeface="Consolas" panose="020B0609020204030204" pitchFamily="49" charset="0"/>
                <a:cs typeface="Consolas" panose="020B0609020204030204" pitchFamily="49" charset="0"/>
              </a:rPr>
              <a:t>local</a:t>
            </a:r>
            <a:r>
              <a:rPr lang="en-US" dirty="0" smtClean="0"/>
              <a:t> to do this</a:t>
            </a:r>
            <a:endParaRPr lang="en-US" dirty="0"/>
          </a:p>
        </p:txBody>
      </p:sp>
      <p:sp>
        <p:nvSpPr>
          <p:cNvPr id="3" name="Content Placeholder 2"/>
          <p:cNvSpPr>
            <a:spLocks noGrp="1"/>
          </p:cNvSpPr>
          <p:nvPr>
            <p:ph idx="1"/>
          </p:nvPr>
        </p:nvSpPr>
        <p:spPr/>
        <p:txBody>
          <a:bodyPr>
            <a:normAutofit/>
          </a:bodyPr>
          <a:lstStyle/>
          <a:p>
            <a:pPr>
              <a:buNone/>
            </a:pP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ListOfNumber</a:t>
            </a:r>
            <a:r>
              <a:rPr lang="en-US" sz="2800" b="1" dirty="0" smtClean="0">
                <a:latin typeface="Consolas" pitchFamily="49" charset="0"/>
                <a:cs typeface="Consolas" pitchFamily="49" charset="0"/>
              </a:rPr>
              <a:t> -&gt; </a:t>
            </a:r>
            <a:r>
              <a:rPr lang="en-US" sz="2800" b="1" dirty="0" err="1" smtClean="0">
                <a:latin typeface="Consolas" pitchFamily="49" charset="0"/>
                <a:cs typeface="Consolas" pitchFamily="49" charset="0"/>
              </a:rPr>
              <a:t>ListOfNumber</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 GIVEN: a list of numbers</a:t>
            </a:r>
          </a:p>
          <a:p>
            <a:pPr>
              <a:buNone/>
            </a:pPr>
            <a:r>
              <a:rPr lang="en-US" sz="2800" b="1" dirty="0" smtClean="0">
                <a:latin typeface="Consolas" pitchFamily="49" charset="0"/>
                <a:cs typeface="Consolas" pitchFamily="49" charset="0"/>
              </a:rPr>
              <a:t>;; RETURNS: a list like the given one, </a:t>
            </a:r>
          </a:p>
          <a:p>
            <a:pPr>
              <a:buNone/>
            </a:pPr>
            <a:r>
              <a:rPr lang="en-US" sz="2800" b="1" dirty="0" smtClean="0">
                <a:latin typeface="Consolas" pitchFamily="49" charset="0"/>
                <a:cs typeface="Consolas" pitchFamily="49" charset="0"/>
              </a:rPr>
              <a:t>;; but with 5 added to each number.</a:t>
            </a:r>
          </a:p>
          <a:p>
            <a:pPr>
              <a:buNone/>
            </a:pPr>
            <a:r>
              <a:rPr lang="en-US" sz="2800" b="1" dirty="0" smtClean="0">
                <a:latin typeface="Consolas" pitchFamily="49" charset="0"/>
                <a:cs typeface="Consolas" pitchFamily="49" charset="0"/>
              </a:rPr>
              <a:t>;; STRATEGY: Use HOF apply-to-each on </a:t>
            </a:r>
            <a:r>
              <a:rPr lang="en-US" sz="2800" b="1" dirty="0" err="1" smtClean="0">
                <a:latin typeface="Consolas" pitchFamily="49" charset="0"/>
                <a:cs typeface="Consolas" pitchFamily="49" charset="0"/>
              </a:rPr>
              <a:t>lon</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(define (add-5-to-each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p>
          <a:p>
            <a:pPr>
              <a:buNone/>
            </a:pPr>
            <a:r>
              <a:rPr lang="en-US" sz="2800" b="1" dirty="0" smtClean="0">
                <a:latin typeface="Consolas" pitchFamily="49" charset="0"/>
                <a:cs typeface="Consolas" pitchFamily="49" charset="0"/>
              </a:rPr>
              <a:t>    (local ((define (add5 n) (+ n 5)))</a:t>
            </a:r>
          </a:p>
          <a:p>
            <a:pPr>
              <a:buNone/>
            </a:pPr>
            <a:r>
              <a:rPr lang="en-US" sz="2800" b="1" dirty="0" smtClean="0">
                <a:latin typeface="Consolas" pitchFamily="49" charset="0"/>
                <a:cs typeface="Consolas" pitchFamily="49" charset="0"/>
              </a:rPr>
              <a:t>      (apply-to-each add5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TextBox 3"/>
          <p:cNvSpPr txBox="1"/>
          <p:nvPr/>
        </p:nvSpPr>
        <p:spPr>
          <a:xfrm>
            <a:off x="4838700" y="5521146"/>
            <a:ext cx="3429000" cy="1200329"/>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defPPr>
              <a:defRPr lang="en-US"/>
            </a:defPPr>
            <a:lvl1pPr>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In ISL, </a:t>
            </a:r>
            <a:r>
              <a:rPr lang="en-US" b="1" dirty="0"/>
              <a:t>local</a:t>
            </a:r>
            <a:r>
              <a:rPr lang="en-US" dirty="0"/>
              <a:t> allows you to create local definitions.  See HtDP2, sec </a:t>
            </a:r>
            <a:r>
              <a:rPr lang="en-US" dirty="0" smtClean="0"/>
              <a:t>18.2</a:t>
            </a:r>
            <a:r>
              <a:rPr lang="en-US" dirty="0"/>
              <a:t>.</a:t>
            </a:r>
          </a:p>
        </p:txBody>
      </p:sp>
      <p:sp>
        <p:nvSpPr>
          <p:cNvPr id="6" name="Rectangle 5"/>
          <p:cNvSpPr/>
          <p:nvPr/>
        </p:nvSpPr>
        <p:spPr>
          <a:xfrm>
            <a:off x="533400" y="5029200"/>
            <a:ext cx="2971800" cy="15240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What documentation is needed for functions defined in a local (</a:t>
            </a:r>
            <a:r>
              <a:rPr lang="en-US" dirty="0" err="1" smtClean="0">
                <a:solidFill>
                  <a:schemeClr val="tx1"/>
                </a:solidFill>
              </a:rPr>
              <a:t>ans</a:t>
            </a:r>
            <a:r>
              <a:rPr lang="en-US" dirty="0" smtClean="0">
                <a:solidFill>
                  <a:schemeClr val="tx1"/>
                </a:solidFill>
              </a:rPr>
              <a:t>: same as lambda?)</a:t>
            </a:r>
            <a:endParaRPr lang="en-US" dirty="0">
              <a:solidFill>
                <a:schemeClr val="tx1"/>
              </a:solidFill>
            </a:endParaRPr>
          </a:p>
        </p:txBody>
      </p:sp>
    </p:spTree>
    <p:extLst>
      <p:ext uri="{BB962C8B-B14F-4D97-AF65-F5344CB8AC3E}">
        <p14:creationId xmlns:p14="http://schemas.microsoft.com/office/powerpoint/2010/main" val="2574516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Lambda</a:t>
            </a:r>
            <a:r>
              <a:rPr lang="en-US" dirty="0"/>
              <a:t> can be used to define a function without giving it a name</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latin typeface="Lucida Console" pitchFamily="49" charset="0"/>
              </a:rPr>
              <a:t> </a:t>
            </a:r>
            <a:r>
              <a:rPr lang="en-US" sz="2800" b="1" dirty="0" smtClean="0">
                <a:latin typeface="Consolas" pitchFamily="49" charset="0"/>
                <a:cs typeface="Consolas" pitchFamily="49" charset="0"/>
              </a:rPr>
              <a:t>(define (add-5-to-each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p>
          <a:p>
            <a:pPr>
              <a:buNone/>
            </a:pPr>
            <a:r>
              <a:rPr lang="en-US" sz="2800" b="1" dirty="0" smtClean="0">
                <a:latin typeface="Consolas" pitchFamily="49" charset="0"/>
                <a:cs typeface="Consolas" pitchFamily="49" charset="0"/>
              </a:rPr>
              <a:t>    (apply-to-each</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RETURNS: its argument + 5 </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(lambda (n) (+ n </a:t>
            </a:r>
            <a:r>
              <a:rPr lang="en-US" sz="2800" b="1" dirty="0" smtClean="0">
                <a:latin typeface="Consolas" pitchFamily="49" charset="0"/>
                <a:cs typeface="Consolas" pitchFamily="49" charset="0"/>
              </a:rPr>
              <a:t>5))</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a:p>
            <a:pPr>
              <a:buNone/>
            </a:pPr>
            <a:endParaRPr lang="en-US" sz="2800" b="1" dirty="0" smtClean="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7" name="Slide Number Placeholder 6"/>
          <p:cNvSpPr>
            <a:spLocks noGrp="1"/>
          </p:cNvSpPr>
          <p:nvPr>
            <p:ph type="sldNum" sz="quarter" idx="12"/>
          </p:nvPr>
        </p:nvSpPr>
        <p:spPr/>
        <p:txBody>
          <a:bodyPr/>
          <a:lstStyle/>
          <a:p>
            <a:fld id="{9F4492BD-6A9C-48FC-AC76-0B4FE11194A1}" type="slidenum">
              <a:rPr lang="en-US" smtClean="0"/>
              <a:pPr/>
              <a:t>17</a:t>
            </a:fld>
            <a:endParaRPr lang="en-US"/>
          </a:p>
        </p:txBody>
      </p:sp>
      <p:sp>
        <p:nvSpPr>
          <p:cNvPr id="4" name="TextBox 3"/>
          <p:cNvSpPr txBox="1"/>
          <p:nvPr/>
        </p:nvSpPr>
        <p:spPr>
          <a:xfrm>
            <a:off x="288004" y="5562600"/>
            <a:ext cx="7653592"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smtClean="0"/>
              <a:t>If you write a function using lambda, you still need a contract and purpose statement. </a:t>
            </a:r>
          </a:p>
        </p:txBody>
      </p:sp>
      <p:sp>
        <p:nvSpPr>
          <p:cNvPr id="5" name="Rounded Rectangle 4"/>
          <p:cNvSpPr/>
          <p:nvPr/>
        </p:nvSpPr>
        <p:spPr>
          <a:xfrm>
            <a:off x="1676400" y="3733800"/>
            <a:ext cx="4191000" cy="5334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smtClean="0">
              <a:solidFill>
                <a:schemeClr val="tx1"/>
              </a:solidFill>
            </a:endParaRPr>
          </a:p>
        </p:txBody>
      </p:sp>
      <p:sp>
        <p:nvSpPr>
          <p:cNvPr id="6" name="TextBox 5"/>
          <p:cNvSpPr txBox="1"/>
          <p:nvPr/>
        </p:nvSpPr>
        <p:spPr>
          <a:xfrm>
            <a:off x="4114800" y="4572000"/>
            <a:ext cx="4921347" cy="461665"/>
          </a:xfrm>
          <a:prstGeom prst="rect">
            <a:avLst/>
          </a:prstGeom>
          <a:solidFill>
            <a:schemeClr val="accent3">
              <a:lumMod val="20000"/>
              <a:lumOff val="80000"/>
            </a:schemeClr>
          </a:solidFill>
          <a:ln w="12700">
            <a:solidFill>
              <a:schemeClr val="tx2">
                <a:lumMod val="60000"/>
                <a:lumOff val="40000"/>
              </a:schemeClr>
            </a:solidFill>
          </a:ln>
        </p:spPr>
        <p:txBody>
          <a:bodyPr wrap="none" rtlCol="0">
            <a:spAutoFit/>
          </a:bodyPr>
          <a:lstStyle/>
          <a:p>
            <a:r>
              <a:rPr lang="en-US" sz="2400" dirty="0" smtClean="0"/>
              <a:t>A function that adds 5 to its argument</a:t>
            </a:r>
          </a:p>
        </p:txBody>
      </p:sp>
      <p:cxnSp>
        <p:nvCxnSpPr>
          <p:cNvPr id="8" name="Straight Arrow Connector 7"/>
          <p:cNvCxnSpPr>
            <a:stCxn id="6" idx="0"/>
          </p:cNvCxnSpPr>
          <p:nvPr/>
        </p:nvCxnSpPr>
        <p:spPr>
          <a:xfrm flipH="1" flipV="1">
            <a:off x="5867400" y="4000500"/>
            <a:ext cx="708074" cy="571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5400000" flipH="1" flipV="1">
            <a:off x="76200" y="4114800"/>
            <a:ext cx="2362200" cy="533400"/>
          </a:xfrm>
          <a:prstGeom prst="bentConnector3">
            <a:avLst>
              <a:gd name="adj1" fmla="val 9986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122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stop and talk about </a:t>
            </a:r>
            <a:r>
              <a:rPr lang="en-US" b="1" dirty="0" smtClean="0">
                <a:latin typeface="Consolas" panose="020B0609020204030204" pitchFamily="49" charset="0"/>
                <a:cs typeface="Consolas" panose="020B0609020204030204" pitchFamily="49" charset="0"/>
              </a:rPr>
              <a:t>lambda</a:t>
            </a:r>
            <a:r>
              <a:rPr lang="en-US" dirty="0" smtClean="0"/>
              <a:t> for a minute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lnSpcReduction="10000"/>
          </a:bodyPr>
          <a:lstStyle/>
          <a:p>
            <a:r>
              <a:rPr lang="en-US" dirty="0" smtClean="0"/>
              <a:t>The value of a </a:t>
            </a:r>
            <a:r>
              <a:rPr lang="en-US" b="1" dirty="0" smtClean="0"/>
              <a:t>lambda</a:t>
            </a:r>
            <a:r>
              <a:rPr lang="en-US" dirty="0" smtClean="0"/>
              <a:t> expression is a function.</a:t>
            </a:r>
          </a:p>
          <a:p>
            <a:r>
              <a:rPr lang="en-US" dirty="0" smtClean="0"/>
              <a:t>You can use the </a:t>
            </a:r>
            <a:r>
              <a:rPr lang="en-US" b="1" dirty="0" smtClean="0"/>
              <a:t>lambda</a:t>
            </a:r>
            <a:r>
              <a:rPr lang="en-US" dirty="0" smtClean="0"/>
              <a:t> expression anywhere you would use the function</a:t>
            </a:r>
          </a:p>
          <a:p>
            <a:r>
              <a:rPr lang="en-US" dirty="0" smtClean="0"/>
              <a:t>The value of </a:t>
            </a:r>
            <a:r>
              <a:rPr lang="en-US" b="1" dirty="0" smtClean="0">
                <a:latin typeface="Consolas" pitchFamily="49" charset="0"/>
                <a:cs typeface="Consolas" pitchFamily="49" charset="0"/>
              </a:rPr>
              <a:t>(lambda (n) (+ n 5)) </a:t>
            </a:r>
            <a:r>
              <a:rPr lang="en-US" dirty="0" smtClean="0"/>
              <a:t>is a function that adds 5 to its argument.</a:t>
            </a:r>
          </a:p>
          <a:p>
            <a:r>
              <a:rPr lang="en-US" sz="2800" b="1" dirty="0" smtClean="0">
                <a:latin typeface="Consolas" pitchFamily="49" charset="0"/>
                <a:cs typeface="Consolas" pitchFamily="49" charset="0"/>
              </a:rPr>
              <a:t>(apply-to-all (lambda (n) (+ n 5))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 </a:t>
            </a:r>
          </a:p>
          <a:p>
            <a:pPr marL="400050" lvl="1" indent="0">
              <a:buNone/>
            </a:pPr>
            <a:r>
              <a:rPr lang="en-US" sz="3200" dirty="0" smtClean="0"/>
              <a:t>returns a list like </a:t>
            </a:r>
            <a:r>
              <a:rPr lang="en-US" sz="3200" b="1" dirty="0" err="1" smtClean="0">
                <a:latin typeface="Consolas" pitchFamily="49" charset="0"/>
                <a:cs typeface="Consolas" pitchFamily="49" charset="0"/>
              </a:rPr>
              <a:t>lon</a:t>
            </a:r>
            <a:r>
              <a:rPr lang="en-US" sz="3200" dirty="0" smtClean="0"/>
              <a:t>, but with 5 added to  each element.</a:t>
            </a:r>
            <a:endParaRPr lang="en-US" sz="32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197785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b="1" dirty="0" smtClean="0">
                <a:latin typeface="Consolas" pitchFamily="49" charset="0"/>
                <a:cs typeface="Consolas" pitchFamily="49" charset="0"/>
              </a:rPr>
              <a:t>lambda</a:t>
            </a:r>
            <a:r>
              <a:rPr lang="en-US" dirty="0" smtClean="0">
                <a:latin typeface="Consolas" pitchFamily="49" charset="0"/>
                <a:cs typeface="Consolas" pitchFamily="49" charset="0"/>
              </a:rPr>
              <a:t> </a:t>
            </a:r>
            <a:r>
              <a:rPr lang="en-US" dirty="0" smtClean="0">
                <a:latin typeface="+mn-lt"/>
                <a:cs typeface="Consolas" pitchFamily="49" charset="0"/>
              </a:rPr>
              <a:t>cuts down on the junk in your code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cs typeface="Consolas" pitchFamily="49" charset="0"/>
              </a:rPr>
              <a:t>These two are the same:</a:t>
            </a:r>
          </a:p>
          <a:p>
            <a:pPr marL="0" indent="0">
              <a:buNone/>
            </a:pPr>
            <a:endParaRPr lang="en-US" dirty="0" smtClean="0">
              <a:cs typeface="Consolas" pitchFamily="49" charset="0"/>
            </a:endParaRPr>
          </a:p>
          <a:p>
            <a:pPr marL="0" indent="0">
              <a:buNone/>
            </a:pPr>
            <a:r>
              <a:rPr lang="en-US" b="1" dirty="0" smtClean="0">
                <a:latin typeface="Consolas" pitchFamily="49" charset="0"/>
                <a:cs typeface="Consolas" pitchFamily="49" charset="0"/>
              </a:rPr>
              <a:t>(local</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((define (add5 n) (+ n 5))</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(apply-to-all add5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smtClean="0">
                <a:latin typeface="Consolas" pitchFamily="49" charset="0"/>
                <a:cs typeface="Consolas" pitchFamily="49" charset="0"/>
              </a:rPr>
              <a:t>(apply-to-all (lambda (n) (+ n 5))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 </a:t>
            </a:r>
          </a:p>
          <a:p>
            <a:pPr marL="0" indent="0">
              <a:buNone/>
            </a:pPr>
            <a:endParaRPr lang="en-US" b="1" dirty="0">
              <a:latin typeface="Consolas" pitchFamily="49" charset="0"/>
              <a:cs typeface="Consolas" pitchFamily="49" charset="0"/>
            </a:endParaRPr>
          </a:p>
          <a:p>
            <a:pPr marL="0" indent="0">
              <a:buNone/>
            </a:pPr>
            <a:r>
              <a:rPr lang="en-US" dirty="0" smtClean="0">
                <a:cs typeface="Consolas" pitchFamily="49" charset="0"/>
              </a:rPr>
              <a:t>Each </a:t>
            </a:r>
            <a:r>
              <a:rPr lang="en-US" dirty="0" smtClean="0"/>
              <a:t>returns a list like </a:t>
            </a:r>
            <a:r>
              <a:rPr lang="en-US" b="1" dirty="0" err="1" smtClean="0">
                <a:latin typeface="Consolas" pitchFamily="49" charset="0"/>
                <a:cs typeface="Consolas" pitchFamily="49" charset="0"/>
              </a:rPr>
              <a:t>lon</a:t>
            </a:r>
            <a:r>
              <a:rPr lang="en-US" dirty="0" smtClean="0"/>
              <a:t>, but with 5 added to each element.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3326101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In the previous lesson, we generalized over data items that were strings.  In this lesson, we will see how to use the same idea to generalize over data items that are functions.</a:t>
            </a:r>
          </a:p>
          <a:p>
            <a:r>
              <a:rPr lang="en-US" dirty="0" smtClean="0"/>
              <a:t>We'll also learn about a new strategy, called </a:t>
            </a:r>
            <a:r>
              <a:rPr lang="en-US" i="1" dirty="0" smtClean="0">
                <a:solidFill>
                  <a:srgbClr val="FF0000"/>
                </a:solidFill>
              </a:rPr>
              <a:t>Use HOF </a:t>
            </a:r>
            <a:r>
              <a:rPr lang="en-US" dirty="0" smtClean="0"/>
              <a:t>("Use higher-order function")</a:t>
            </a:r>
            <a:endParaRPr lang="en-US" i="1" dirty="0" smtClean="0">
              <a:solidFill>
                <a:srgbClr val="FF0000"/>
              </a:solidFill>
            </a:endParaRPr>
          </a:p>
          <a:p>
            <a:r>
              <a:rPr lang="en-US" dirty="0" smtClean="0"/>
              <a:t>We'll learn how to write contracts for functions that take other functions as arguments.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 to our example: where does the value of </a:t>
            </a:r>
            <a:r>
              <a:rPr lang="en-US" b="1" dirty="0">
                <a:latin typeface="Consolas" pitchFamily="49" charset="0"/>
                <a:cs typeface="Consolas" pitchFamily="49" charset="0"/>
              </a:rPr>
              <a:t>n</a:t>
            </a:r>
            <a:r>
              <a:rPr lang="en-US" dirty="0" smtClean="0"/>
              <a:t> come from?</a:t>
            </a:r>
            <a:endParaRPr lang="en-US" dirty="0"/>
          </a:p>
        </p:txBody>
      </p:sp>
      <p:sp>
        <p:nvSpPr>
          <p:cNvPr id="3" name="Content Placeholder 2"/>
          <p:cNvSpPr>
            <a:spLocks noGrp="1"/>
          </p:cNvSpPr>
          <p:nvPr>
            <p:ph idx="1"/>
          </p:nvPr>
        </p:nvSpPr>
        <p:spPr/>
        <p:txBody>
          <a:bodyPr/>
          <a:lstStyle/>
          <a:p>
            <a:pPr marL="0" indent="0">
              <a:buNone/>
            </a:pP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 = (list 10 20 30 40)</a:t>
            </a:r>
          </a:p>
          <a:p>
            <a:pPr marL="0" indent="0">
              <a:buNone/>
            </a:pPr>
            <a:endParaRPr lang="en-US" b="1" dirty="0">
              <a:latin typeface="Consolas" pitchFamily="49" charset="0"/>
              <a:cs typeface="Consolas" pitchFamily="49" charset="0"/>
            </a:endParaRPr>
          </a:p>
          <a:p>
            <a:pPr marL="0" indent="0">
              <a:buNone/>
            </a:pPr>
            <a:r>
              <a:rPr lang="en-US" b="1" dirty="0" smtClean="0">
                <a:latin typeface="Consolas" pitchFamily="49" charset="0"/>
                <a:cs typeface="Consolas" pitchFamily="49" charset="0"/>
              </a:rPr>
              <a:t>(apply-to-each </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a:t>
            </a:r>
            <a:r>
              <a:rPr lang="en-US" b="1" dirty="0">
                <a:latin typeface="Consolas" pitchFamily="49" charset="0"/>
                <a:cs typeface="Consolas" pitchFamily="49" charset="0"/>
              </a:rPr>
              <a:t>lambda </a:t>
            </a:r>
            <a:r>
              <a:rPr lang="en-US" b="1" dirty="0" smtClean="0">
                <a:latin typeface="Consolas" pitchFamily="49" charset="0"/>
                <a:cs typeface="Consolas" pitchFamily="49" charset="0"/>
              </a:rPr>
              <a:t>(n) </a:t>
            </a:r>
            <a:r>
              <a:rPr lang="en-US" b="1" dirty="0">
                <a:latin typeface="Consolas" pitchFamily="49" charset="0"/>
                <a:cs typeface="Consolas" pitchFamily="49" charset="0"/>
              </a:rPr>
              <a:t>(+ </a:t>
            </a:r>
            <a:r>
              <a:rPr lang="en-US" b="1" dirty="0" smtClean="0">
                <a:latin typeface="Consolas" pitchFamily="49" charset="0"/>
                <a:cs typeface="Consolas" pitchFamily="49" charset="0"/>
              </a:rPr>
              <a:t>n </a:t>
            </a:r>
            <a:r>
              <a:rPr lang="en-US" b="1" dirty="0">
                <a:latin typeface="Consolas" pitchFamily="49" charset="0"/>
                <a:cs typeface="Consolas" pitchFamily="49" charset="0"/>
              </a:rPr>
              <a:t>5))</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marL="0" indent="0">
              <a:buNone/>
            </a:pPr>
            <a:endParaRPr lang="en-US" b="1" dirty="0" smtClean="0">
              <a:latin typeface="Consolas" pitchFamily="49" charset="0"/>
              <a:cs typeface="Consolas" pitchFamily="49" charset="0"/>
            </a:endParaRPr>
          </a:p>
          <a:p>
            <a:pPr marL="0" indent="0">
              <a:buNone/>
            </a:pPr>
            <a:r>
              <a:rPr lang="en-US" b="1" dirty="0" smtClean="0">
                <a:latin typeface="Consolas" pitchFamily="49" charset="0"/>
                <a:cs typeface="Consolas" pitchFamily="49" charset="0"/>
              </a:rPr>
              <a:t>= (list 15 25 35 45)</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20</a:t>
            </a:fld>
            <a:endParaRPr lang="en-US"/>
          </a:p>
        </p:txBody>
      </p:sp>
      <p:cxnSp>
        <p:nvCxnSpPr>
          <p:cNvPr id="6" name="Straight Arrow Connector 5"/>
          <p:cNvCxnSpPr/>
          <p:nvPr/>
        </p:nvCxnSpPr>
        <p:spPr>
          <a:xfrm>
            <a:off x="3505200" y="2133600"/>
            <a:ext cx="228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10000" y="2133600"/>
            <a:ext cx="304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86200" y="2133600"/>
            <a:ext cx="990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962400" y="2133600"/>
            <a:ext cx="1447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34000" y="4419600"/>
            <a:ext cx="3810000" cy="1938992"/>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b="1" dirty="0" smtClean="0">
                <a:latin typeface="Consolas" panose="020B0609020204030204" pitchFamily="49" charset="0"/>
                <a:cs typeface="Consolas" panose="020B0609020204030204" pitchFamily="49" charset="0"/>
              </a:rPr>
              <a:t>apply-to-each</a:t>
            </a:r>
            <a:r>
              <a:rPr lang="en-US" sz="2400" dirty="0" smtClean="0"/>
              <a:t> applies the </a:t>
            </a:r>
            <a:r>
              <a:rPr lang="en-US" sz="2400" dirty="0"/>
              <a:t>lambda-function </a:t>
            </a:r>
            <a:r>
              <a:rPr lang="en-US" sz="2400" dirty="0" smtClean="0"/>
              <a:t>to </a:t>
            </a:r>
            <a:r>
              <a:rPr lang="en-US" sz="2400" dirty="0"/>
              <a:t>each element of the list in turn.  Here, </a:t>
            </a:r>
            <a:r>
              <a:rPr lang="en-US" sz="2400" b="1" dirty="0"/>
              <a:t>n</a:t>
            </a:r>
            <a:r>
              <a:rPr lang="en-US" sz="2400" dirty="0"/>
              <a:t> takes on the value of each element of the list.</a:t>
            </a:r>
          </a:p>
        </p:txBody>
      </p:sp>
    </p:spTree>
    <p:extLst>
      <p:ext uri="{BB962C8B-B14F-4D97-AF65-F5344CB8AC3E}">
        <p14:creationId xmlns:p14="http://schemas.microsoft.com/office/powerpoint/2010/main" val="3793483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Opportunity for more generalization</a:t>
            </a:r>
            <a:endParaRPr lang="en-US" dirty="0"/>
          </a:p>
        </p:txBody>
      </p:sp>
      <p:sp>
        <p:nvSpPr>
          <p:cNvPr id="5" name="Content Placeholder 4"/>
          <p:cNvSpPr>
            <a:spLocks noGrp="1"/>
          </p:cNvSpPr>
          <p:nvPr>
            <p:ph idx="1"/>
          </p:nvPr>
        </p:nvSpPr>
        <p:spPr/>
        <p:txBody>
          <a:bodyPr/>
          <a:lstStyle/>
          <a:p>
            <a:r>
              <a:rPr lang="en-US" dirty="0"/>
              <a:t>The 5 is a constant, so it can be generalized on by replacing it with a new argument </a:t>
            </a:r>
            <a:r>
              <a:rPr lang="en-US" b="1" dirty="0">
                <a:latin typeface="Consolas" panose="020B0609020204030204" pitchFamily="49" charset="0"/>
                <a:cs typeface="Consolas" panose="020B0609020204030204" pitchFamily="49" charset="0"/>
              </a:rPr>
              <a:t>x</a:t>
            </a:r>
            <a:r>
              <a:rPr lang="en-US" dirty="0"/>
              <a:t>.  </a:t>
            </a:r>
            <a:endParaRPr lang="en-US" dirty="0" smtClean="0"/>
          </a:p>
          <a:p>
            <a:r>
              <a:rPr lang="en-US" dirty="0" smtClean="0"/>
              <a:t>Example:</a:t>
            </a:r>
          </a:p>
          <a:p>
            <a:pPr marL="0" indent="0">
              <a:buNone/>
            </a:pPr>
            <a:r>
              <a:rPr lang="en-US" b="1" dirty="0" smtClean="0">
                <a:latin typeface="Consolas" panose="020B0609020204030204" pitchFamily="49" charset="0"/>
                <a:cs typeface="Consolas" panose="020B0609020204030204" pitchFamily="49" charset="0"/>
              </a:rPr>
              <a:t>(add-x-to-each (list 10 20 30) 7) </a:t>
            </a:r>
            <a:br>
              <a:rPr lang="en-US" b="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  = (list 17 27 37)</a:t>
            </a:r>
          </a:p>
          <a:p>
            <a:r>
              <a:rPr lang="en-US" dirty="0" smtClean="0"/>
              <a:t>We'll </a:t>
            </a:r>
            <a:r>
              <a:rPr lang="en-US" dirty="0"/>
              <a:t>replace the local function </a:t>
            </a:r>
            <a:r>
              <a:rPr lang="en-US" b="1" dirty="0">
                <a:latin typeface="Consolas" panose="020B0609020204030204" pitchFamily="49" charset="0"/>
                <a:cs typeface="Consolas" panose="020B0609020204030204" pitchFamily="49" charset="0"/>
              </a:rPr>
              <a:t>add5</a:t>
            </a:r>
            <a:r>
              <a:rPr lang="en-US" dirty="0"/>
              <a:t> by a new function called </a:t>
            </a:r>
            <a:r>
              <a:rPr lang="en-US" b="1" dirty="0" err="1">
                <a:latin typeface="Consolas" panose="020B0609020204030204" pitchFamily="49" charset="0"/>
                <a:cs typeface="Consolas" panose="020B0609020204030204" pitchFamily="49" charset="0"/>
              </a:rPr>
              <a:t>addx</a:t>
            </a:r>
            <a:r>
              <a:rPr lang="en-US" dirty="0"/>
              <a:t>, which adds </a:t>
            </a:r>
            <a:r>
              <a:rPr lang="en-US" b="1" dirty="0">
                <a:latin typeface="Consolas" panose="020B0609020204030204" pitchFamily="49" charset="0"/>
                <a:cs typeface="Consolas" panose="020B0609020204030204" pitchFamily="49" charset="0"/>
              </a:rPr>
              <a:t>x</a:t>
            </a:r>
            <a:r>
              <a:rPr lang="en-US" dirty="0"/>
              <a:t> to its argument to its argument </a:t>
            </a:r>
            <a:r>
              <a:rPr lang="en-US" b="1" dirty="0">
                <a:latin typeface="Consolas" panose="020B0609020204030204" pitchFamily="49" charset="0"/>
                <a:cs typeface="Consolas" panose="020B0609020204030204" pitchFamily="49" charset="0"/>
              </a:rPr>
              <a:t>n</a:t>
            </a:r>
            <a:r>
              <a:rPr lang="en-US" dirty="0"/>
              <a:t>.</a:t>
            </a:r>
            <a:endParaRPr lang="en-US" b="1" dirty="0">
              <a:latin typeface="Consolas" panose="020B0609020204030204" pitchFamily="49" charset="0"/>
              <a:cs typeface="Consolas" panose="020B0609020204030204" pitchFamily="49" charset="0"/>
            </a:endParaRPr>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3513533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Here's the definition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800" b="1" dirty="0" smtClean="0">
                <a:latin typeface="Consolas" pitchFamily="49" charset="0"/>
                <a:cs typeface="Consolas" pitchFamily="49" charset="0"/>
              </a:rPr>
              <a:t>;; add-x-to-each </a:t>
            </a:r>
          </a:p>
          <a:p>
            <a:pPr>
              <a:buNone/>
            </a:pPr>
            <a:r>
              <a:rPr lang="en-US" sz="2800" b="1" dirty="0" smtClean="0">
                <a:latin typeface="Consolas" pitchFamily="49" charset="0"/>
                <a:cs typeface="Consolas" pitchFamily="49" charset="0"/>
              </a:rPr>
              <a:t>;;  : </a:t>
            </a:r>
            <a:r>
              <a:rPr lang="en-US" sz="2800" b="1" dirty="0" err="1" smtClean="0">
                <a:latin typeface="Consolas" pitchFamily="49" charset="0"/>
                <a:cs typeface="Consolas" pitchFamily="49" charset="0"/>
              </a:rPr>
              <a:t>ListOfNumber</a:t>
            </a:r>
            <a:r>
              <a:rPr lang="en-US" sz="2800" b="1" dirty="0" smtClean="0">
                <a:latin typeface="Consolas" pitchFamily="49" charset="0"/>
                <a:cs typeface="Consolas" pitchFamily="49" charset="0"/>
              </a:rPr>
              <a:t> Number -&gt; </a:t>
            </a:r>
            <a:r>
              <a:rPr lang="en-US" sz="2800" b="1" dirty="0" err="1" smtClean="0">
                <a:latin typeface="Consolas" pitchFamily="49" charset="0"/>
                <a:cs typeface="Consolas" pitchFamily="49" charset="0"/>
              </a:rPr>
              <a:t>ListOfNumber</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 GIVEN: a list of numbers and a number</a:t>
            </a:r>
          </a:p>
          <a:p>
            <a:pPr>
              <a:buNone/>
            </a:pPr>
            <a:r>
              <a:rPr lang="en-US" sz="2800" b="1" dirty="0" smtClean="0">
                <a:latin typeface="Consolas" pitchFamily="49" charset="0"/>
                <a:cs typeface="Consolas" pitchFamily="49" charset="0"/>
              </a:rPr>
              <a:t>;; RETURNS: a list of numbers like the</a:t>
            </a:r>
          </a:p>
          <a:p>
            <a:pPr>
              <a:buNone/>
            </a:pPr>
            <a:r>
              <a:rPr lang="en-US" sz="2800" b="1" dirty="0" smtClean="0">
                <a:latin typeface="Consolas" pitchFamily="49" charset="0"/>
                <a:cs typeface="Consolas" pitchFamily="49" charset="0"/>
              </a:rPr>
              <a:t>;; given one, except that the given</a:t>
            </a:r>
          </a:p>
          <a:p>
            <a:pPr>
              <a:buNone/>
            </a:pPr>
            <a:r>
              <a:rPr lang="en-US" sz="2800" b="1" dirty="0" smtClean="0">
                <a:latin typeface="Consolas" pitchFamily="49" charset="0"/>
                <a:cs typeface="Consolas" pitchFamily="49" charset="0"/>
              </a:rPr>
              <a:t>;; number is added to each element of the </a:t>
            </a:r>
          </a:p>
          <a:p>
            <a:pPr>
              <a:buNone/>
            </a:pPr>
            <a:r>
              <a:rPr lang="en-US" sz="2800" b="1" dirty="0" smtClean="0">
                <a:latin typeface="Consolas" pitchFamily="49" charset="0"/>
                <a:cs typeface="Consolas" pitchFamily="49" charset="0"/>
              </a:rPr>
              <a:t>;; list.</a:t>
            </a:r>
          </a:p>
          <a:p>
            <a:pPr>
              <a:buNone/>
            </a:pPr>
            <a:r>
              <a:rPr lang="en-US" sz="2800" b="1" dirty="0" smtClean="0">
                <a:latin typeface="Consolas" pitchFamily="49" charset="0"/>
                <a:cs typeface="Consolas" pitchFamily="49" charset="0"/>
              </a:rPr>
              <a:t>;; STRATEGY: Use HOF apply-to-each on </a:t>
            </a:r>
            <a:r>
              <a:rPr lang="en-US" sz="2800" b="1" dirty="0" err="1" smtClean="0">
                <a:latin typeface="Consolas" pitchFamily="49" charset="0"/>
                <a:cs typeface="Consolas" pitchFamily="49" charset="0"/>
              </a:rPr>
              <a:t>lon</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(define (add-x-to-each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 x)</a:t>
            </a:r>
          </a:p>
          <a:p>
            <a:pPr>
              <a:buNone/>
            </a:pPr>
            <a:r>
              <a:rPr lang="en-US" sz="2800" b="1" dirty="0" smtClean="0">
                <a:latin typeface="Consolas" pitchFamily="49" charset="0"/>
                <a:cs typeface="Consolas" pitchFamily="49" charset="0"/>
              </a:rPr>
              <a:t>    (local ((define (</a:t>
            </a:r>
            <a:r>
              <a:rPr lang="en-US" sz="2800" b="1" dirty="0" err="1" smtClean="0">
                <a:latin typeface="Consolas" pitchFamily="49" charset="0"/>
                <a:cs typeface="Consolas" pitchFamily="49" charset="0"/>
              </a:rPr>
              <a:t>addx</a:t>
            </a:r>
            <a:r>
              <a:rPr lang="en-US" sz="2800" b="1" dirty="0" smtClean="0">
                <a:latin typeface="Consolas" pitchFamily="49" charset="0"/>
                <a:cs typeface="Consolas" pitchFamily="49" charset="0"/>
              </a:rPr>
              <a:t> n) (+ n x)))</a:t>
            </a:r>
          </a:p>
          <a:p>
            <a:pPr>
              <a:buNone/>
            </a:pPr>
            <a:r>
              <a:rPr lang="en-US" sz="2800" b="1" dirty="0" smtClean="0">
                <a:latin typeface="Consolas" pitchFamily="49" charset="0"/>
                <a:cs typeface="Consolas" pitchFamily="49" charset="0"/>
              </a:rPr>
              <a:t>      (apply-to-each </a:t>
            </a:r>
            <a:r>
              <a:rPr lang="en-US" sz="2800" b="1" dirty="0" err="1" smtClean="0">
                <a:latin typeface="Consolas" pitchFamily="49" charset="0"/>
                <a:cs typeface="Consolas" pitchFamily="49" charset="0"/>
              </a:rPr>
              <a:t>addx</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2102383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 before, </a:t>
            </a:r>
            <a:r>
              <a:rPr lang="en-US" b="1" dirty="0"/>
              <a:t>lambda </a:t>
            </a:r>
            <a:r>
              <a:rPr lang="en-US" dirty="0"/>
              <a:t>can be used in order to avoid having to introduce a local name</a:t>
            </a:r>
          </a:p>
        </p:txBody>
      </p:sp>
      <p:sp>
        <p:nvSpPr>
          <p:cNvPr id="3" name="Content Placeholder 2"/>
          <p:cNvSpPr>
            <a:spLocks noGrp="1"/>
          </p:cNvSpPr>
          <p:nvPr>
            <p:ph idx="1"/>
          </p:nvPr>
        </p:nvSpPr>
        <p:spPr>
          <a:xfrm>
            <a:off x="457200" y="1905000"/>
            <a:ext cx="8229600" cy="4525963"/>
          </a:xfrm>
        </p:spPr>
        <p:txBody>
          <a:bodyPr/>
          <a:lstStyle/>
          <a:p>
            <a:pPr>
              <a:buNone/>
            </a:pPr>
            <a:r>
              <a:rPr lang="en-US" dirty="0" smtClean="0">
                <a:latin typeface="Lucida Console" pitchFamily="49" charset="0"/>
              </a:rPr>
              <a:t> </a:t>
            </a:r>
            <a:r>
              <a:rPr lang="en-US" sz="2800" b="1" dirty="0" smtClean="0">
                <a:latin typeface="Consolas" pitchFamily="49" charset="0"/>
                <a:cs typeface="Consolas" pitchFamily="49" charset="0"/>
              </a:rPr>
              <a:t>(define (add-x-to-each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 x)</a:t>
            </a:r>
          </a:p>
          <a:p>
            <a:pPr>
              <a:buNone/>
            </a:pPr>
            <a:r>
              <a:rPr lang="en-US" sz="2800" b="1" dirty="0" smtClean="0">
                <a:latin typeface="Consolas" pitchFamily="49" charset="0"/>
                <a:cs typeface="Consolas" pitchFamily="49" charset="0"/>
              </a:rPr>
              <a:t>    (apply-to-each</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RETURNS: the sum of its argument</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and the value of x. </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(lambda (n) (+ n x</a:t>
            </a:r>
            <a:r>
              <a:rPr lang="en-US" sz="2800" b="1" dirty="0" smtClean="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a:p>
            <a:pPr>
              <a:buNone/>
            </a:pPr>
            <a:endParaRPr lang="en-US" sz="2800" b="1" dirty="0" smtClean="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385204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contract for apply-to-each?</a:t>
            </a:r>
            <a:endParaRPr lang="en-US" dirty="0"/>
          </a:p>
        </p:txBody>
      </p:sp>
      <p:sp>
        <p:nvSpPr>
          <p:cNvPr id="9" name="Content Placeholder 8"/>
          <p:cNvSpPr>
            <a:spLocks noGrp="1"/>
          </p:cNvSpPr>
          <p:nvPr>
            <p:ph idx="1"/>
          </p:nvPr>
        </p:nvSpPr>
        <p:spPr>
          <a:xfrm>
            <a:off x="457200" y="1600200"/>
            <a:ext cx="8229600" cy="4800600"/>
          </a:xfrm>
        </p:spPr>
        <p:txBody>
          <a:bodyPr>
            <a:normAutofit fontScale="85000" lnSpcReduction="10000"/>
          </a:bodyPr>
          <a:lstStyle/>
          <a:p>
            <a:r>
              <a:rPr lang="en-US" dirty="0"/>
              <a:t>Here are two examples of the use of </a:t>
            </a:r>
            <a:r>
              <a:rPr lang="en-US" b="1" dirty="0"/>
              <a:t>apply-to-each</a:t>
            </a:r>
            <a:r>
              <a:rPr lang="en-US" dirty="0"/>
              <a:t>.  </a:t>
            </a:r>
          </a:p>
          <a:p>
            <a:endParaRPr lang="en-US" dirty="0" smtClean="0"/>
          </a:p>
          <a:p>
            <a:endParaRPr lang="en-US" dirty="0"/>
          </a:p>
          <a:p>
            <a:endParaRPr lang="en-US" dirty="0" smtClean="0"/>
          </a:p>
          <a:p>
            <a:r>
              <a:rPr lang="en-US" dirty="0" smtClean="0"/>
              <a:t>Each use can be described as follows:  apply-to-each takes a </a:t>
            </a:r>
            <a:r>
              <a:rPr lang="en-US" dirty="0"/>
              <a:t>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smtClean="0"/>
              <a:t>Y</a:t>
            </a:r>
            <a:r>
              <a:rPr lang="en-US" dirty="0" smtClean="0"/>
              <a:t>'s</a:t>
            </a:r>
          </a:p>
          <a:p>
            <a:r>
              <a:rPr lang="en-US" dirty="0" smtClean="0"/>
              <a:t>In the first example </a:t>
            </a:r>
            <a:r>
              <a:rPr lang="en-US" b="1" dirty="0" smtClean="0"/>
              <a:t>X</a:t>
            </a:r>
            <a:r>
              <a:rPr lang="en-US" dirty="0" smtClean="0"/>
              <a:t> is Number and </a:t>
            </a:r>
            <a:r>
              <a:rPr lang="en-US" b="1" dirty="0" smtClean="0"/>
              <a:t>Y</a:t>
            </a:r>
            <a:r>
              <a:rPr lang="en-US" dirty="0" smtClean="0"/>
              <a:t> is also Number.</a:t>
            </a:r>
          </a:p>
          <a:p>
            <a:r>
              <a:rPr lang="en-US" dirty="0" smtClean="0"/>
              <a:t>In the second example, </a:t>
            </a:r>
            <a:r>
              <a:rPr lang="en-US" b="1" dirty="0" smtClean="0"/>
              <a:t>X</a:t>
            </a:r>
            <a:r>
              <a:rPr lang="en-US" dirty="0" smtClean="0"/>
              <a:t> is Employee and </a:t>
            </a:r>
            <a:r>
              <a:rPr lang="en-US" b="1" dirty="0" smtClean="0"/>
              <a:t>Y</a:t>
            </a:r>
            <a:r>
              <a:rPr lang="en-US" dirty="0" smtClean="0"/>
              <a:t> is String.</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sp>
        <p:nvSpPr>
          <p:cNvPr id="5" name="TextBox 4"/>
          <p:cNvSpPr txBox="1"/>
          <p:nvPr/>
        </p:nvSpPr>
        <p:spPr>
          <a:xfrm>
            <a:off x="1257300" y="2226870"/>
            <a:ext cx="6705600" cy="954107"/>
          </a:xfrm>
          <a:prstGeom prst="rect">
            <a:avLst/>
          </a:prstGeom>
          <a:noFill/>
        </p:spPr>
        <p:txBody>
          <a:bodyPr wrap="square" rtlCol="0">
            <a:spAutoFit/>
          </a:bodyPr>
          <a:lstStyle/>
          <a:p>
            <a:r>
              <a:rPr lang="en-US" sz="2800" b="1" dirty="0" smtClean="0">
                <a:latin typeface="Consolas" pitchFamily="49" charset="0"/>
                <a:cs typeface="Consolas" pitchFamily="49" charset="0"/>
              </a:rPr>
              <a:t>(apply-to-each add1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p>
          <a:p>
            <a:r>
              <a:rPr lang="en-US" sz="2800" b="1" dirty="0" smtClean="0">
                <a:latin typeface="Consolas" pitchFamily="49" charset="0"/>
                <a:cs typeface="Consolas" pitchFamily="49" charset="0"/>
              </a:rPr>
              <a:t>(apply-to-each employee-name </a:t>
            </a:r>
            <a:r>
              <a:rPr lang="en-US" sz="2800" b="1" dirty="0" err="1" smtClean="0">
                <a:latin typeface="Consolas" pitchFamily="49" charset="0"/>
                <a:cs typeface="Consolas" pitchFamily="49" charset="0"/>
              </a:rPr>
              <a:t>loe</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p:txBody>
      </p:sp>
    </p:spTree>
    <p:extLst>
      <p:ext uri="{BB962C8B-B14F-4D97-AF65-F5344CB8AC3E}">
        <p14:creationId xmlns:p14="http://schemas.microsoft.com/office/powerpoint/2010/main" val="2805589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contract for apply-to-each?</a:t>
            </a:r>
            <a:endParaRPr lang="en-US" dirty="0"/>
          </a:p>
        </p:txBody>
      </p:sp>
      <p:sp>
        <p:nvSpPr>
          <p:cNvPr id="9" name="Content Placeholder 8"/>
          <p:cNvSpPr>
            <a:spLocks noGrp="1"/>
          </p:cNvSpPr>
          <p:nvPr>
            <p:ph idx="1"/>
          </p:nvPr>
        </p:nvSpPr>
        <p:spPr/>
        <p:txBody>
          <a:bodyPr>
            <a:normAutofit/>
          </a:bodyPr>
          <a:lstStyle/>
          <a:p>
            <a:r>
              <a:rPr lang="en-US" dirty="0" smtClean="0"/>
              <a:t>We observed that apply-to-each </a:t>
            </a:r>
            <a:r>
              <a:rPr lang="en-US" dirty="0"/>
              <a:t>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smtClean="0"/>
              <a:t>Y</a:t>
            </a:r>
            <a:r>
              <a:rPr lang="en-US" dirty="0" smtClean="0"/>
              <a:t>'s</a:t>
            </a:r>
          </a:p>
          <a:p>
            <a:r>
              <a:rPr lang="en-US" dirty="0" smtClean="0"/>
              <a:t>We write this down as a contract as follows:</a:t>
            </a:r>
          </a:p>
          <a:p>
            <a:endParaRPr lang="en-US" dirty="0"/>
          </a:p>
          <a:p>
            <a:endParaRPr lang="en-US" dirty="0" smtClean="0"/>
          </a:p>
          <a:p>
            <a:endParaRPr lang="en-US" dirty="0" smtClean="0"/>
          </a:p>
          <a:p>
            <a:endParaRPr lang="en-US" dirty="0" smtClean="0"/>
          </a:p>
          <a:p>
            <a:endParaRPr lang="en-US" dirty="0"/>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25</a:t>
            </a:fld>
            <a:endParaRPr lang="en-US"/>
          </a:p>
        </p:txBody>
      </p:sp>
      <p:grpSp>
        <p:nvGrpSpPr>
          <p:cNvPr id="10" name="Group 9"/>
          <p:cNvGrpSpPr/>
          <p:nvPr/>
        </p:nvGrpSpPr>
        <p:grpSpPr>
          <a:xfrm>
            <a:off x="793718" y="4038600"/>
            <a:ext cx="7239000" cy="1194375"/>
            <a:chOff x="609600" y="3657600"/>
            <a:chExt cx="7239000" cy="1194375"/>
          </a:xfrm>
        </p:grpSpPr>
        <p:sp>
          <p:nvSpPr>
            <p:cNvPr id="4" name="Rectangle 3"/>
            <p:cNvSpPr/>
            <p:nvPr/>
          </p:nvSpPr>
          <p:spPr>
            <a:xfrm>
              <a:off x="1143000" y="4267200"/>
              <a:ext cx="6705600" cy="584775"/>
            </a:xfrm>
            <a:prstGeom prst="rect">
              <a:avLst/>
            </a:prstGeom>
          </p:spPr>
          <p:txBody>
            <a:bodyPr wrap="square">
              <a:spAutoFit/>
            </a:bodyPr>
            <a:lstStyle/>
            <a:p>
              <a:r>
                <a:rPr lang="en-US" sz="3200" b="1" dirty="0" smtClean="0">
                  <a:latin typeface="Consolas" pitchFamily="49" charset="0"/>
                  <a:cs typeface="Consolas" pitchFamily="49" charset="0"/>
                </a:rPr>
                <a:t>(X-&gt;Y) </a:t>
              </a:r>
              <a:r>
                <a:rPr lang="en-US" sz="3200" b="1" dirty="0" err="1" smtClean="0">
                  <a:latin typeface="Consolas" pitchFamily="49" charset="0"/>
                  <a:cs typeface="Consolas" pitchFamily="49" charset="0"/>
                </a:rPr>
                <a:t>ListOfX</a:t>
              </a:r>
              <a:r>
                <a:rPr lang="en-US" sz="3200" b="1" dirty="0" smtClean="0">
                  <a:latin typeface="Consolas" pitchFamily="49" charset="0"/>
                  <a:cs typeface="Consolas" pitchFamily="49" charset="0"/>
                </a:rPr>
                <a:t> -&gt; </a:t>
              </a:r>
              <a:r>
                <a:rPr lang="en-US" sz="3200" b="1" dirty="0" err="1" smtClean="0">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7" name="TextBox 6"/>
            <p:cNvSpPr txBox="1"/>
            <p:nvPr/>
          </p:nvSpPr>
          <p:spPr>
            <a:xfrm>
              <a:off x="609600" y="3657600"/>
              <a:ext cx="3575018" cy="584775"/>
            </a:xfrm>
            <a:prstGeom prst="rect">
              <a:avLst/>
            </a:prstGeom>
            <a:noFill/>
          </p:spPr>
          <p:txBody>
            <a:bodyPr wrap="none" rtlCol="0">
              <a:spAutoFit/>
            </a:bodyPr>
            <a:lstStyle/>
            <a:p>
              <a:r>
                <a:rPr lang="en-US" sz="3200" b="1" dirty="0" smtClean="0">
                  <a:latin typeface="Consolas" pitchFamily="49" charset="0"/>
                  <a:cs typeface="Consolas" pitchFamily="49" charset="0"/>
                </a:rPr>
                <a:t>apply-to-each :</a:t>
              </a:r>
              <a:endParaRPr lang="en-US" sz="3200" b="1" dirty="0">
                <a:latin typeface="Consolas" pitchFamily="49" charset="0"/>
                <a:cs typeface="Consolas" pitchFamily="49" charset="0"/>
              </a:endParaRPr>
            </a:p>
          </p:txBody>
        </p:sp>
      </p:grpSp>
    </p:spTree>
    <p:extLst>
      <p:ext uri="{BB962C8B-B14F-4D97-AF65-F5344CB8AC3E}">
        <p14:creationId xmlns:p14="http://schemas.microsoft.com/office/powerpoint/2010/main" val="9514142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this contract (1)</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endParaRPr lang="en-US" dirty="0" smtClean="0"/>
          </a:p>
          <a:p>
            <a:r>
              <a:rPr lang="en-US" dirty="0" smtClean="0"/>
              <a:t>Here </a:t>
            </a:r>
            <a:r>
              <a:rPr lang="en-US" dirty="0"/>
              <a:t>there is something new: one of the arguments is a function, so the contract specifies the contract for that function: the first argument of </a:t>
            </a:r>
            <a:r>
              <a:rPr lang="en-US" b="1" dirty="0"/>
              <a:t>apply-to-each</a:t>
            </a:r>
            <a:r>
              <a:rPr lang="en-US" dirty="0"/>
              <a:t> must itself be a function that takes an </a:t>
            </a:r>
            <a:r>
              <a:rPr lang="en-US" b="1" dirty="0"/>
              <a:t>X</a:t>
            </a:r>
            <a:r>
              <a:rPr lang="en-US" dirty="0"/>
              <a:t> and returns a </a:t>
            </a:r>
            <a:r>
              <a:rPr lang="en-US" b="1" dirty="0"/>
              <a:t>Y</a:t>
            </a:r>
            <a:r>
              <a:rPr lang="en-US" dirty="0" smtClean="0"/>
              <a:t>.  We write this using the notation </a:t>
            </a:r>
            <a:r>
              <a:rPr lang="en-US" b="1" dirty="0" smtClean="0"/>
              <a:t>(X-&gt;Y)</a:t>
            </a:r>
            <a:r>
              <a:rPr lang="en-US" dirty="0" smtClean="0"/>
              <a:t>.</a:t>
            </a:r>
            <a:endParaRPr lang="en-US" b="1" dirty="0"/>
          </a:p>
          <a:p>
            <a:r>
              <a:rPr lang="en-US" dirty="0"/>
              <a:t>Can't use any old function as the first argument– couldn't use +, for example</a:t>
            </a:r>
            <a:r>
              <a:rPr lang="en-US" dirty="0" smtClean="0"/>
              <a:t>.</a:t>
            </a:r>
            <a:endParaRPr lang="en-US"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26</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smtClean="0">
                  <a:solidFill>
                    <a:srgbClr val="FF0000"/>
                  </a:solidFill>
                  <a:latin typeface="Consolas" pitchFamily="49" charset="0"/>
                  <a:cs typeface="Consolas" pitchFamily="49" charset="0"/>
                </a:rPr>
                <a:t>(X-&gt;Y) </a:t>
              </a:r>
              <a:r>
                <a:rPr lang="en-US" sz="3200" b="1" dirty="0" err="1" smtClean="0">
                  <a:latin typeface="Consolas" pitchFamily="49" charset="0"/>
                  <a:cs typeface="Consolas" pitchFamily="49" charset="0"/>
                </a:rPr>
                <a:t>ListOfX</a:t>
              </a:r>
              <a:r>
                <a:rPr lang="en-US" sz="3200" b="1" dirty="0" smtClean="0">
                  <a:latin typeface="Consolas" pitchFamily="49" charset="0"/>
                  <a:cs typeface="Consolas" pitchFamily="49" charset="0"/>
                </a:rPr>
                <a:t> -&gt; </a:t>
              </a:r>
              <a:r>
                <a:rPr lang="en-US" sz="3200" b="1" dirty="0" err="1" smtClean="0">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smtClean="0">
                  <a:latin typeface="Consolas" pitchFamily="49" charset="0"/>
                  <a:cs typeface="Consolas" pitchFamily="49" charset="0"/>
                </a:rPr>
                <a:t>apply-to-each :</a:t>
              </a:r>
              <a:endParaRPr lang="en-US" sz="3200" b="1" dirty="0">
                <a:latin typeface="Consolas" pitchFamily="49" charset="0"/>
                <a:cs typeface="Consolas" pitchFamily="49" charset="0"/>
              </a:endParaRPr>
            </a:p>
          </p:txBody>
        </p:sp>
      </p:grpSp>
    </p:spTree>
    <p:extLst>
      <p:ext uri="{BB962C8B-B14F-4D97-AF65-F5344CB8AC3E}">
        <p14:creationId xmlns:p14="http://schemas.microsoft.com/office/powerpoint/2010/main" val="36786000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this contract (2)</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endParaRPr lang="en-US" dirty="0" smtClean="0"/>
          </a:p>
          <a:p>
            <a:endParaRPr lang="en-US" dirty="0"/>
          </a:p>
          <a:p>
            <a:r>
              <a:rPr lang="en-US" dirty="0" smtClean="0"/>
              <a:t>The X and Y mean that this function works for any choice of X and Y.</a:t>
            </a:r>
          </a:p>
          <a:p>
            <a:r>
              <a:rPr lang="en-US" dirty="0" smtClean="0"/>
              <a:t>For example, we could use </a:t>
            </a:r>
            <a:r>
              <a:rPr lang="en-US" b="1" dirty="0" smtClean="0">
                <a:latin typeface="Consolas" panose="020B0609020204030204" pitchFamily="49" charset="0"/>
                <a:cs typeface="Consolas" panose="020B0609020204030204" pitchFamily="49" charset="0"/>
              </a:rPr>
              <a:t>apply-to-each</a:t>
            </a:r>
            <a:r>
              <a:rPr lang="en-US" dirty="0" smtClean="0"/>
              <a:t> as</a:t>
            </a:r>
          </a:p>
          <a:p>
            <a:pPr marL="457200" lvl="1" indent="0">
              <a:buNone/>
            </a:pPr>
            <a:r>
              <a:rPr lang="en-US" sz="2400" b="1" dirty="0" smtClean="0">
                <a:latin typeface="Consolas" panose="020B0609020204030204" pitchFamily="49" charset="0"/>
                <a:cs typeface="Consolas" panose="020B0609020204030204" pitchFamily="49" charset="0"/>
              </a:rPr>
              <a:t>(Number -&gt; Number) </a:t>
            </a:r>
            <a:r>
              <a:rPr lang="en-US" sz="2400" b="1" dirty="0" err="1" smtClean="0">
                <a:latin typeface="Consolas" panose="020B0609020204030204" pitchFamily="49" charset="0"/>
                <a:cs typeface="Consolas" panose="020B0609020204030204" pitchFamily="49" charset="0"/>
              </a:rPr>
              <a:t>ListOfNumber</a:t>
            </a:r>
            <a:r>
              <a:rPr lang="en-US" sz="2400" b="1" dirty="0" smtClean="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 -&gt; </a:t>
            </a:r>
            <a:r>
              <a:rPr lang="en-US" sz="2400" b="1" dirty="0" err="1" smtClean="0">
                <a:latin typeface="Consolas" panose="020B0609020204030204" pitchFamily="49" charset="0"/>
                <a:cs typeface="Consolas" panose="020B0609020204030204" pitchFamily="49" charset="0"/>
              </a:rPr>
              <a:t>ListOfNumber</a:t>
            </a:r>
            <a:endParaRPr lang="en-US" sz="2400" b="1" dirty="0" smtClean="0">
              <a:latin typeface="Consolas" panose="020B0609020204030204" pitchFamily="49" charset="0"/>
              <a:cs typeface="Consolas" panose="020B0609020204030204" pitchFamily="49" charset="0"/>
            </a:endParaRPr>
          </a:p>
          <a:p>
            <a:pPr marL="457200" lvl="1" indent="0">
              <a:buNone/>
            </a:pPr>
            <a:r>
              <a:rPr lang="en-US" sz="3200" dirty="0" smtClean="0">
                <a:cs typeface="Consolas" panose="020B0609020204030204" pitchFamily="49" charset="0"/>
              </a:rPr>
              <a:t>or as </a:t>
            </a:r>
          </a:p>
          <a:p>
            <a:pPr marL="457200" lvl="1" indent="0">
              <a:buNone/>
            </a:pPr>
            <a:r>
              <a:rPr lang="en-US" sz="2400" b="1" dirty="0" smtClean="0">
                <a:latin typeface="Consolas" panose="020B0609020204030204" pitchFamily="49" charset="0"/>
                <a:cs typeface="Consolas" panose="020B0609020204030204" pitchFamily="49" charset="0"/>
              </a:rPr>
              <a:t>(Employee -&gt; String) </a:t>
            </a:r>
            <a:r>
              <a:rPr lang="en-US" sz="2400" b="1" dirty="0" err="1" smtClean="0">
                <a:latin typeface="Consolas" panose="020B0609020204030204" pitchFamily="49" charset="0"/>
                <a:cs typeface="Consolas" panose="020B0609020204030204" pitchFamily="49" charset="0"/>
              </a:rPr>
              <a:t>ListOfEmployee</a:t>
            </a:r>
            <a:r>
              <a:rPr lang="en-US" sz="2400" b="1" dirty="0" smtClean="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 -&gt; </a:t>
            </a:r>
            <a:r>
              <a:rPr lang="en-US" sz="2400" b="1" dirty="0" err="1" smtClean="0">
                <a:latin typeface="Consolas" panose="020B0609020204030204" pitchFamily="49" charset="0"/>
                <a:cs typeface="Consolas" panose="020B0609020204030204" pitchFamily="49" charset="0"/>
              </a:rPr>
              <a:t>ListOfString</a:t>
            </a:r>
            <a:endParaRPr lang="en-US" sz="2400" b="1" dirty="0" smtClean="0">
              <a:latin typeface="Consolas" panose="020B0609020204030204" pitchFamily="49" charset="0"/>
              <a:cs typeface="Consolas" panose="020B0609020204030204" pitchFamily="49" charset="0"/>
            </a:endParaRPr>
          </a:p>
          <a:p>
            <a:endParaRPr lang="en-US" dirty="0"/>
          </a:p>
          <a:p>
            <a:endParaRPr lang="en-US" dirty="0" smtClean="0"/>
          </a:p>
          <a:p>
            <a:endParaRPr lang="en-US" dirty="0"/>
          </a:p>
          <a:p>
            <a:endParaRPr lang="en-US" dirty="0" smtClean="0"/>
          </a:p>
        </p:txBody>
      </p:sp>
      <p:sp>
        <p:nvSpPr>
          <p:cNvPr id="7" name="Slide Number Placeholder 6"/>
          <p:cNvSpPr>
            <a:spLocks noGrp="1"/>
          </p:cNvSpPr>
          <p:nvPr>
            <p:ph type="sldNum" sz="quarter" idx="12"/>
          </p:nvPr>
        </p:nvSpPr>
        <p:spPr/>
        <p:txBody>
          <a:bodyPr/>
          <a:lstStyle/>
          <a:p>
            <a:fld id="{9F4492BD-6A9C-48FC-AC76-0B4FE11194A1}" type="slidenum">
              <a:rPr lang="en-US" smtClean="0"/>
              <a:pPr/>
              <a:t>27</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smtClean="0">
                  <a:latin typeface="Consolas" pitchFamily="49" charset="0"/>
                  <a:cs typeface="Consolas" pitchFamily="49" charset="0"/>
                </a:rPr>
                <a:t>(X-&gt;Y) </a:t>
              </a:r>
              <a:r>
                <a:rPr lang="en-US" sz="3200" b="1" dirty="0" err="1" smtClean="0">
                  <a:latin typeface="Consolas" pitchFamily="49" charset="0"/>
                  <a:cs typeface="Consolas" pitchFamily="49" charset="0"/>
                </a:rPr>
                <a:t>ListOfX</a:t>
              </a:r>
              <a:r>
                <a:rPr lang="en-US" sz="3200" b="1" dirty="0" smtClean="0">
                  <a:latin typeface="Consolas" pitchFamily="49" charset="0"/>
                  <a:cs typeface="Consolas" pitchFamily="49" charset="0"/>
                </a:rPr>
                <a:t> -&gt; </a:t>
              </a:r>
              <a:r>
                <a:rPr lang="en-US" sz="3200" b="1" dirty="0" err="1" smtClean="0">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smtClean="0">
                  <a:latin typeface="Consolas" pitchFamily="49" charset="0"/>
                  <a:cs typeface="Consolas" pitchFamily="49" charset="0"/>
                </a:rPr>
                <a:t>apply-to-each :</a:t>
              </a:r>
              <a:endParaRPr lang="en-US" sz="3200" b="1" dirty="0">
                <a:latin typeface="Consolas" pitchFamily="49" charset="0"/>
                <a:cs typeface="Consolas" pitchFamily="49" charset="0"/>
              </a:endParaRPr>
            </a:p>
          </p:txBody>
        </p:sp>
      </p:grpSp>
    </p:spTree>
    <p:extLst>
      <p:ext uri="{BB962C8B-B14F-4D97-AF65-F5344CB8AC3E}">
        <p14:creationId xmlns:p14="http://schemas.microsoft.com/office/powerpoint/2010/main" val="4242290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call this by its correct name</a:t>
            </a:r>
            <a:endParaRPr lang="en-US" dirty="0"/>
          </a:p>
        </p:txBody>
      </p:sp>
      <p:sp>
        <p:nvSpPr>
          <p:cNvPr id="3" name="Content Placeholder 2"/>
          <p:cNvSpPr>
            <a:spLocks noGrp="1"/>
          </p:cNvSpPr>
          <p:nvPr>
            <p:ph idx="1"/>
          </p:nvPr>
        </p:nvSpPr>
        <p:spPr/>
        <p:txBody>
          <a:bodyPr/>
          <a:lstStyle/>
          <a:p>
            <a:r>
              <a:rPr lang="en-US" dirty="0"/>
              <a:t>The </a:t>
            </a:r>
            <a:r>
              <a:rPr lang="en-US" dirty="0" smtClean="0"/>
              <a:t>standard name </a:t>
            </a:r>
            <a:r>
              <a:rPr lang="en-US" dirty="0"/>
              <a:t>of </a:t>
            </a:r>
            <a:r>
              <a:rPr lang="en-US" b="1" dirty="0">
                <a:latin typeface="Consolas" panose="020B0609020204030204" pitchFamily="49" charset="0"/>
                <a:cs typeface="Consolas" panose="020B0609020204030204" pitchFamily="49" charset="0"/>
              </a:rPr>
              <a:t>apply-to-each</a:t>
            </a:r>
            <a:r>
              <a:rPr lang="en-US" dirty="0"/>
              <a:t> is </a:t>
            </a:r>
            <a:r>
              <a:rPr lang="en-US" b="1" dirty="0" smtClean="0">
                <a:latin typeface="Consolas" panose="020B0609020204030204" pitchFamily="49" charset="0"/>
                <a:cs typeface="Consolas" panose="020B0609020204030204" pitchFamily="49" charset="0"/>
              </a:rPr>
              <a:t>map</a:t>
            </a:r>
            <a:r>
              <a:rPr lang="en-US" dirty="0" smtClean="0">
                <a:cs typeface="Consolas" panose="020B0609020204030204" pitchFamily="49" charset="0"/>
              </a:rPr>
              <a:t>.</a:t>
            </a:r>
          </a:p>
          <a:p>
            <a:r>
              <a:rPr lang="en-US" dirty="0" smtClean="0">
                <a:cs typeface="Consolas" panose="020B0609020204030204" pitchFamily="49" charset="0"/>
              </a:rPr>
              <a:t>That's what we'll call it from now on.</a:t>
            </a:r>
            <a:endParaRPr lang="en-US" dirty="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958683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a:t>
            </a:r>
            <a:r>
              <a:rPr lang="en-US" dirty="0" smtClean="0">
                <a:hlinkClick r:id="rId2"/>
              </a:rPr>
              <a:t>FTW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that we have higher-order functions, we can compose functions more easily.  Example:</a:t>
            </a:r>
          </a:p>
          <a:p>
            <a:pPr marL="0" indent="0">
              <a:buNone/>
            </a:pPr>
            <a:endParaRPr lang="en-US" dirty="0" smtClean="0"/>
          </a:p>
          <a:p>
            <a:pPr marL="0" indent="0">
              <a:buNone/>
            </a:pPr>
            <a:r>
              <a:rPr lang="en-US" b="1" dirty="0" smtClean="0">
                <a:latin typeface="Consolas" panose="020B0609020204030204" pitchFamily="49" charset="0"/>
                <a:cs typeface="Consolas" panose="020B0609020204030204" pitchFamily="49" charset="0"/>
              </a:rPr>
              <a:t>;; STRATEGY: Use HOF map on </a:t>
            </a:r>
            <a:r>
              <a:rPr lang="en-US" b="1" dirty="0" err="1" smtClean="0">
                <a:latin typeface="Consolas" panose="020B0609020204030204" pitchFamily="49" charset="0"/>
                <a:cs typeface="Consolas" panose="020B0609020204030204" pitchFamily="49" charset="0"/>
              </a:rPr>
              <a:t>lon</a:t>
            </a:r>
            <a:endParaRPr lang="en-US" b="1" dirty="0" smtClean="0">
              <a:latin typeface="Consolas" panose="020B0609020204030204" pitchFamily="49" charset="0"/>
              <a:cs typeface="Consolas" panose="020B0609020204030204" pitchFamily="49" charset="0"/>
            </a:endParaRPr>
          </a:p>
          <a:p>
            <a:pPr marL="0" indent="0">
              <a:buNone/>
            </a:pPr>
            <a:r>
              <a:rPr lang="en-US" b="1" dirty="0" smtClean="0">
                <a:latin typeface="Consolas" panose="020B0609020204030204" pitchFamily="49" charset="0"/>
                <a:cs typeface="Consolas" panose="020B0609020204030204" pitchFamily="49" charset="0"/>
              </a:rPr>
              <a:t>;;   (twice)</a:t>
            </a:r>
          </a:p>
          <a:p>
            <a:pPr marL="0" indent="0">
              <a:buNone/>
            </a:pPr>
            <a:r>
              <a:rPr lang="en-US" b="1" dirty="0" smtClean="0">
                <a:latin typeface="Consolas" panose="020B0609020204030204" pitchFamily="49" charset="0"/>
                <a:cs typeface="Consolas" panose="020B0609020204030204" pitchFamily="49" charset="0"/>
              </a:rPr>
              <a:t>(define (</a:t>
            </a:r>
            <a:r>
              <a:rPr lang="en-US" b="1" dirty="0" err="1" smtClean="0">
                <a:latin typeface="Consolas" panose="020B0609020204030204" pitchFamily="49" charset="0"/>
                <a:cs typeface="Consolas" panose="020B0609020204030204" pitchFamily="49" charset="0"/>
              </a:rPr>
              <a:t>sqr</a:t>
            </a:r>
            <a:r>
              <a:rPr lang="en-US" b="1" dirty="0" smtClean="0">
                <a:latin typeface="Consolas" panose="020B0609020204030204" pitchFamily="49" charset="0"/>
                <a:cs typeface="Consolas" panose="020B0609020204030204" pitchFamily="49" charset="0"/>
              </a:rPr>
              <a:t>-plus-one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(map add1 (map </a:t>
            </a:r>
            <a:r>
              <a:rPr lang="en-US" b="1" dirty="0" err="1" smtClean="0">
                <a:latin typeface="Consolas" panose="020B0609020204030204" pitchFamily="49" charset="0"/>
                <a:cs typeface="Consolas" panose="020B0609020204030204" pitchFamily="49" charset="0"/>
              </a:rPr>
              <a:t>sqr</a:t>
            </a: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smtClean="0">
                <a:latin typeface="Consolas" panose="020B0609020204030204" pitchFamily="49" charset="0"/>
                <a:cs typeface="Consolas" panose="020B0609020204030204" pitchFamily="49" charset="0"/>
              </a:rPr>
              <a:t>(</a:t>
            </a:r>
            <a:r>
              <a:rPr lang="en-US" b="1" dirty="0" err="1" smtClean="0">
                <a:latin typeface="Consolas" panose="020B0609020204030204" pitchFamily="49" charset="0"/>
                <a:cs typeface="Consolas" panose="020B0609020204030204" pitchFamily="49" charset="0"/>
              </a:rPr>
              <a:t>sqr</a:t>
            </a:r>
            <a:r>
              <a:rPr lang="en-US" b="1" dirty="0" smtClean="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 (list 5 10 17)</a:t>
            </a: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
        <p:nvSpPr>
          <p:cNvPr id="5" name="Rectangle 4"/>
          <p:cNvSpPr/>
          <p:nvPr/>
        </p:nvSpPr>
        <p:spPr>
          <a:xfrm>
            <a:off x="6553200" y="3657600"/>
            <a:ext cx="2362200" cy="12192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Talk about multi-pass vs. one-pass functions here.</a:t>
            </a:r>
            <a:endParaRPr lang="en-US" dirty="0">
              <a:solidFill>
                <a:schemeClr val="tx1"/>
              </a:solidFill>
            </a:endParaRPr>
          </a:p>
        </p:txBody>
      </p:sp>
    </p:spTree>
    <p:extLst>
      <p:ext uri="{BB962C8B-B14F-4D97-AF65-F5344CB8AC3E}">
        <p14:creationId xmlns:p14="http://schemas.microsoft.com/office/powerpoint/2010/main" val="1676424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At the end of this lesson you should be able to:</a:t>
            </a:r>
          </a:p>
          <a:p>
            <a:pPr lvl="1"/>
            <a:r>
              <a:rPr lang="en-US" dirty="0" smtClean="0"/>
              <a:t>recognize when two function definitions differ only in what functions are called at particular places in the definition</a:t>
            </a:r>
          </a:p>
          <a:p>
            <a:pPr lvl="1"/>
            <a:r>
              <a:rPr lang="en-US" dirty="0" smtClean="0"/>
              <a:t>apply the generalization technique from Lesson 5.1 to such situations.</a:t>
            </a:r>
          </a:p>
          <a:p>
            <a:pPr lvl="1"/>
            <a:r>
              <a:rPr lang="en-US" dirty="0" smtClean="0"/>
              <a:t>use the new </a:t>
            </a:r>
            <a:r>
              <a:rPr lang="en-US" dirty="0"/>
              <a:t>strategy, called </a:t>
            </a:r>
            <a:r>
              <a:rPr lang="en-US" i="1" dirty="0" smtClean="0"/>
              <a:t>Use HOF</a:t>
            </a:r>
            <a:endParaRPr lang="en-US" i="1" dirty="0"/>
          </a:p>
          <a:p>
            <a:pPr lvl="1"/>
            <a:r>
              <a:rPr lang="en-US" dirty="0" smtClean="0"/>
              <a:t>read and write contracts </a:t>
            </a:r>
            <a:r>
              <a:rPr lang="en-US" dirty="0"/>
              <a:t>for functions that take other functions as arguments.</a:t>
            </a:r>
          </a:p>
          <a:p>
            <a:endParaRPr lang="en-US" dirty="0" smtClean="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
        <p:nvSpPr>
          <p:cNvPr id="5" name="Rectangle 4"/>
          <p:cNvSpPr/>
          <p:nvPr/>
        </p:nvSpPr>
        <p:spPr>
          <a:xfrm>
            <a:off x="6096000" y="2743200"/>
            <a:ext cx="2590800" cy="14478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Need to mention: lambda, polymorphism(?), one-pass vs multi-pass</a:t>
            </a:r>
            <a:endParaRPr lang="en-US" dirty="0">
              <a:solidFill>
                <a:schemeClr val="tx1"/>
              </a:solidFill>
            </a:endParaRPr>
          </a:p>
        </p:txBody>
      </p:sp>
    </p:spTree>
    <p:extLst>
      <p:ext uri="{BB962C8B-B14F-4D97-AF65-F5344CB8AC3E}">
        <p14:creationId xmlns:p14="http://schemas.microsoft.com/office/powerpoint/2010/main" val="2604742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You should now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a:t>
            </a:r>
            <a:r>
              <a:rPr lang="en-US" dirty="0" smtClean="0"/>
              <a:t>a new strategy </a:t>
            </a:r>
            <a:r>
              <a:rPr lang="en-US" dirty="0"/>
              <a:t>called higher-order function composition</a:t>
            </a:r>
          </a:p>
          <a:p>
            <a:pPr lvl="1"/>
            <a:r>
              <a:rPr lang="en-US" dirty="0"/>
              <a:t>read contracts for functions that take other functions as arguments.</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
        <p:nvSpPr>
          <p:cNvPr id="5" name="Rectangle 4"/>
          <p:cNvSpPr/>
          <p:nvPr/>
        </p:nvSpPr>
        <p:spPr>
          <a:xfrm>
            <a:off x="6553200" y="3657600"/>
            <a:ext cx="2362200" cy="12192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Compare to Learning Objectives</a:t>
            </a:r>
            <a:endParaRPr lang="en-US" dirty="0">
              <a:solidFill>
                <a:schemeClr val="tx1"/>
              </a:solidFill>
            </a:endParaRPr>
          </a:p>
        </p:txBody>
      </p:sp>
    </p:spTree>
    <p:extLst>
      <p:ext uri="{BB962C8B-B14F-4D97-AF65-F5344CB8AC3E}">
        <p14:creationId xmlns:p14="http://schemas.microsoft.com/office/powerpoint/2010/main" val="2015971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05-3-map.rkt in the examples folder</a:t>
            </a:r>
          </a:p>
          <a:p>
            <a:r>
              <a:rPr lang="en-US" dirty="0" smtClean="0"/>
              <a:t>If you have questions about this lesson, ask them on the Discussion Board</a:t>
            </a:r>
          </a:p>
          <a:p>
            <a:r>
              <a:rPr lang="en-US" dirty="0" smtClean="0"/>
              <a:t>Do Guided Practice 5.2</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3352761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Example</a:t>
            </a:r>
            <a:endParaRPr lang="en-US" dirty="0"/>
          </a:p>
        </p:txBody>
      </p:sp>
      <p:sp>
        <p:nvSpPr>
          <p:cNvPr id="3" name="Content Placeholder 2"/>
          <p:cNvSpPr>
            <a:spLocks noGrp="1"/>
          </p:cNvSpPr>
          <p:nvPr>
            <p:ph idx="1"/>
          </p:nvPr>
        </p:nvSpPr>
        <p:spPr/>
        <p:txBody>
          <a:bodyPr>
            <a:normAutofit fontScale="92500"/>
          </a:bodyPr>
          <a:lstStyle/>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ListOfNumber</a:t>
            </a:r>
            <a:r>
              <a:rPr lang="en-US" sz="2400" b="1" dirty="0" smtClean="0">
                <a:latin typeface="Consolas" pitchFamily="49" charset="0"/>
                <a:cs typeface="Consolas" pitchFamily="49" charset="0"/>
              </a:rPr>
              <a:t> -&gt; </a:t>
            </a:r>
            <a:r>
              <a:rPr lang="en-US" sz="2400" b="1" dirty="0" err="1" smtClean="0">
                <a:latin typeface="Consolas" pitchFamily="49" charset="0"/>
                <a:cs typeface="Consolas" pitchFamily="49" charset="0"/>
              </a:rPr>
              <a:t>ListOfNumber</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GIVEN: a list of numbers</a:t>
            </a:r>
          </a:p>
          <a:p>
            <a:pPr>
              <a:buNone/>
            </a:pPr>
            <a:r>
              <a:rPr lang="en-US" sz="2400" b="1" dirty="0" smtClean="0">
                <a:latin typeface="Consolas" pitchFamily="49" charset="0"/>
                <a:cs typeface="Consolas" pitchFamily="49" charset="0"/>
              </a:rPr>
              <a:t>;; RETURNS: a list with 1 added to each number</a:t>
            </a:r>
          </a:p>
          <a:p>
            <a:pPr>
              <a:buNone/>
            </a:pPr>
            <a:r>
              <a:rPr lang="en-US" sz="2400" b="1" dirty="0" smtClean="0">
                <a:latin typeface="Consolas" pitchFamily="49" charset="0"/>
                <a:cs typeface="Consolas" pitchFamily="49" charset="0"/>
              </a:rPr>
              <a:t>;; (add-1-to-each (list 11 22 33)) = (list 12 23 34)</a:t>
            </a:r>
          </a:p>
          <a:p>
            <a:pPr>
              <a:buNone/>
            </a:pPr>
            <a:r>
              <a:rPr lang="en-US" sz="2400" b="1" dirty="0" smtClean="0">
                <a:latin typeface="Consolas" pitchFamily="49" charset="0"/>
                <a:cs typeface="Consolas" pitchFamily="49" charset="0"/>
              </a:rPr>
              <a:t>;; STRATEGY: Use template for </a:t>
            </a:r>
            <a:r>
              <a:rPr lang="en-US" sz="2400" b="1" dirty="0" err="1" smtClean="0">
                <a:latin typeface="Consolas" pitchFamily="49" charset="0"/>
                <a:cs typeface="Consolas" pitchFamily="49" charset="0"/>
              </a:rPr>
              <a:t>ListOfNumber</a:t>
            </a:r>
            <a:r>
              <a:rPr lang="en-US" sz="2400" b="1" dirty="0" smtClean="0">
                <a:latin typeface="Consolas" pitchFamily="49" charset="0"/>
                <a:cs typeface="Consolas" pitchFamily="49" charset="0"/>
              </a:rPr>
              <a:t> on </a:t>
            </a:r>
            <a:r>
              <a:rPr lang="en-US" sz="2400" b="1" dirty="0" err="1" smtClean="0">
                <a:latin typeface="Consolas" pitchFamily="49" charset="0"/>
                <a:cs typeface="Consolas" pitchFamily="49" charset="0"/>
              </a:rPr>
              <a:t>lon</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(define (add-1-to-each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(add1 (first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(add1-to-each (rest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885350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it to this function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400" b="1" dirty="0" smtClean="0">
                <a:latin typeface="Consolas" pitchFamily="49" charset="0"/>
                <a:cs typeface="Consolas" pitchFamily="49" charset="0"/>
              </a:rPr>
              <a:t>(define-</a:t>
            </a:r>
            <a:r>
              <a:rPr lang="en-US" sz="2400" b="1" dirty="0" err="1" smtClean="0">
                <a:latin typeface="Consolas" pitchFamily="49" charset="0"/>
                <a:cs typeface="Consolas" pitchFamily="49" charset="0"/>
              </a:rPr>
              <a:t>struct</a:t>
            </a:r>
            <a:r>
              <a:rPr lang="en-US" sz="2400" b="1" dirty="0" smtClean="0">
                <a:latin typeface="Consolas" pitchFamily="49" charset="0"/>
                <a:cs typeface="Consolas" pitchFamily="49" charset="0"/>
              </a:rPr>
              <a:t> employee (name salary))</a:t>
            </a:r>
          </a:p>
          <a:p>
            <a:pPr>
              <a:buNone/>
            </a:pPr>
            <a:r>
              <a:rPr lang="en-US" sz="2400" b="1" dirty="0" smtClean="0">
                <a:latin typeface="Consolas" pitchFamily="49" charset="0"/>
                <a:cs typeface="Consolas" pitchFamily="49" charset="0"/>
              </a:rPr>
              <a:t>;; An Employee is a (make-employee String </a:t>
            </a:r>
            <a:r>
              <a:rPr lang="en-US" sz="2400" b="1" dirty="0" err="1" smtClean="0">
                <a:latin typeface="Consolas" pitchFamily="49" charset="0"/>
                <a:cs typeface="Consolas" pitchFamily="49" charset="0"/>
              </a:rPr>
              <a:t>PosInt</a:t>
            </a:r>
            <a:r>
              <a:rPr lang="en-US" sz="2400" b="1" dirty="0" smtClean="0">
                <a:latin typeface="Consolas" pitchFamily="49" charset="0"/>
                <a:cs typeface="Consolas" pitchFamily="49" charset="0"/>
              </a:rPr>
              <a:t>)</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extract-names : </a:t>
            </a:r>
            <a:r>
              <a:rPr lang="en-US" sz="2400" b="1" dirty="0" err="1" smtClean="0">
                <a:latin typeface="Consolas" pitchFamily="49" charset="0"/>
                <a:cs typeface="Consolas" pitchFamily="49" charset="0"/>
              </a:rPr>
              <a:t>ListOfEmployee</a:t>
            </a:r>
            <a:r>
              <a:rPr lang="en-US" sz="2400" b="1" dirty="0" smtClean="0">
                <a:latin typeface="Consolas" pitchFamily="49" charset="0"/>
                <a:cs typeface="Consolas" pitchFamily="49" charset="0"/>
              </a:rPr>
              <a:t> -&gt; </a:t>
            </a:r>
            <a:r>
              <a:rPr lang="en-US" sz="2400" b="1" dirty="0" err="1" smtClean="0">
                <a:latin typeface="Consolas" pitchFamily="49" charset="0"/>
                <a:cs typeface="Consolas" pitchFamily="49" charset="0"/>
              </a:rPr>
              <a:t>ListOfString</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GIVEN: a list of employees </a:t>
            </a:r>
          </a:p>
          <a:p>
            <a:pPr>
              <a:buNone/>
            </a:pPr>
            <a:r>
              <a:rPr lang="en-US" sz="2400" b="1" dirty="0" smtClean="0">
                <a:latin typeface="Consolas" pitchFamily="49" charset="0"/>
                <a:cs typeface="Consolas" pitchFamily="49" charset="0"/>
              </a:rPr>
              <a:t>;; RETURNS: the list of their names</a:t>
            </a:r>
          </a:p>
          <a:p>
            <a:pPr>
              <a:buNone/>
            </a:pPr>
            <a:r>
              <a:rPr lang="en-US" sz="2400" b="1" dirty="0" smtClean="0">
                <a:latin typeface="Consolas" pitchFamily="49" charset="0"/>
                <a:cs typeface="Consolas" pitchFamily="49" charset="0"/>
              </a:rPr>
              <a:t>;; STRATEGY: Use template for </a:t>
            </a:r>
            <a:r>
              <a:rPr lang="en-US" sz="2400" b="1" dirty="0" err="1" smtClean="0">
                <a:latin typeface="Consolas" pitchFamily="49" charset="0"/>
                <a:cs typeface="Consolas" pitchFamily="49" charset="0"/>
              </a:rPr>
              <a:t>ListOfEmployee</a:t>
            </a:r>
            <a:r>
              <a:rPr lang="en-US" sz="2400" b="1" dirty="0" smtClean="0">
                <a:latin typeface="Consolas" pitchFamily="49" charset="0"/>
                <a:cs typeface="Consolas" pitchFamily="49" charset="0"/>
              </a:rPr>
              <a:t> on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(define (extract-names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(employee-name (first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(extract-names (rest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
        <p:nvSpPr>
          <p:cNvPr id="5" name="TextBox 4"/>
          <p:cNvSpPr txBox="1"/>
          <p:nvPr/>
        </p:nvSpPr>
        <p:spPr>
          <a:xfrm>
            <a:off x="7239000" y="1154047"/>
            <a:ext cx="1905000" cy="646331"/>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err="1" smtClean="0"/>
              <a:t>interp</a:t>
            </a:r>
            <a:r>
              <a:rPr lang="en-US" dirty="0" smtClean="0"/>
              <a:t>: salary in USD*100</a:t>
            </a:r>
          </a:p>
        </p:txBody>
      </p:sp>
      <p:cxnSp>
        <p:nvCxnSpPr>
          <p:cNvPr id="8" name="Straight Arrow Connector 7"/>
          <p:cNvCxnSpPr/>
          <p:nvPr/>
        </p:nvCxnSpPr>
        <p:spPr>
          <a:xfrm flipH="1">
            <a:off x="7848600" y="1800378"/>
            <a:ext cx="342900" cy="1808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98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These functions only differ in one place</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0" y="1828800"/>
            <a:ext cx="4572000" cy="2585323"/>
          </a:xfrm>
          <a:prstGeom prst="rect">
            <a:avLst/>
          </a:prstGeom>
        </p:spPr>
        <p:txBody>
          <a:bodyPr>
            <a:spAutoFit/>
          </a:bodyPr>
          <a:lstStyle/>
          <a:p>
            <a:pPr>
              <a:buNone/>
            </a:pPr>
            <a:r>
              <a:rPr lang="en-US" sz="1600" b="1" dirty="0" smtClean="0">
                <a:latin typeface="Consolas" pitchFamily="49" charset="0"/>
                <a:cs typeface="Consolas" pitchFamily="49" charset="0"/>
              </a:rPr>
              <a:t>  </a:t>
            </a:r>
            <a:r>
              <a:rPr lang="en-US" b="1" dirty="0" err="1" smtClean="0">
                <a:latin typeface="Consolas" pitchFamily="49" charset="0"/>
                <a:cs typeface="Consolas" pitchFamily="49" charset="0"/>
              </a:rPr>
              <a:t>ListOfNumber</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ListOfNumber</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smtClean="0">
                <a:solidFill>
                  <a:srgbClr val="FF0000"/>
                </a:solidFill>
                <a:latin typeface="Consolas" pitchFamily="49" charset="0"/>
                <a:cs typeface="Consolas" pitchFamily="49" charset="0"/>
              </a:rPr>
              <a:t>add-1-to-each</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 empty]</a:t>
            </a:r>
          </a:p>
          <a:p>
            <a:pPr>
              <a:buNone/>
            </a:pPr>
            <a:r>
              <a:rPr lang="en-US" b="1" dirty="0" smtClean="0">
                <a:latin typeface="Consolas" pitchFamily="49" charset="0"/>
                <a:cs typeface="Consolas" pitchFamily="49" charset="0"/>
              </a:rPr>
              <a:t>      [(else (cons</a:t>
            </a:r>
          </a:p>
          <a:p>
            <a:pPr>
              <a:buNone/>
            </a:pPr>
            <a:r>
              <a:rPr lang="en-US" b="1" dirty="0" smtClean="0">
                <a:latin typeface="Consolas" pitchFamily="49" charset="0"/>
                <a:cs typeface="Consolas" pitchFamily="49" charset="0"/>
              </a:rPr>
              <a:t>               (</a:t>
            </a:r>
            <a:r>
              <a:rPr lang="en-US" b="1" dirty="0" smtClean="0">
                <a:solidFill>
                  <a:srgbClr val="00B050"/>
                </a:solidFill>
                <a:latin typeface="Consolas" pitchFamily="49" charset="0"/>
                <a:cs typeface="Consolas" pitchFamily="49" charset="0"/>
              </a:rPr>
              <a:t>add1</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(first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add1-to-each</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(rest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smtClean="0">
                <a:latin typeface="Lucida Console" pitchFamily="49" charset="0"/>
              </a:rPr>
              <a:t>  </a:t>
            </a:r>
            <a:r>
              <a:rPr lang="en-US" b="1" dirty="0" err="1" smtClean="0">
                <a:latin typeface="Consolas" pitchFamily="49" charset="0"/>
                <a:cs typeface="Consolas" pitchFamily="49" charset="0"/>
              </a:rPr>
              <a:t>ListOfEmployee</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ListOfString</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smtClean="0">
                <a:solidFill>
                  <a:srgbClr val="FF0000"/>
                </a:solidFill>
                <a:latin typeface="Consolas" pitchFamily="49" charset="0"/>
                <a:cs typeface="Consolas" pitchFamily="49" charset="0"/>
              </a:rPr>
              <a:t>extract-names</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 empty]</a:t>
            </a:r>
          </a:p>
          <a:p>
            <a:pPr>
              <a:buNone/>
            </a:pPr>
            <a:r>
              <a:rPr lang="en-US" b="1" dirty="0" smtClean="0">
                <a:latin typeface="Consolas" pitchFamily="49" charset="0"/>
                <a:cs typeface="Consolas" pitchFamily="49" charset="0"/>
              </a:rPr>
              <a:t>      [else (cons</a:t>
            </a:r>
          </a:p>
          <a:p>
            <a:pPr>
              <a:buNone/>
            </a:pPr>
            <a:r>
              <a:rPr lang="en-US" b="1" dirty="0" smtClean="0">
                <a:latin typeface="Consolas" pitchFamily="49" charset="0"/>
                <a:cs typeface="Consolas" pitchFamily="49" charset="0"/>
              </a:rPr>
              <a:t>              (</a:t>
            </a:r>
            <a:r>
              <a:rPr lang="en-US" b="1" dirty="0" smtClean="0">
                <a:solidFill>
                  <a:srgbClr val="00B050"/>
                </a:solidFill>
                <a:latin typeface="Consolas" pitchFamily="49" charset="0"/>
                <a:cs typeface="Consolas" pitchFamily="49" charset="0"/>
              </a:rPr>
              <a:t>employee-name</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(first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extract-names</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(rest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6" name="Left-Right Arrow 5"/>
          <p:cNvSpPr/>
          <p:nvPr/>
        </p:nvSpPr>
        <p:spPr>
          <a:xfrm flipV="1">
            <a:off x="2819400" y="3307082"/>
            <a:ext cx="3124200" cy="121918"/>
          </a:xfrm>
          <a:prstGeom prst="leftRightArrow">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p:nvSpPr>
        <p:spPr>
          <a:xfrm>
            <a:off x="2286000" y="5181600"/>
            <a:ext cx="60960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smtClean="0"/>
              <a:t>On one side, we use </a:t>
            </a:r>
            <a:r>
              <a:rPr lang="en-US" sz="2400" dirty="0"/>
              <a:t>function </a:t>
            </a:r>
            <a:r>
              <a:rPr lang="en-US" sz="2400" b="1" dirty="0"/>
              <a:t>add1</a:t>
            </a:r>
            <a:r>
              <a:rPr lang="en-US" sz="2400" dirty="0"/>
              <a:t>, and on the other we use the function </a:t>
            </a:r>
            <a:r>
              <a:rPr lang="en-US" sz="2400" b="1" dirty="0"/>
              <a:t>employee-name</a:t>
            </a:r>
            <a:r>
              <a:rPr lang="en-US" sz="2400" dirty="0"/>
              <a:t>.</a:t>
            </a:r>
            <a:r>
              <a:rPr lang="en-US" sz="2400" dirty="0" smtClean="0"/>
              <a:t> </a:t>
            </a:r>
          </a:p>
        </p:txBody>
      </p:sp>
      <p:cxnSp>
        <p:nvCxnSpPr>
          <p:cNvPr id="10" name="Straight Arrow Connector 9"/>
          <p:cNvCxnSpPr>
            <a:stCxn id="8" idx="0"/>
          </p:cNvCxnSpPr>
          <p:nvPr/>
        </p:nvCxnSpPr>
        <p:spPr>
          <a:xfrm flipH="1" flipV="1">
            <a:off x="4572000" y="3429000"/>
            <a:ext cx="762000" cy="175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915400" cy="4525963"/>
          </a:xfrm>
        </p:spPr>
        <p:txBody>
          <a:bodyPr>
            <a:normAutofit fontScale="92500" lnSpcReduction="20000"/>
          </a:bodyPr>
          <a:lstStyle/>
          <a:p>
            <a:pPr>
              <a:buNone/>
            </a:pPr>
            <a:r>
              <a:rPr lang="en-US" sz="2600" b="1" dirty="0" smtClean="0">
                <a:latin typeface="Consolas" pitchFamily="49" charset="0"/>
                <a:cs typeface="Consolas" pitchFamily="49" charset="0"/>
              </a:rPr>
              <a:t>(define (apply-to-each </a:t>
            </a:r>
            <a:r>
              <a:rPr lang="en-US" sz="2600" b="1" dirty="0" smtClean="0">
                <a:solidFill>
                  <a:srgbClr val="00B050"/>
                </a:solidFill>
                <a:latin typeface="Consolas" pitchFamily="49" charset="0"/>
                <a:cs typeface="Consolas" pitchFamily="49" charset="0"/>
              </a:rPr>
              <a:t>fn</a:t>
            </a: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 </a:t>
            </a:r>
          </a:p>
          <a:p>
            <a:pPr>
              <a:buNone/>
            </a:pP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cond</a:t>
            </a: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     [(empty?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 empty]</a:t>
            </a:r>
          </a:p>
          <a:p>
            <a:pPr>
              <a:buNone/>
            </a:pPr>
            <a:r>
              <a:rPr lang="en-US" sz="2600" b="1" dirty="0" smtClean="0">
                <a:latin typeface="Consolas" pitchFamily="49" charset="0"/>
                <a:cs typeface="Consolas" pitchFamily="49" charset="0"/>
              </a:rPr>
              <a:t>     [else (cons</a:t>
            </a:r>
          </a:p>
          <a:p>
            <a:pPr>
              <a:buNone/>
            </a:pPr>
            <a:r>
              <a:rPr lang="en-US" sz="2600" b="1" dirty="0" smtClean="0">
                <a:latin typeface="Consolas" pitchFamily="49" charset="0"/>
                <a:cs typeface="Consolas" pitchFamily="49" charset="0"/>
              </a:rPr>
              <a:t>             (</a:t>
            </a:r>
            <a:r>
              <a:rPr lang="en-US" sz="2600" b="1" dirty="0" smtClean="0">
                <a:solidFill>
                  <a:srgbClr val="00B050"/>
                </a:solidFill>
                <a:latin typeface="Consolas" pitchFamily="49" charset="0"/>
                <a:cs typeface="Consolas" pitchFamily="49" charset="0"/>
              </a:rPr>
              <a:t>fn</a:t>
            </a:r>
            <a:r>
              <a:rPr lang="en-US" sz="2600" b="1" dirty="0" smtClean="0">
                <a:latin typeface="Consolas" pitchFamily="49" charset="0"/>
                <a:cs typeface="Consolas" pitchFamily="49" charset="0"/>
              </a:rPr>
              <a:t> (first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fn (rest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(define (add-1-to-each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a:t>
            </a:r>
            <a:r>
              <a:rPr lang="en-US" sz="2600" b="1" dirty="0" smtClean="0">
                <a:solidFill>
                  <a:srgbClr val="00B050"/>
                </a:solidFill>
                <a:latin typeface="Consolas" pitchFamily="49" charset="0"/>
                <a:cs typeface="Consolas" pitchFamily="49" charset="0"/>
              </a:rPr>
              <a:t>add1</a:t>
            </a: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(define (extract-names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a:t>
            </a:r>
            <a:r>
              <a:rPr lang="en-US" sz="2600" b="1" dirty="0" smtClean="0">
                <a:solidFill>
                  <a:srgbClr val="00B050"/>
                </a:solidFill>
                <a:latin typeface="Consolas" pitchFamily="49" charset="0"/>
                <a:cs typeface="Consolas" pitchFamily="49" charset="0"/>
              </a:rPr>
              <a:t>employee-name</a:t>
            </a: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endParaRPr lang="en-US" sz="26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pPr/>
              <a:t>7</a:t>
            </a:fld>
            <a:endParaRPr lang="en-US"/>
          </a:p>
        </p:txBody>
      </p:sp>
      <p:sp>
        <p:nvSpPr>
          <p:cNvPr id="7" name="TextBox 6"/>
          <p:cNvSpPr txBox="1"/>
          <p:nvPr/>
        </p:nvSpPr>
        <p:spPr>
          <a:xfrm>
            <a:off x="5293117" y="457200"/>
            <a:ext cx="3513220" cy="1569660"/>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smtClean="0"/>
              <a:t>So we can do the same thing we did before:  we add an argument for the difference.  </a:t>
            </a:r>
          </a:p>
        </p:txBody>
      </p:sp>
      <p:sp>
        <p:nvSpPr>
          <p:cNvPr id="8" name="TextBox 7"/>
          <p:cNvSpPr txBox="1"/>
          <p:nvPr/>
        </p:nvSpPr>
        <p:spPr>
          <a:xfrm>
            <a:off x="1143000" y="5423416"/>
            <a:ext cx="70104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We recover the original functions by passing one or the other </a:t>
            </a:r>
            <a:r>
              <a:rPr lang="en-US" sz="2400" dirty="0" smtClean="0"/>
              <a:t>function </a:t>
            </a:r>
            <a:r>
              <a:rPr lang="en-US" sz="2400" dirty="0"/>
              <a:t>as the value of the argument.</a:t>
            </a:r>
          </a:p>
        </p:txBody>
      </p:sp>
      <p:cxnSp>
        <p:nvCxnSpPr>
          <p:cNvPr id="72" name="Straight Connector 71"/>
          <p:cNvCxnSpPr/>
          <p:nvPr/>
        </p:nvCxnSpPr>
        <p:spPr>
          <a:xfrm flipV="1">
            <a:off x="3429000" y="3810000"/>
            <a:ext cx="0" cy="1613416"/>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152900" y="4876800"/>
            <a:ext cx="0" cy="546616"/>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07574" y="2974429"/>
            <a:ext cx="3393683" cy="1200329"/>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smtClean="0"/>
              <a:t>BSL does not allow functions as arguments, so we switch to Intermediate Student Language (ISL).</a:t>
            </a:r>
          </a:p>
        </p:txBody>
      </p:sp>
      <p:cxnSp>
        <p:nvCxnSpPr>
          <p:cNvPr id="15" name="Straight Connector 14"/>
          <p:cNvCxnSpPr>
            <a:stCxn id="7" idx="0"/>
          </p:cNvCxnSpPr>
          <p:nvPr/>
        </p:nvCxnSpPr>
        <p:spPr>
          <a:xfrm flipV="1">
            <a:off x="7049727" y="152400"/>
            <a:ext cx="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4152903" y="152400"/>
            <a:ext cx="2896825" cy="381000"/>
          </a:xfrm>
          <a:prstGeom prst="bentConnector3">
            <a:avLst>
              <a:gd name="adj1" fmla="val 99979"/>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548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watch this work</a:t>
            </a:r>
            <a:endParaRPr lang="en-US" dirty="0"/>
          </a:p>
        </p:txBody>
      </p:sp>
      <p:sp>
        <p:nvSpPr>
          <p:cNvPr id="3" name="Content Placeholder 2"/>
          <p:cNvSpPr>
            <a:spLocks noGrp="1"/>
          </p:cNvSpPr>
          <p:nvPr>
            <p:ph idx="1"/>
          </p:nvPr>
        </p:nvSpPr>
        <p:spPr>
          <a:xfrm>
            <a:off x="0" y="1600200"/>
            <a:ext cx="9144000" cy="5029200"/>
          </a:xfrm>
        </p:spPr>
        <p:txBody>
          <a:bodyPr>
            <a:normAutofit/>
          </a:bodyPr>
          <a:lstStyle/>
          <a:p>
            <a:pPr marL="0" indent="0">
              <a:buNone/>
            </a:pPr>
            <a:r>
              <a:rPr lang="en-US" sz="2200" b="1" dirty="0" smtClean="0">
                <a:latin typeface="Consolas" pitchFamily="49" charset="0"/>
                <a:cs typeface="Consolas" pitchFamily="49" charset="0"/>
              </a:rPr>
              <a:t>(</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10 (cons 20 (cons 30 empty))))</a:t>
            </a:r>
          </a:p>
          <a:p>
            <a:pPr marL="0" indent="0">
              <a:buNone/>
            </a:pPr>
            <a:r>
              <a:rPr lang="en-US" sz="2200" b="1" dirty="0" smtClean="0">
                <a:latin typeface="Consolas" pitchFamily="49" charset="0"/>
                <a:cs typeface="Consolas" pitchFamily="49" charset="0"/>
              </a:rPr>
              <a:t>= (cons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10)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20 (cons 30 empty))))</a:t>
            </a:r>
          </a:p>
          <a:p>
            <a:pPr marL="0" indent="0">
              <a:buNone/>
            </a:pPr>
            <a:r>
              <a:rPr lang="en-US" sz="2200" b="1" dirty="0" smtClean="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20 (cons 30 empty))))</a:t>
            </a:r>
          </a:p>
          <a:p>
            <a:pPr marL="0" indent="0">
              <a:spcBef>
                <a:spcPts val="0"/>
              </a:spcBef>
              <a:buNone/>
            </a:pPr>
            <a:r>
              <a:rPr lang="en-US" sz="2200" b="1" dirty="0" smtClean="0">
                <a:latin typeface="Consolas" pitchFamily="49" charset="0"/>
                <a:cs typeface="Consolas" pitchFamily="49" charset="0"/>
              </a:rPr>
              <a:t>= (cons 11 </a:t>
            </a:r>
          </a:p>
          <a:p>
            <a:pPr marL="0" indent="0">
              <a:buNone/>
            </a:pPr>
            <a:r>
              <a:rPr lang="en-US" sz="2200" b="1" dirty="0" smtClean="0">
                <a:latin typeface="Consolas" pitchFamily="49" charset="0"/>
                <a:cs typeface="Consolas" pitchFamily="49" charset="0"/>
              </a:rPr>
              <a:t>        (cons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20)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30 empty)))</a:t>
            </a:r>
          </a:p>
          <a:p>
            <a:pPr marL="0" indent="0">
              <a:buNone/>
            </a:pPr>
            <a:r>
              <a:rPr lang="en-US" sz="2200" b="1" dirty="0" smtClean="0">
                <a:latin typeface="Consolas" pitchFamily="49" charset="0"/>
                <a:cs typeface="Consolas" pitchFamily="49" charset="0"/>
              </a:rPr>
              <a:t>= (cons 11 (cons 21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30 empty))))</a:t>
            </a:r>
          </a:p>
          <a:p>
            <a:pPr marL="0" indent="0">
              <a:buNone/>
            </a:pPr>
            <a:r>
              <a:rPr lang="en-US" sz="2200" b="1" dirty="0" smtClean="0">
                <a:latin typeface="Consolas" pitchFamily="49" charset="0"/>
                <a:cs typeface="Consolas" pitchFamily="49" charset="0"/>
              </a:rPr>
              <a:t>= (cons 11 (cons 21 (cons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30)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empty))))</a:t>
            </a:r>
          </a:p>
          <a:p>
            <a:pPr marL="0" indent="0">
              <a:buNone/>
            </a:pPr>
            <a:r>
              <a:rPr lang="en-US" sz="2200" b="1" dirty="0" smtClean="0">
                <a:latin typeface="Consolas" pitchFamily="49" charset="0"/>
                <a:cs typeface="Consolas" pitchFamily="49" charset="0"/>
              </a:rPr>
              <a:t>= (cons 11 (cons 21 (cons 31 empty))))</a:t>
            </a:r>
            <a:endParaRPr lang="en-US" sz="22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670588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Computing as algebra</a:t>
            </a:r>
            <a:endParaRPr lang="en-US" dirty="0"/>
          </a:p>
        </p:txBody>
      </p:sp>
      <p:sp>
        <p:nvSpPr>
          <p:cNvPr id="3" name="Content Placeholder 2"/>
          <p:cNvSpPr>
            <a:spLocks noGrp="1"/>
          </p:cNvSpPr>
          <p:nvPr>
            <p:ph idx="1"/>
          </p:nvPr>
        </p:nvSpPr>
        <p:spPr/>
        <p:txBody>
          <a:bodyPr>
            <a:normAutofit lnSpcReduction="10000"/>
          </a:bodyPr>
          <a:lstStyle/>
          <a:p>
            <a:r>
              <a:rPr lang="en-US" dirty="0" smtClean="0"/>
              <a:t>The calculation on the previous slide just used </a:t>
            </a:r>
            <a:r>
              <a:rPr lang="en-US" dirty="0" err="1" smtClean="0"/>
              <a:t>equational</a:t>
            </a:r>
            <a:r>
              <a:rPr lang="en-US" dirty="0" smtClean="0"/>
              <a:t> reasoning, like you did in Middle School algebra.</a:t>
            </a:r>
          </a:p>
          <a:p>
            <a:r>
              <a:rPr lang="en-US" dirty="0" smtClean="0"/>
              <a:t>The functional approach to programming, which we have been using now, allows us to reason about programs just using equations like these.</a:t>
            </a:r>
          </a:p>
          <a:p>
            <a:r>
              <a:rPr lang="en-US" dirty="0" smtClean="0"/>
              <a:t>This is much simpler than reasoning about programs with assignment statements.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225627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8892987279340a8ccebe458336be6d4392fc65"/>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2713</TotalTime>
  <Words>2290</Words>
  <Application>Microsoft Office PowerPoint</Application>
  <PresentationFormat>On-screen Show (4:3)</PresentationFormat>
  <Paragraphs>330</Paragraphs>
  <Slides>31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CMMI10</vt:lpstr>
      <vt:lpstr>CMR10</vt:lpstr>
      <vt:lpstr>CMSY10ORIG</vt:lpstr>
      <vt:lpstr>Consolas</vt:lpstr>
      <vt:lpstr>Helvetica Neue</vt:lpstr>
      <vt:lpstr>Lucida Console</vt:lpstr>
      <vt:lpstr>1_Office Theme</vt:lpstr>
      <vt:lpstr>Generalizing Over Functions</vt:lpstr>
      <vt:lpstr>Introduction</vt:lpstr>
      <vt:lpstr>Learning Objectives</vt:lpstr>
      <vt:lpstr>An Example</vt:lpstr>
      <vt:lpstr>Compare it to this function</vt:lpstr>
      <vt:lpstr>These functions only differ in one place</vt:lpstr>
      <vt:lpstr>PowerPoint Presentation</vt:lpstr>
      <vt:lpstr>Let's watch this work</vt:lpstr>
      <vt:lpstr>Digression: Computing as algebra</vt:lpstr>
      <vt:lpstr>A small but important detail: we need to switch languages</vt:lpstr>
      <vt:lpstr>What about the design strategy?</vt:lpstr>
      <vt:lpstr>What about add-1-to-each and extract-names?</vt:lpstr>
      <vt:lpstr>What about add-1-to-each and extract-names?</vt:lpstr>
      <vt:lpstr>Testing</vt:lpstr>
      <vt:lpstr>Doing something complicated?</vt:lpstr>
      <vt:lpstr>You can use ISL's local to do this</vt:lpstr>
      <vt:lpstr>Lambda can be used to define a function without giving it a name.</vt:lpstr>
      <vt:lpstr>Let's stop and talk about lambda for a minute</vt:lpstr>
      <vt:lpstr>Using lambda cuts down on the junk in your code</vt:lpstr>
      <vt:lpstr>Back to our example: where does the value of n come from?</vt:lpstr>
      <vt:lpstr>Opportunity for more generalization</vt:lpstr>
      <vt:lpstr>Here's the definition</vt:lpstr>
      <vt:lpstr>As before, lambda can be used in order to avoid having to introduce a local name</vt:lpstr>
      <vt:lpstr>What is the contract for apply-to-each?</vt:lpstr>
      <vt:lpstr>What is the contract for apply-to-each?</vt:lpstr>
      <vt:lpstr>Understanding this contract (1)</vt:lpstr>
      <vt:lpstr>Understanding this contract (2)</vt:lpstr>
      <vt:lpstr>Let's call this by its correct name</vt:lpstr>
      <vt:lpstr>Higher-Order Functions FTW</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143</cp:revision>
  <dcterms:created xsi:type="dcterms:W3CDTF">2010-06-24T16:22:15Z</dcterms:created>
  <dcterms:modified xsi:type="dcterms:W3CDTF">2016-05-19T19:56:24Z</dcterms:modified>
</cp:coreProperties>
</file>