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7" r:id="rId2"/>
    <p:sldId id="258" r:id="rId3"/>
    <p:sldId id="274" r:id="rId4"/>
    <p:sldId id="276" r:id="rId5"/>
    <p:sldId id="277" r:id="rId6"/>
    <p:sldId id="278" r:id="rId7"/>
    <p:sldId id="279" r:id="rId8"/>
    <p:sldId id="280" r:id="rId9"/>
    <p:sldId id="275" r:id="rId10"/>
    <p:sldId id="259" r:id="rId11"/>
    <p:sldId id="265" r:id="rId12"/>
    <p:sldId id="270" r:id="rId13"/>
    <p:sldId id="267"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0" autoAdjust="0"/>
    <p:restoredTop sz="62764" autoAdjust="0"/>
  </p:normalViewPr>
  <p:slideViewPr>
    <p:cSldViewPr snapToGrid="0">
      <p:cViewPr varScale="1">
        <p:scale>
          <a:sx n="84" d="100"/>
          <a:sy n="84" d="100"/>
        </p:scale>
        <p:origin x="220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146F0-9122-4808-B0F9-3E08B8294872}" type="datetimeFigureOut">
              <a:rPr lang="en-US" smtClean="0"/>
              <a:t>8/4/2015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0CC5F-B70A-4D86-BBBF-E132BC41B131}" type="slidenum">
              <a:rPr lang="en-US" smtClean="0"/>
              <a:t>‹#›</a:t>
            </a:fld>
            <a:endParaRPr lang="en-US"/>
          </a:p>
        </p:txBody>
      </p:sp>
    </p:spTree>
    <p:extLst>
      <p:ext uri="{BB962C8B-B14F-4D97-AF65-F5344CB8AC3E}">
        <p14:creationId xmlns:p14="http://schemas.microsoft.com/office/powerpoint/2010/main" val="412757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smtClean="0"/>
              <a:t>Welcome to CS 50-10, Program Design Paradigms, also known as “Bootcamp”</a:t>
            </a:r>
          </a:p>
          <a:p>
            <a:endParaRPr lang="en-US" dirty="0" smtClean="0"/>
          </a:p>
          <a:p>
            <a:r>
              <a:rPr lang="en-US" dirty="0" smtClean="0"/>
              <a:t>I’m Professor Wand, and I will be your instructor in this online course.</a:t>
            </a:r>
          </a:p>
          <a:p>
            <a:endParaRPr lang="en-US" dirty="0" smtClean="0"/>
          </a:p>
          <a:p>
            <a:r>
              <a:rPr lang="en-US" dirty="0" smtClean="0"/>
              <a:t>In this lesson, we will learn about the goals of this course and about some of the educational philosophy behind it.</a:t>
            </a:r>
            <a:endParaRPr lang="en-US" dirty="0"/>
          </a:p>
        </p:txBody>
      </p:sp>
      <p:sp>
        <p:nvSpPr>
          <p:cNvPr id="4" name="Slide Number Placeholder 3"/>
          <p:cNvSpPr>
            <a:spLocks noGrp="1"/>
          </p:cNvSpPr>
          <p:nvPr>
            <p:ph type="sldNum" sz="quarter" idx="10"/>
          </p:nvPr>
        </p:nvSpPr>
        <p:spPr/>
        <p:txBody>
          <a:bodyPr/>
          <a:lstStyle/>
          <a:p>
            <a:fld id="{C817909F-3886-456C-8134-DE469A6B667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71068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10</a:t>
            </a:fld>
            <a:endParaRPr lang="en-US"/>
          </a:p>
        </p:txBody>
      </p:sp>
    </p:spTree>
    <p:extLst>
      <p:ext uri="{BB962C8B-B14F-4D97-AF65-F5344CB8AC3E}">
        <p14:creationId xmlns:p14="http://schemas.microsoft.com/office/powerpoint/2010/main" val="56846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11</a:t>
            </a:fld>
            <a:endParaRPr lang="en-US"/>
          </a:p>
        </p:txBody>
      </p:sp>
    </p:spTree>
    <p:extLst>
      <p:ext uri="{BB962C8B-B14F-4D97-AF65-F5344CB8AC3E}">
        <p14:creationId xmlns:p14="http://schemas.microsoft.com/office/powerpoint/2010/main" val="68880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12</a:t>
            </a:fld>
            <a:endParaRPr lang="en-US"/>
          </a:p>
        </p:txBody>
      </p:sp>
    </p:spTree>
    <p:extLst>
      <p:ext uri="{BB962C8B-B14F-4D97-AF65-F5344CB8AC3E}">
        <p14:creationId xmlns:p14="http://schemas.microsoft.com/office/powerpoint/2010/main" val="2556681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13</a:t>
            </a:fld>
            <a:endParaRPr lang="en-US"/>
          </a:p>
        </p:txBody>
      </p:sp>
    </p:spTree>
    <p:extLst>
      <p:ext uri="{BB962C8B-B14F-4D97-AF65-F5344CB8AC3E}">
        <p14:creationId xmlns:p14="http://schemas.microsoft.com/office/powerpoint/2010/main" val="4063843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function design recipe.  </a:t>
            </a:r>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14</a:t>
            </a:fld>
            <a:endParaRPr lang="en-US"/>
          </a:p>
        </p:txBody>
      </p:sp>
    </p:spTree>
    <p:extLst>
      <p:ext uri="{BB962C8B-B14F-4D97-AF65-F5344CB8AC3E}">
        <p14:creationId xmlns:p14="http://schemas.microsoft.com/office/powerpoint/2010/main" val="4027325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go through the course, we will learn about more and more complicated kinds of data design and design strategies.  This map</a:t>
            </a:r>
            <a:r>
              <a:rPr lang="en-US" baseline="0" dirty="0" smtClean="0"/>
              <a:t>, which we will show at the beginning of every module, will help you see where you are in the course content.</a:t>
            </a:r>
            <a:endParaRPr lang="en-US" dirty="0"/>
          </a:p>
        </p:txBody>
      </p:sp>
      <p:sp>
        <p:nvSpPr>
          <p:cNvPr id="4" name="Slide Number Placeholder 3"/>
          <p:cNvSpPr>
            <a:spLocks noGrp="1"/>
          </p:cNvSpPr>
          <p:nvPr>
            <p:ph type="sldNum" sz="quarter" idx="10"/>
          </p:nvPr>
        </p:nvSpPr>
        <p:spPr/>
        <p:txBody>
          <a:bodyPr/>
          <a:lstStyle/>
          <a:p>
            <a:fld id="{9680CC5F-B70A-4D86-BBBF-E132BC41B131}" type="slidenum">
              <a:rPr lang="en-US" smtClean="0"/>
              <a:t>15</a:t>
            </a:fld>
            <a:endParaRPr lang="en-US"/>
          </a:p>
        </p:txBody>
      </p:sp>
    </p:spTree>
    <p:extLst>
      <p:ext uri="{BB962C8B-B14F-4D97-AF65-F5344CB8AC3E}">
        <p14:creationId xmlns:p14="http://schemas.microsoft.com/office/powerpoint/2010/main" val="518968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16</a:t>
            </a:fld>
            <a:endParaRPr lang="en-US"/>
          </a:p>
        </p:txBody>
      </p:sp>
    </p:spTree>
    <p:extLst>
      <p:ext uri="{BB962C8B-B14F-4D97-AF65-F5344CB8AC3E}">
        <p14:creationId xmlns:p14="http://schemas.microsoft.com/office/powerpoint/2010/main" val="317061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2</a:t>
            </a:fld>
            <a:endParaRPr lang="en-US"/>
          </a:p>
        </p:txBody>
      </p:sp>
    </p:spTree>
    <p:extLst>
      <p:ext uri="{BB962C8B-B14F-4D97-AF65-F5344CB8AC3E}">
        <p14:creationId xmlns:p14="http://schemas.microsoft.com/office/powerpoint/2010/main" val="98431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3</a:t>
            </a:fld>
            <a:endParaRPr lang="en-US"/>
          </a:p>
        </p:txBody>
      </p:sp>
    </p:spTree>
    <p:extLst>
      <p:ext uri="{BB962C8B-B14F-4D97-AF65-F5344CB8AC3E}">
        <p14:creationId xmlns:p14="http://schemas.microsoft.com/office/powerpoint/2010/main" val="162399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4</a:t>
            </a:fld>
            <a:endParaRPr lang="en-US"/>
          </a:p>
        </p:txBody>
      </p:sp>
    </p:spTree>
    <p:extLst>
      <p:ext uri="{BB962C8B-B14F-4D97-AF65-F5344CB8AC3E}">
        <p14:creationId xmlns:p14="http://schemas.microsoft.com/office/powerpoint/2010/main" val="2008942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5</a:t>
            </a:fld>
            <a:endParaRPr lang="en-US"/>
          </a:p>
        </p:txBody>
      </p:sp>
    </p:spTree>
    <p:extLst>
      <p:ext uri="{BB962C8B-B14F-4D97-AF65-F5344CB8AC3E}">
        <p14:creationId xmlns:p14="http://schemas.microsoft.com/office/powerpoint/2010/main" val="62008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0CC5F-B70A-4D86-BBBF-E132BC41B131}" type="slidenum">
              <a:rPr lang="en-US" smtClean="0"/>
              <a:t>6</a:t>
            </a:fld>
            <a:endParaRPr lang="en-US"/>
          </a:p>
        </p:txBody>
      </p:sp>
    </p:spTree>
    <p:extLst>
      <p:ext uri="{BB962C8B-B14F-4D97-AF65-F5344CB8AC3E}">
        <p14:creationId xmlns:p14="http://schemas.microsoft.com/office/powerpoint/2010/main" val="22127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7</a:t>
            </a:fld>
            <a:endParaRPr lang="en-US"/>
          </a:p>
        </p:txBody>
      </p:sp>
    </p:spTree>
    <p:extLst>
      <p:ext uri="{BB962C8B-B14F-4D97-AF65-F5344CB8AC3E}">
        <p14:creationId xmlns:p14="http://schemas.microsoft.com/office/powerpoint/2010/main" val="308113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8</a:t>
            </a:fld>
            <a:endParaRPr lang="en-US"/>
          </a:p>
        </p:txBody>
      </p:sp>
    </p:spTree>
    <p:extLst>
      <p:ext uri="{BB962C8B-B14F-4D97-AF65-F5344CB8AC3E}">
        <p14:creationId xmlns:p14="http://schemas.microsoft.com/office/powerpoint/2010/main" val="30215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9</a:t>
            </a:fld>
            <a:endParaRPr lang="en-US"/>
          </a:p>
        </p:txBody>
      </p:sp>
    </p:spTree>
    <p:extLst>
      <p:ext uri="{BB962C8B-B14F-4D97-AF65-F5344CB8AC3E}">
        <p14:creationId xmlns:p14="http://schemas.microsoft.com/office/powerpoint/2010/main" val="357072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E290B9-82F7-486B-8728-4077A65408D4}" type="datetime1">
              <a:rPr lang="en-US" smtClean="0">
                <a:solidFill>
                  <a:prstClr val="black">
                    <a:tint val="75000"/>
                  </a:prstClr>
                </a:solidFill>
              </a:rPr>
              <a:t>8/4/2015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73565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B6266-5564-42B1-AEC6-6558ABD87C70}" type="datetime1">
              <a:rPr lang="en-US" smtClean="0">
                <a:solidFill>
                  <a:prstClr val="black">
                    <a:tint val="75000"/>
                  </a:prstClr>
                </a:solidFill>
              </a:rPr>
              <a:t>8/4/2015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252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C5B6D-3D33-4929-A135-7E4B7232CA99}" type="datetime1">
              <a:rPr lang="en-US" smtClean="0">
                <a:solidFill>
                  <a:prstClr val="black">
                    <a:tint val="75000"/>
                  </a:prstClr>
                </a:solidFill>
              </a:rPr>
              <a:t>8/4/2015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6363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6BFA9-7255-47F9-8695-0A71EE3EF8D6}" type="datetime1">
              <a:rPr lang="en-US" smtClean="0">
                <a:solidFill>
                  <a:prstClr val="black">
                    <a:tint val="75000"/>
                  </a:prstClr>
                </a:solidFill>
              </a:rPr>
              <a:t>8/4/2015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138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EDFEF1-5995-4B34-A955-BCFD9BD562E8}" type="datetime1">
              <a:rPr lang="en-US" smtClean="0">
                <a:solidFill>
                  <a:prstClr val="black">
                    <a:tint val="75000"/>
                  </a:prstClr>
                </a:solidFill>
              </a:rPr>
              <a:t>8/4/2015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436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018632-913C-4EBF-AD8A-A9901337535F}" type="datetime1">
              <a:rPr lang="en-US" smtClean="0">
                <a:solidFill>
                  <a:prstClr val="black">
                    <a:tint val="75000"/>
                  </a:prstClr>
                </a:solidFill>
              </a:rPr>
              <a:t>8/4/2015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66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3A06F6-6CB9-4B73-A408-A295C6E445F0}" type="datetime1">
              <a:rPr lang="en-US" smtClean="0">
                <a:solidFill>
                  <a:prstClr val="black">
                    <a:tint val="75000"/>
                  </a:prstClr>
                </a:solidFill>
              </a:rPr>
              <a:t>8/4/2015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686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4E6F7E-84A6-4955-82DB-6906208E3E7A}" type="datetime1">
              <a:rPr lang="en-US" smtClean="0">
                <a:solidFill>
                  <a:prstClr val="black">
                    <a:tint val="75000"/>
                  </a:prstClr>
                </a:solidFill>
              </a:rPr>
              <a:t>8/4/2015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814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135AF4-8454-423A-9D40-542F72E88620}" type="datetime1">
              <a:rPr lang="en-US" smtClean="0">
                <a:solidFill>
                  <a:prstClr val="black">
                    <a:tint val="75000"/>
                  </a:prstClr>
                </a:solidFill>
              </a:rPr>
              <a:t>8/4/2015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036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D4E7E6-A54A-4345-9AF6-33132E22DB83}" type="datetime1">
              <a:rPr lang="en-US" smtClean="0">
                <a:solidFill>
                  <a:prstClr val="black">
                    <a:tint val="75000"/>
                  </a:prstClr>
                </a:solidFill>
              </a:rPr>
              <a:t>8/4/2015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75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A01C8-5247-408F-9E4E-31BF29BE67E3}" type="datetime1">
              <a:rPr lang="en-US" smtClean="0">
                <a:solidFill>
                  <a:prstClr val="black">
                    <a:tint val="75000"/>
                  </a:prstClr>
                </a:solidFill>
              </a:rPr>
              <a:t>8/4/2015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109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83FE7-2ED1-418E-B286-EC6EF8DA4A47}" type="datetime1">
              <a:rPr lang="en-US" smtClean="0">
                <a:solidFill>
                  <a:prstClr val="black">
                    <a:tint val="75000"/>
                  </a:prstClr>
                </a:solidFill>
              </a:rPr>
              <a:t>8/4/2015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208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FD28A-85FD-44BD-9F46-9F40423AC603}" type="datetime1">
              <a:rPr lang="en-US" smtClean="0">
                <a:solidFill>
                  <a:prstClr val="black">
                    <a:tint val="75000"/>
                  </a:prstClr>
                </a:solidFill>
              </a:rPr>
              <a:t>8/4/2015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5342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danapacificlandscape.com/blog/tree-trimming-tips-improve-pedestrian-safet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photorator.com/photos/images/a-very-overgrown-house-in-detroit--18355.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bigthink.com/endless-innovation/your-brain-looks-like-a-mondrian-grid-paint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show-your-own-art-gallery.com/images/The_Feast_of_Venus535px.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dreamstime.com/stock-images-spaghetti-noodles-close-up-image17566374"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Point</a:t>
            </a:r>
            <a:r>
              <a:rPr lang="en-US" dirty="0" smtClean="0"/>
              <a:t> </a:t>
            </a:r>
            <a:r>
              <a:rPr lang="en-US" dirty="0" smtClean="0"/>
              <a:t>of </a:t>
            </a:r>
            <a:r>
              <a:rPr lang="en-US" dirty="0"/>
              <a:t>T</a:t>
            </a:r>
            <a:r>
              <a:rPr lang="en-US" dirty="0" smtClean="0"/>
              <a:t>his Course</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a:t>
            </a:r>
            <a:r>
              <a:rPr lang="en-US" dirty="0" smtClean="0"/>
              <a:t>0.1</a:t>
            </a:r>
            <a:endParaRPr lang="en-US" dirty="0"/>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solidFill>
                    <a:prstClr val="black"/>
                  </a:solidFill>
                </a:rPr>
                <a:t>© Mitchell Wand, 2012-2014</a:t>
              </a:r>
            </a:p>
            <a:p>
              <a:r>
                <a:rPr lang="en-US" sz="1000" dirty="0">
                  <a:solidFill>
                    <a:prstClr val="black"/>
                  </a:solidFill>
                </a:rPr>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solidFill>
                    <a:prstClr val="black"/>
                  </a:solidFill>
                </a:rPr>
                <a:t>.</a:t>
              </a:r>
            </a:p>
          </p:txBody>
        </p:sp>
      </p:gr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444338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idx="1"/>
          </p:nvPr>
        </p:nvSpPr>
        <p:spPr/>
        <p:txBody>
          <a:bodyPr/>
          <a:lstStyle/>
          <a:p>
            <a:r>
              <a:rPr lang="en-US" dirty="0" smtClean="0"/>
              <a:t>Everything we do can be traced back to one or more of these principles.</a:t>
            </a:r>
          </a:p>
          <a:p>
            <a:r>
              <a:rPr lang="en-US" dirty="0" smtClean="0"/>
              <a:t>We will expand on each of them as we go along.</a:t>
            </a:r>
          </a:p>
          <a:p>
            <a:r>
              <a:rPr lang="en-US" dirty="0" smtClean="0"/>
              <a:t>Write these down, in your own handwriting.  Writing things down will help you remember them.</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10</a:t>
            </a:fld>
            <a:endParaRPr lang="en-US"/>
          </a:p>
        </p:txBody>
      </p:sp>
    </p:spTree>
    <p:extLst>
      <p:ext uri="{BB962C8B-B14F-4D97-AF65-F5344CB8AC3E}">
        <p14:creationId xmlns:p14="http://schemas.microsoft.com/office/powerpoint/2010/main" val="4191556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 Few of Our Slogans</a:t>
            </a:r>
            <a:endParaRPr lang="en-US" dirty="0"/>
          </a:p>
        </p:txBody>
      </p:sp>
      <p:sp>
        <p:nvSpPr>
          <p:cNvPr id="7" name="Content Placeholder 6"/>
          <p:cNvSpPr>
            <a:spLocks noGrp="1"/>
          </p:cNvSpPr>
          <p:nvPr>
            <p:ph idx="1"/>
          </p:nvPr>
        </p:nvSpPr>
        <p:spPr/>
        <p:txBody>
          <a:bodyPr>
            <a:normAutofit fontScale="92500"/>
          </a:bodyPr>
          <a:lstStyle/>
          <a:p>
            <a:r>
              <a:rPr lang="en-US" dirty="0"/>
              <a:t>We are also big on slogans.  We think they help focus your mind. </a:t>
            </a:r>
            <a:endParaRPr lang="en-US" dirty="0" smtClean="0"/>
          </a:p>
          <a:p>
            <a:r>
              <a:rPr lang="en-US" dirty="0" smtClean="0"/>
              <a:t>Here </a:t>
            </a:r>
            <a:r>
              <a:rPr lang="en-US" dirty="0"/>
              <a:t>are our first few slogans</a:t>
            </a:r>
            <a:r>
              <a:rPr lang="en-US" dirty="0" smtClean="0"/>
              <a:t>.  You should write them down, too, in your own handwriting.</a:t>
            </a:r>
          </a:p>
          <a:p>
            <a:r>
              <a:rPr lang="en-US" dirty="0" smtClean="0"/>
              <a:t>In fact, whenever you see one of these blue tables, you should assume that this is something important, and you should probably write it down in your own handwriting so you can memorize it.</a:t>
            </a:r>
            <a:endParaRPr lang="en-US" dirty="0"/>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11</a:t>
            </a:fld>
            <a:endParaRPr lang="en-US"/>
          </a:p>
        </p:txBody>
      </p:sp>
    </p:spTree>
    <p:extLst>
      <p:ext uri="{BB962C8B-B14F-4D97-AF65-F5344CB8AC3E}">
        <p14:creationId xmlns:p14="http://schemas.microsoft.com/office/powerpoint/2010/main" val="1562795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457200" y="914400"/>
          <a:ext cx="8229600" cy="445008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sz="3200" dirty="0" smtClean="0"/>
                        <a:t>Some Slogans</a:t>
                      </a:r>
                      <a:endParaRPr lang="en-US" sz="3200" dirty="0"/>
                    </a:p>
                  </a:txBody>
                  <a:tcPr/>
                </a:tc>
              </a:tr>
              <a:tr h="370840">
                <a:tc>
                  <a:txBody>
                    <a:bodyPr/>
                    <a:lstStyle/>
                    <a:p>
                      <a:r>
                        <a:rPr lang="en-US" sz="3200" dirty="0" smtClean="0"/>
                        <a:t>1. Stick to the recipe!</a:t>
                      </a:r>
                      <a:endParaRPr lang="en-US" sz="3200" dirty="0"/>
                    </a:p>
                  </a:txBody>
                  <a:tcPr/>
                </a:tc>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2. You</a:t>
                      </a:r>
                      <a:r>
                        <a:rPr lang="en-US" sz="3200" baseline="0" dirty="0" smtClean="0"/>
                        <a:t> don't understand it until you can give an example.</a:t>
                      </a:r>
                      <a:endParaRPr lang="en-US" sz="3200" dirty="0" smtClean="0"/>
                    </a:p>
                  </a:txBody>
                  <a:tcPr/>
                </a:tc>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3. One</a:t>
                      </a:r>
                      <a:r>
                        <a:rPr lang="en-US" sz="3200" baseline="0" dirty="0" smtClean="0"/>
                        <a:t> function, one task.</a:t>
                      </a:r>
                      <a:endParaRPr lang="en-US" sz="3200" dirty="0" smtClean="0"/>
                    </a:p>
                  </a:txBody>
                  <a:tcPr/>
                </a:tc>
              </a:tr>
              <a:tr h="370840">
                <a:tc>
                  <a:txBody>
                    <a:bodyPr/>
                    <a:lstStyle/>
                    <a:p>
                      <a:r>
                        <a:rPr lang="en-US" sz="3200" dirty="0" smtClean="0"/>
                        <a:t>4.</a:t>
                      </a:r>
                      <a:r>
                        <a:rPr lang="en-US" sz="3200" baseline="0" dirty="0" smtClean="0"/>
                        <a:t> The Shape of the Data Determines the Shape of the Program.</a:t>
                      </a:r>
                      <a:endParaRPr lang="en-US" sz="3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5. Practice</a:t>
                      </a:r>
                      <a:r>
                        <a:rPr lang="en-US" sz="3200" baseline="0" dirty="0" smtClean="0"/>
                        <a:t> makes perfect.</a:t>
                      </a:r>
                      <a:endParaRPr lang="en-US" sz="3200" dirty="0" smtClean="0"/>
                    </a:p>
                  </a:txBody>
                  <a:tcPr/>
                </a:tc>
              </a:tr>
            </a:tbl>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dirty="0">
              <a:solidFill>
                <a:prstClr val="black">
                  <a:tint val="75000"/>
                </a:prstClr>
              </a:solidFill>
            </a:endParaRPr>
          </a:p>
        </p:txBody>
      </p:sp>
    </p:spTree>
    <p:extLst>
      <p:ext uri="{BB962C8B-B14F-4D97-AF65-F5344CB8AC3E}">
        <p14:creationId xmlns:p14="http://schemas.microsoft.com/office/powerpoint/2010/main" val="2738609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 Design Recipe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r>
              <a:rPr lang="en-US" dirty="0" smtClean="0"/>
              <a:t>.</a:t>
            </a:r>
            <a:endParaRPr lang="en-US" dirty="0"/>
          </a:p>
          <a:p>
            <a:r>
              <a:rPr lang="en-US" dirty="0"/>
              <a:t>It will give you a framework for attacking any programming problem, in any language.  Indeed, students have reported that they have found it useful in other courses, and even in their everyday life</a:t>
            </a:r>
            <a:r>
              <a:rPr lang="en-US" dirty="0" smtClean="0"/>
              <a:t>.</a:t>
            </a:r>
            <a:endParaRPr lang="en-US" dirty="0"/>
          </a:p>
          <a:p>
            <a:r>
              <a:rPr lang="en-US" dirty="0"/>
              <a:t>With the recipe, you need never stare at an empty sheet of paper again. </a:t>
            </a:r>
            <a:endParaRPr lang="en-US" dirty="0" smtClean="0"/>
          </a:p>
          <a:p>
            <a:r>
              <a:rPr lang="en-US" dirty="0" smtClean="0"/>
              <a:t>Here it is:</a:t>
            </a:r>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300274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Function Design Recipe</a:t>
            </a:r>
            <a:endParaRPr lang="en-US" dirty="0"/>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sz="3200" dirty="0" smtClean="0"/>
                        <a:t>The Function Design Recipe</a:t>
                      </a:r>
                      <a:endParaRPr lang="en-US" sz="3200" dirty="0"/>
                    </a:p>
                  </a:txBody>
                  <a:tcPr/>
                </a:tc>
              </a:tr>
              <a:tr h="370840">
                <a:tc>
                  <a:txBody>
                    <a:bodyPr/>
                    <a:lstStyle/>
                    <a:p>
                      <a:r>
                        <a:rPr lang="en-US" sz="3200" dirty="0" smtClean="0"/>
                        <a:t>1. Data Design</a:t>
                      </a:r>
                      <a:endParaRPr lang="en-US" sz="3200" dirty="0"/>
                    </a:p>
                  </a:txBody>
                  <a:tcPr/>
                </a:tc>
              </a:tr>
              <a:tr h="370840">
                <a:tc>
                  <a:txBody>
                    <a:bodyPr/>
                    <a:lstStyle/>
                    <a:p>
                      <a:r>
                        <a:rPr lang="en-US" sz="3200" dirty="0" smtClean="0"/>
                        <a:t>2. Contract and Purpose Statement</a:t>
                      </a:r>
                      <a:endParaRPr lang="en-US" sz="3200" dirty="0"/>
                    </a:p>
                  </a:txBody>
                  <a:tcPr/>
                </a:tc>
              </a:tr>
              <a:tr h="370840">
                <a:tc>
                  <a:txBody>
                    <a:bodyPr/>
                    <a:lstStyle/>
                    <a:p>
                      <a:r>
                        <a:rPr lang="en-US" sz="3200" dirty="0" smtClean="0"/>
                        <a:t>3.</a:t>
                      </a:r>
                      <a:r>
                        <a:rPr lang="en-US" sz="3200" baseline="0" dirty="0" smtClean="0"/>
                        <a:t> Examples and Tests</a:t>
                      </a:r>
                      <a:endParaRPr lang="en-US" sz="3200" dirty="0"/>
                    </a:p>
                  </a:txBody>
                  <a:tcPr/>
                </a:tc>
              </a:tr>
              <a:tr h="370840">
                <a:tc>
                  <a:txBody>
                    <a:bodyPr/>
                    <a:lstStyle/>
                    <a:p>
                      <a:r>
                        <a:rPr lang="en-US" sz="3200" dirty="0" smtClean="0"/>
                        <a:t>4. Design Strategy</a:t>
                      </a:r>
                    </a:p>
                  </a:txBody>
                  <a:tcPr/>
                </a:tc>
              </a:tr>
              <a:tr h="370840">
                <a:tc>
                  <a:txBody>
                    <a:bodyPr/>
                    <a:lstStyle/>
                    <a:p>
                      <a:r>
                        <a:rPr lang="en-US" sz="3200" dirty="0" smtClean="0"/>
                        <a:t>5. Function Definition</a:t>
                      </a:r>
                      <a:endParaRPr lang="en-US" sz="3200" dirty="0"/>
                    </a:p>
                  </a:txBody>
                  <a:tcPr/>
                </a:tc>
              </a:tr>
              <a:tr h="370840">
                <a:tc>
                  <a:txBody>
                    <a:bodyPr/>
                    <a:lstStyle/>
                    <a:p>
                      <a:r>
                        <a:rPr lang="en-US" sz="3200" dirty="0" smtClean="0"/>
                        <a:t>6. Program</a:t>
                      </a:r>
                      <a:r>
                        <a:rPr lang="en-US" sz="3200" baseline="0" dirty="0" smtClean="0"/>
                        <a:t> Review</a:t>
                      </a:r>
                      <a:endParaRPr lang="en-US" sz="3200" dirty="0"/>
                    </a:p>
                  </a:txBody>
                  <a:tcPr/>
                </a:tc>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smtClean="0"/>
              <a:t>This is important.  Write it down, in your own handwriting.  Keep it with you at all times.  Put it on your mirror.  Put it under your pillow.  I’m not kidding!</a:t>
            </a:r>
            <a:endParaRPr lang="en-US" sz="2000" i="1" dirty="0"/>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dirty="0">
              <a:solidFill>
                <a:prstClr val="black">
                  <a:tint val="75000"/>
                </a:prstClr>
              </a:solidFill>
            </a:endParaRPr>
          </a:p>
        </p:txBody>
      </p:sp>
    </p:spTree>
    <p:extLst>
      <p:ext uri="{BB962C8B-B14F-4D97-AF65-F5344CB8AC3E}">
        <p14:creationId xmlns:p14="http://schemas.microsoft.com/office/powerpoint/2010/main" val="64376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Generalization</a:t>
            </a:r>
            <a:endParaRPr lang="en-US" dirty="0"/>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Constants</a:t>
            </a:r>
            <a:endParaRPr lang="en-US" dirty="0"/>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Contexts</a:t>
            </a:r>
            <a:endParaRPr lang="en-US" dirty="0"/>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Data Representations</a:t>
            </a:r>
            <a:endParaRPr lang="en-US" dirty="0"/>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Over Method Implementations</a:t>
            </a:r>
            <a:endParaRPr lang="en-US" dirty="0"/>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Mixed Data</a:t>
              </a:r>
              <a:endParaRPr lang="en-US" dirty="0"/>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Data Representations</a:t>
              </a:r>
              <a:endParaRPr lang="en-US" dirty="0"/>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Basics</a:t>
              </a:r>
              <a:endParaRPr lang="en-US" dirty="0"/>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Recursive Data</a:t>
              </a:r>
              <a:endParaRPr lang="en-US" dirty="0"/>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Functional Data</a:t>
              </a:r>
              <a:endParaRPr lang="en-US" dirty="0"/>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Objects &amp; Classes</a:t>
              </a:r>
              <a:endParaRPr lang="en-US" dirty="0"/>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Stateful</a:t>
              </a:r>
              <a:r>
                <a:rPr lang="en-US" dirty="0" smtClean="0"/>
                <a:t> Objects</a:t>
              </a:r>
              <a:endParaRPr lang="en-US" dirty="0"/>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Design Strategies</a:t>
              </a:r>
              <a:endParaRPr lang="en-US" dirty="0"/>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Function Composition</a:t>
              </a:r>
              <a:endParaRPr lang="en-US" dirty="0"/>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Structural Decomposition</a:t>
              </a:r>
              <a:endParaRPr lang="en-US" dirty="0"/>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Generalization</a:t>
              </a:r>
              <a:endParaRPr lang="en-US" dirty="0"/>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General Recursion</a:t>
              </a:r>
              <a:endParaRPr lang="en-US" dirty="0"/>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Communication via State</a:t>
              </a:r>
              <a:endParaRPr lang="en-US" dirty="0"/>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Course Map</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28" idx="3"/>
            <a:endCxn id="7" idx="1"/>
          </p:cNvCxnSpPr>
          <p:nvPr/>
        </p:nvCxnSpPr>
        <p:spPr>
          <a:xfrm flipV="1">
            <a:off x="5486400" y="2024487"/>
            <a:ext cx="914400" cy="201670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783556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ask them on Piazza</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16</a:t>
            </a:fld>
            <a:endParaRPr lang="en-US" dirty="0">
              <a:solidFill>
                <a:prstClr val="black">
                  <a:tint val="75000"/>
                </a:prstClr>
              </a:solidFill>
            </a:endParaRPr>
          </a:p>
        </p:txBody>
      </p:sp>
    </p:spTree>
    <p:extLst>
      <p:ext uri="{BB962C8B-B14F-4D97-AF65-F5344CB8AC3E}">
        <p14:creationId xmlns:p14="http://schemas.microsoft.com/office/powerpoint/2010/main" val="82692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By the time you complete this lesson, you should be able to :</a:t>
            </a:r>
          </a:p>
          <a:p>
            <a:pPr lvl="1"/>
            <a:r>
              <a:rPr lang="en-US" dirty="0" smtClean="0"/>
              <a:t>Explain </a:t>
            </a:r>
            <a:r>
              <a:rPr lang="en-US" b="1" dirty="0" smtClean="0"/>
              <a:t>the point </a:t>
            </a:r>
            <a:r>
              <a:rPr lang="en-US" dirty="0" smtClean="0"/>
              <a:t>of the course</a:t>
            </a:r>
          </a:p>
          <a:p>
            <a:pPr lvl="1"/>
            <a:r>
              <a:rPr lang="en-US" dirty="0" smtClean="0"/>
              <a:t>list the 6 principles for writing beautiful programs</a:t>
            </a:r>
          </a:p>
          <a:p>
            <a:pPr lvl="1"/>
            <a:r>
              <a:rPr lang="en-US" dirty="0" smtClean="0"/>
              <a:t>list the 6 steps of the design recipe</a:t>
            </a:r>
          </a:p>
          <a:p>
            <a:pPr lvl="1"/>
            <a:r>
              <a:rPr lang="en-US" dirty="0" smtClean="0"/>
              <a:t>recite some of the slogans that we will use throughout the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a:t>
            </a:fld>
            <a:endParaRPr lang="en-US"/>
          </a:p>
        </p:txBody>
      </p:sp>
    </p:spTree>
    <p:extLst>
      <p:ext uri="{BB962C8B-B14F-4D97-AF65-F5344CB8AC3E}">
        <p14:creationId xmlns:p14="http://schemas.microsoft.com/office/powerpoint/2010/main" val="4100148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97339037"/>
              </p:ext>
            </p:extLst>
          </p:nvPr>
        </p:nvGraphicFramePr>
        <p:xfrm>
          <a:off x="228600" y="914400"/>
          <a:ext cx="8686800" cy="4023360"/>
        </p:xfrm>
        <a:graphic>
          <a:graphicData uri="http://schemas.openxmlformats.org/drawingml/2006/table">
            <a:tbl>
              <a:tblPr firstRow="1" bandRow="1">
                <a:tableStyleId>{5C22544A-7EE6-4342-B048-85BDC9FD1C3A}</a:tableStyleId>
              </a:tblPr>
              <a:tblGrid>
                <a:gridCol w="8686800"/>
              </a:tblGrid>
              <a:tr h="1066800">
                <a:tc>
                  <a:txBody>
                    <a:bodyPr/>
                    <a:lstStyle/>
                    <a:p>
                      <a:pPr algn="ctr"/>
                      <a:r>
                        <a:rPr lang="en-US" sz="8000" dirty="0" smtClean="0"/>
                        <a:t>The Point</a:t>
                      </a:r>
                      <a:endParaRPr lang="en-US" sz="8000" dirty="0"/>
                    </a:p>
                  </a:txBody>
                  <a:tcPr/>
                </a:tc>
              </a:tr>
              <a:tr h="370840">
                <a:tc>
                  <a:txBody>
                    <a:bodyPr/>
                    <a:lstStyle/>
                    <a:p>
                      <a:r>
                        <a:rPr lang="en-US" sz="3200" dirty="0" smtClean="0"/>
                        <a:t>1. It’s not calculus.</a:t>
                      </a:r>
                      <a:r>
                        <a:rPr lang="en-US" sz="3200" baseline="0" dirty="0" smtClean="0"/>
                        <a:t>  Getting the right answer is </a:t>
                      </a:r>
                      <a:r>
                        <a:rPr lang="en-US" sz="3200" baseline="0" dirty="0" smtClean="0">
                          <a:solidFill>
                            <a:srgbClr val="FF0000"/>
                          </a:solidFill>
                          <a:latin typeface="Algerian" panose="04020705040A02060702" pitchFamily="82" charset="0"/>
                        </a:rPr>
                        <a:t>not enough</a:t>
                      </a:r>
                      <a:r>
                        <a:rPr lang="en-US" sz="3200" baseline="0" dirty="0" smtClean="0"/>
                        <a:t>.</a:t>
                      </a:r>
                      <a:endParaRPr lang="en-US" sz="3200" dirty="0"/>
                    </a:p>
                  </a:txBody>
                  <a:tcPr/>
                </a:tc>
              </a:tr>
              <a:tr h="370840">
                <a:tc>
                  <a:txBody>
                    <a:bodyPr/>
                    <a:lstStyle/>
                    <a:p>
                      <a:r>
                        <a:rPr lang="en-US" sz="3200" dirty="0" smtClean="0"/>
                        <a:t>2. The goal</a:t>
                      </a:r>
                      <a:r>
                        <a:rPr lang="en-US" sz="3200" baseline="0" dirty="0" smtClean="0"/>
                        <a:t> is to write </a:t>
                      </a:r>
                      <a:r>
                        <a:rPr lang="en-US" sz="3200" i="0" baseline="0" dirty="0" smtClean="0">
                          <a:solidFill>
                            <a:srgbClr val="FF0000"/>
                          </a:solidFill>
                          <a:latin typeface="Algerian" panose="04020705040A02060702" pitchFamily="82" charset="0"/>
                        </a:rPr>
                        <a:t>beautiful programs</a:t>
                      </a:r>
                      <a:r>
                        <a:rPr lang="en-US" sz="3200" baseline="0" dirty="0" smtClean="0"/>
                        <a:t>.</a:t>
                      </a:r>
                      <a:endParaRPr lang="en-US" sz="3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3.</a:t>
                      </a:r>
                      <a:r>
                        <a:rPr lang="en-US" sz="3200" baseline="0" dirty="0" smtClean="0"/>
                        <a:t> A beautiful program is one that is readable, understandable, and modifiable by people.</a:t>
                      </a:r>
                      <a:endParaRPr lang="en-US" sz="3200" dirty="0"/>
                    </a:p>
                  </a:txBody>
                  <a:tcPr/>
                </a:tc>
              </a:tr>
            </a:tbl>
          </a:graphicData>
        </a:graphic>
      </p:graphicFrame>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50017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programs should look like this: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1996281"/>
            <a:ext cx="7010400" cy="3733800"/>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dirty="0">
              <a:solidFill>
                <a:prstClr val="black">
                  <a:tint val="75000"/>
                </a:prstClr>
              </a:solidFill>
            </a:endParaRPr>
          </a:p>
        </p:txBody>
      </p:sp>
      <p:sp>
        <p:nvSpPr>
          <p:cNvPr id="6" name="TextBox 5"/>
          <p:cNvSpPr txBox="1"/>
          <p:nvPr/>
        </p:nvSpPr>
        <p:spPr>
          <a:xfrm>
            <a:off x="6876320" y="6031726"/>
            <a:ext cx="600805" cy="276999"/>
          </a:xfrm>
          <a:prstGeom prst="rect">
            <a:avLst/>
          </a:prstGeom>
          <a:noFill/>
        </p:spPr>
        <p:txBody>
          <a:bodyPr wrap="none" rtlCol="0">
            <a:spAutoFit/>
          </a:bodyPr>
          <a:lstStyle/>
          <a:p>
            <a:r>
              <a:rPr lang="en-US" sz="1200" dirty="0" smtClean="0">
                <a:hlinkClick r:id="rId4"/>
              </a:rPr>
              <a:t>source</a:t>
            </a:r>
            <a:endParaRPr lang="en-US" sz="1200" dirty="0"/>
          </a:p>
        </p:txBody>
      </p:sp>
    </p:spTree>
    <p:extLst>
      <p:ext uri="{BB962C8B-B14F-4D97-AF65-F5344CB8AC3E}">
        <p14:creationId xmlns:p14="http://schemas.microsoft.com/office/powerpoint/2010/main" val="177287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like this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6875" y="1915319"/>
            <a:ext cx="5810250" cy="3895725"/>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5</a:t>
            </a:fld>
            <a:endParaRPr lang="en-US" dirty="0">
              <a:solidFill>
                <a:prstClr val="black">
                  <a:tint val="75000"/>
                </a:prstClr>
              </a:solidFill>
            </a:endParaRPr>
          </a:p>
        </p:txBody>
      </p:sp>
      <p:sp>
        <p:nvSpPr>
          <p:cNvPr id="6" name="TextBox 5"/>
          <p:cNvSpPr txBox="1"/>
          <p:nvPr/>
        </p:nvSpPr>
        <p:spPr>
          <a:xfrm>
            <a:off x="6876320" y="6031726"/>
            <a:ext cx="600805" cy="276999"/>
          </a:xfrm>
          <a:prstGeom prst="rect">
            <a:avLst/>
          </a:prstGeom>
          <a:noFill/>
        </p:spPr>
        <p:txBody>
          <a:bodyPr wrap="none" rtlCol="0">
            <a:spAutoFit/>
          </a:bodyPr>
          <a:lstStyle/>
          <a:p>
            <a:r>
              <a:rPr lang="en-US" sz="1200" dirty="0" smtClean="0">
                <a:hlinkClick r:id="rId4"/>
              </a:rPr>
              <a:t>source</a:t>
            </a:r>
            <a:endParaRPr lang="en-US" sz="1200" dirty="0"/>
          </a:p>
        </p:txBody>
      </p:sp>
    </p:spTree>
    <p:extLst>
      <p:ext uri="{BB962C8B-B14F-4D97-AF65-F5344CB8AC3E}">
        <p14:creationId xmlns:p14="http://schemas.microsoft.com/office/powerpoint/2010/main" val="214995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programs should look like this</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8532" y="1783080"/>
            <a:ext cx="5676688" cy="4257516"/>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6</a:t>
            </a:fld>
            <a:endParaRPr lang="en-US" dirty="0">
              <a:solidFill>
                <a:prstClr val="black">
                  <a:tint val="75000"/>
                </a:prstClr>
              </a:solidFill>
            </a:endParaRPr>
          </a:p>
        </p:txBody>
      </p:sp>
      <p:sp>
        <p:nvSpPr>
          <p:cNvPr id="6" name="TextBox 5"/>
          <p:cNvSpPr txBox="1"/>
          <p:nvPr/>
        </p:nvSpPr>
        <p:spPr>
          <a:xfrm>
            <a:off x="6874415" y="6274617"/>
            <a:ext cx="600805" cy="276999"/>
          </a:xfrm>
          <a:prstGeom prst="rect">
            <a:avLst/>
          </a:prstGeom>
          <a:noFill/>
        </p:spPr>
        <p:txBody>
          <a:bodyPr wrap="none" rtlCol="0">
            <a:spAutoFit/>
          </a:bodyPr>
          <a:lstStyle/>
          <a:p>
            <a:r>
              <a:rPr lang="en-US" sz="1200" dirty="0" smtClean="0">
                <a:hlinkClick r:id="rId4"/>
              </a:rPr>
              <a:t>source</a:t>
            </a:r>
            <a:endParaRPr lang="en-US" sz="1200" dirty="0"/>
          </a:p>
        </p:txBody>
      </p:sp>
    </p:spTree>
    <p:extLst>
      <p:ext uri="{BB962C8B-B14F-4D97-AF65-F5344CB8AC3E}">
        <p14:creationId xmlns:p14="http://schemas.microsoft.com/office/powerpoint/2010/main" val="10834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like this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8720" y="1669625"/>
            <a:ext cx="6777990" cy="4394521"/>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7</a:t>
            </a:fld>
            <a:endParaRPr lang="en-US" dirty="0">
              <a:solidFill>
                <a:prstClr val="black">
                  <a:tint val="75000"/>
                </a:prstClr>
              </a:solidFill>
            </a:endParaRPr>
          </a:p>
        </p:txBody>
      </p:sp>
      <p:sp>
        <p:nvSpPr>
          <p:cNvPr id="6" name="TextBox 5"/>
          <p:cNvSpPr txBox="1"/>
          <p:nvPr/>
        </p:nvSpPr>
        <p:spPr>
          <a:xfrm>
            <a:off x="7365905" y="6217852"/>
            <a:ext cx="600805" cy="276999"/>
          </a:xfrm>
          <a:prstGeom prst="rect">
            <a:avLst/>
          </a:prstGeom>
          <a:noFill/>
        </p:spPr>
        <p:txBody>
          <a:bodyPr wrap="none" rtlCol="0">
            <a:spAutoFit/>
          </a:bodyPr>
          <a:lstStyle/>
          <a:p>
            <a:r>
              <a:rPr lang="en-US" sz="1200" dirty="0" smtClean="0">
                <a:hlinkClick r:id="rId4"/>
              </a:rPr>
              <a:t>source</a:t>
            </a:r>
            <a:endParaRPr lang="en-US" sz="1200" dirty="0"/>
          </a:p>
        </p:txBody>
      </p:sp>
    </p:spTree>
    <p:extLst>
      <p:ext uri="{BB962C8B-B14F-4D97-AF65-F5344CB8AC3E}">
        <p14:creationId xmlns:p14="http://schemas.microsoft.com/office/powerpoint/2010/main" val="251654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never, ever like this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3574" y="1874520"/>
            <a:ext cx="6325986" cy="4209656"/>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8</a:t>
            </a:fld>
            <a:endParaRPr lang="en-US" dirty="0">
              <a:solidFill>
                <a:prstClr val="black">
                  <a:tint val="75000"/>
                </a:prstClr>
              </a:solidFill>
            </a:endParaRPr>
          </a:p>
        </p:txBody>
      </p:sp>
      <p:sp>
        <p:nvSpPr>
          <p:cNvPr id="7" name="TextBox 6"/>
          <p:cNvSpPr txBox="1"/>
          <p:nvPr/>
        </p:nvSpPr>
        <p:spPr>
          <a:xfrm>
            <a:off x="7365905" y="6217852"/>
            <a:ext cx="600805" cy="276999"/>
          </a:xfrm>
          <a:prstGeom prst="rect">
            <a:avLst/>
          </a:prstGeom>
          <a:noFill/>
        </p:spPr>
        <p:txBody>
          <a:bodyPr wrap="none" rtlCol="0">
            <a:spAutoFit/>
          </a:bodyPr>
          <a:lstStyle/>
          <a:p>
            <a:r>
              <a:rPr lang="en-US" sz="1200" dirty="0" smtClean="0">
                <a:hlinkClick r:id="rId4"/>
              </a:rPr>
              <a:t>source</a:t>
            </a:r>
            <a:endParaRPr lang="en-US" sz="1200" dirty="0"/>
          </a:p>
        </p:txBody>
      </p:sp>
    </p:spTree>
    <p:extLst>
      <p:ext uri="{BB962C8B-B14F-4D97-AF65-F5344CB8AC3E}">
        <p14:creationId xmlns:p14="http://schemas.microsoft.com/office/powerpoint/2010/main" val="16893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21270488"/>
              </p:ext>
            </p:extLst>
          </p:nvPr>
        </p:nvGraphicFramePr>
        <p:xfrm>
          <a:off x="457200" y="426720"/>
          <a:ext cx="8229600" cy="6004560"/>
        </p:xfrm>
        <a:graphic>
          <a:graphicData uri="http://schemas.openxmlformats.org/drawingml/2006/table">
            <a:tbl>
              <a:tblPr firstRow="1" bandRow="1">
                <a:tableStyleId>{5C22544A-7EE6-4342-B048-85BDC9FD1C3A}</a:tableStyleId>
              </a:tblPr>
              <a:tblGrid>
                <a:gridCol w="8229600"/>
              </a:tblGrid>
              <a:tr h="370840">
                <a:tc>
                  <a:txBody>
                    <a:bodyPr/>
                    <a:lstStyle/>
                    <a:p>
                      <a:pPr algn="ctr"/>
                      <a:r>
                        <a:rPr lang="en-US" sz="3200" dirty="0" smtClean="0"/>
                        <a:t>Principles for writing beautiful programs</a:t>
                      </a:r>
                      <a:endParaRPr lang="en-US" sz="3200" dirty="0"/>
                    </a:p>
                  </a:txBody>
                  <a:tcPr/>
                </a:tc>
              </a:tr>
              <a:tr h="370840">
                <a:tc>
                  <a:txBody>
                    <a:bodyPr/>
                    <a:lstStyle/>
                    <a:p>
                      <a:r>
                        <a:rPr lang="en-US" sz="3200" dirty="0" smtClean="0"/>
                        <a:t>1. Always</a:t>
                      </a:r>
                      <a:r>
                        <a:rPr lang="en-US" sz="3200" baseline="0" dirty="0" smtClean="0"/>
                        <a:t> remember: </a:t>
                      </a:r>
                      <a:r>
                        <a:rPr lang="en-US" sz="3200" dirty="0" smtClean="0"/>
                        <a:t>Programming is a People Discipline</a:t>
                      </a:r>
                      <a:endParaRPr lang="en-US" sz="3200" dirty="0"/>
                    </a:p>
                  </a:txBody>
                  <a:tcPr/>
                </a:tc>
              </a:tr>
              <a:tr h="370840">
                <a:tc>
                  <a:txBody>
                    <a:bodyPr/>
                    <a:lstStyle/>
                    <a:p>
                      <a:r>
                        <a:rPr lang="en-US" sz="3200" dirty="0" smtClean="0"/>
                        <a:t>2. Represent Information as Data; Interpret Data as Information</a:t>
                      </a:r>
                      <a:endParaRPr lang="en-US" sz="3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t>3.</a:t>
                      </a:r>
                      <a:r>
                        <a:rPr lang="en-US" sz="3200" baseline="0" dirty="0" smtClean="0"/>
                        <a:t> Programs should consist of functions and methods that consume and produce values</a:t>
                      </a:r>
                      <a:endParaRPr lang="en-US" sz="3200" dirty="0"/>
                    </a:p>
                  </a:txBody>
                  <a:tcPr/>
                </a:tc>
              </a:tr>
              <a:tr h="370840">
                <a:tc>
                  <a:txBody>
                    <a:bodyPr/>
                    <a:lstStyle/>
                    <a:p>
                      <a:r>
                        <a:rPr lang="en-US" sz="3200" dirty="0" smtClean="0"/>
                        <a:t>4. Design Functions</a:t>
                      </a:r>
                      <a:r>
                        <a:rPr lang="en-US" sz="3200" baseline="0" dirty="0" smtClean="0"/>
                        <a:t> Systematically</a:t>
                      </a:r>
                      <a:endParaRPr lang="en-US" sz="3200" dirty="0" smtClean="0"/>
                    </a:p>
                  </a:txBody>
                  <a:tcPr/>
                </a:tc>
              </a:tr>
              <a:tr h="370840">
                <a:tc>
                  <a:txBody>
                    <a:bodyPr/>
                    <a:lstStyle/>
                    <a:p>
                      <a:r>
                        <a:rPr lang="en-US" sz="3200" dirty="0" smtClean="0"/>
                        <a:t>5. Design Systems Iteratively</a:t>
                      </a:r>
                      <a:endParaRPr lang="en-US" sz="3200" dirty="0"/>
                    </a:p>
                  </a:txBody>
                  <a:tcPr/>
                </a:tc>
              </a:tr>
              <a:tr h="370840">
                <a:tc>
                  <a:txBody>
                    <a:bodyPr/>
                    <a:lstStyle/>
                    <a:p>
                      <a:r>
                        <a:rPr lang="en-US" sz="3200" dirty="0" smtClean="0"/>
                        <a:t>6. Pass values when you can, share state only when you must.</a:t>
                      </a:r>
                      <a:endParaRPr lang="en-US" sz="3200" dirty="0"/>
                    </a:p>
                  </a:txBody>
                  <a:tcPr/>
                </a:tc>
              </a:tr>
            </a:tbl>
          </a:graphicData>
        </a:graphic>
      </p:graphicFrame>
      <p:sp>
        <p:nvSpPr>
          <p:cNvPr id="2" name="Slide Number Placeholder 1"/>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559939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TotalTime>
  <Words>755</Words>
  <Application>Microsoft Office PowerPoint</Application>
  <PresentationFormat>On-screen Show (4:3)</PresentationFormat>
  <Paragraphs>122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Calibri</vt:lpstr>
      <vt:lpstr>Helvetica Neue</vt:lpstr>
      <vt:lpstr>1_Office Theme</vt:lpstr>
      <vt:lpstr>The Point of This Course</vt:lpstr>
      <vt:lpstr>Learning Objectives</vt:lpstr>
      <vt:lpstr>PowerPoint Presentation</vt:lpstr>
      <vt:lpstr>Your programs should look like this:</vt:lpstr>
      <vt:lpstr>Not like this</vt:lpstr>
      <vt:lpstr>Your programs should look like this</vt:lpstr>
      <vt:lpstr>Not like this</vt:lpstr>
      <vt:lpstr>And never, ever like this</vt:lpstr>
      <vt:lpstr>PowerPoint Presentation</vt:lpstr>
      <vt:lpstr>Principles</vt:lpstr>
      <vt:lpstr>A Few of Our Slogans</vt:lpstr>
      <vt:lpstr>PowerPoint Presentation</vt:lpstr>
      <vt:lpstr>The Function Design Recipe</vt:lpstr>
      <vt:lpstr>The Function Design Recipe</vt:lpstr>
      <vt:lpstr>PowerPoint Presentation</vt:lpstr>
      <vt:lpstr>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9</cp:revision>
  <dcterms:created xsi:type="dcterms:W3CDTF">2014-06-21T14:26:17Z</dcterms:created>
  <dcterms:modified xsi:type="dcterms:W3CDTF">2015-08-04T16:52:48Z</dcterms:modified>
</cp:coreProperties>
</file>