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6" r:id="rId2"/>
    <p:sldId id="317" r:id="rId3"/>
    <p:sldId id="310" r:id="rId4"/>
    <p:sldId id="319" r:id="rId5"/>
    <p:sldId id="277" r:id="rId6"/>
    <p:sldId id="311" r:id="rId7"/>
    <p:sldId id="29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28" r:id="rId23"/>
    <p:sldId id="329" r:id="rId24"/>
    <p:sldId id="327" r:id="rId25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6AB9152-FDA1-4BBE-98BA-B7118938B43F}">
          <p14:sldIdLst>
            <p14:sldId id="276"/>
            <p14:sldId id="317"/>
            <p14:sldId id="310"/>
            <p14:sldId id="319"/>
            <p14:sldId id="277"/>
            <p14:sldId id="311"/>
            <p14:sldId id="29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28"/>
            <p14:sldId id="329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2" d="100"/>
          <a:sy n="72" d="100"/>
        </p:scale>
        <p:origin x="1144" y="56"/>
      </p:cViewPr>
      <p:guideLst>
        <p:guide orient="horz" pos="2160"/>
        <p:guide pos="26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4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C78B3-EDCE-4187-A1AE-28620314FA32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3D8F9-CB37-49F0-8AF5-ACE59178D0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1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3D8F9-CB37-49F0-8AF5-ACE59178D09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37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55CFB-093C-42D2-B9D7-178C6A95244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8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36E179-9677-406E-90D9-3402BE92068A}" type="datetime1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106CB1-CEAE-4FA9-AC65-2E4B01C62B73}" type="datetime1">
              <a:rPr lang="en-US" smtClean="0"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3DB8E0-41F1-4047-A2BB-3AF23AEFB7A8}" type="datetime1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DFADFF-E434-421D-BD26-7C347DAB516F}" type="datetime1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722677-7067-4D71-BF6A-8259C5E94357}" type="datetime1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 sz="20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42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6FD516-C588-49F9-8A09-31EF43101ACE}" type="datetime1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847054-0C3A-4855-B827-AB022CCDB352}" type="datetime1">
              <a:rPr lang="en-US" smtClean="0"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7C7470-D2BA-4210-A881-18C149229110}" type="datetime1">
              <a:rPr lang="en-US" smtClean="0"/>
              <a:t>8/4/2015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DEC73FD-A5ED-479F-9068-BAD5EB3F7E69}" type="datetime1">
              <a:rPr lang="en-US" smtClean="0"/>
              <a:t>8/4/2015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1BC252-941B-4451-B02D-F879104EB58F}" type="datetime1">
              <a:rPr lang="en-US" smtClean="0"/>
              <a:t>8/4/2015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A8641F-9EDF-4983-849A-96C94386CBBC}" type="datetime1">
              <a:rPr lang="en-US" smtClean="0"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Strategies 2: Using a template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</a:t>
            </a:r>
            <a:r>
              <a:rPr lang="en-US" dirty="0" smtClean="0"/>
              <a:t>2.1</a:t>
            </a:r>
            <a:endParaRPr lang="en-US" dirty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1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Fill in the function name and add more arguments if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sz="2800" dirty="0" smtClean="0"/>
          </a:p>
          <a:p>
            <a:pPr>
              <a:spcBef>
                <a:spcPts val="0"/>
              </a:spcBef>
            </a:pPr>
            <a:r>
              <a:rPr lang="en-US" sz="2800" dirty="0" smtClean="0"/>
              <a:t>(</a:t>
            </a:r>
            <a:r>
              <a:rPr lang="en-US" sz="2800" dirty="0"/>
              <a:t>define (</a:t>
            </a:r>
            <a:r>
              <a:rPr lang="en-US" sz="2800" dirty="0" smtClean="0"/>
              <a:t>book-receipts b sales)</a:t>
            </a:r>
            <a:endParaRPr lang="en-US" sz="2800" dirty="0"/>
          </a:p>
          <a:p>
            <a:pPr>
              <a:spcBef>
                <a:spcPts val="0"/>
              </a:spcBef>
            </a:pPr>
            <a:r>
              <a:rPr lang="en-US" sz="2800" dirty="0"/>
              <a:t>  (...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(book-author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(book-title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(book-on-hand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(book-price b)))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5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Write down the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/>
              <a:t>;; STRATEGY: Use template for Book on b.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(</a:t>
            </a:r>
            <a:r>
              <a:rPr lang="en-US" sz="2800" dirty="0"/>
              <a:t>define (</a:t>
            </a:r>
            <a:r>
              <a:rPr lang="en-US" sz="2800" dirty="0" smtClean="0"/>
              <a:t>book-receipts b sales)</a:t>
            </a:r>
            <a:endParaRPr lang="en-US" sz="2800" dirty="0"/>
          </a:p>
          <a:p>
            <a:pPr>
              <a:spcBef>
                <a:spcPts val="0"/>
              </a:spcBef>
            </a:pPr>
            <a:r>
              <a:rPr lang="en-US" sz="2800" dirty="0"/>
              <a:t>  (...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(book-author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(book-title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(book-on-hand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(book-price b)))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9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Fill in the blanks in the </a:t>
            </a:r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/>
              <a:t>;; STRATEGY: Use template for Book on b.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(</a:t>
            </a:r>
            <a:r>
              <a:rPr lang="en-US" sz="2800" dirty="0"/>
              <a:t>define (</a:t>
            </a:r>
            <a:r>
              <a:rPr lang="en-US" sz="2800" dirty="0" smtClean="0"/>
              <a:t>book-receipts b sales)</a:t>
            </a:r>
            <a:endParaRPr lang="en-US" sz="2800" dirty="0"/>
          </a:p>
          <a:p>
            <a:pPr>
              <a:spcBef>
                <a:spcPts val="0"/>
              </a:spcBef>
            </a:pPr>
            <a:r>
              <a:rPr lang="en-US" sz="2800" dirty="0"/>
              <a:t>  </a:t>
            </a:r>
            <a:r>
              <a:rPr lang="en-US" sz="2800" dirty="0" smtClean="0"/>
              <a:t>(* (book-price b) sales))</a:t>
            </a:r>
            <a:endParaRPr lang="en-US" sz="2800" dirty="0"/>
          </a:p>
          <a:p>
            <a:pPr>
              <a:spcBef>
                <a:spcPts val="0"/>
              </a:spcBef>
            </a:pPr>
            <a:endParaRPr lang="en-US" sz="2800" strike="sngStrike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sz="2800" b="0" dirty="0" smtClean="0">
                <a:latin typeface="+mn-lt"/>
              </a:rPr>
              <a:t>Things we didn’t use:</a:t>
            </a:r>
            <a:endParaRPr lang="en-US" sz="2800" b="0" dirty="0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sz="2800" dirty="0" smtClean="0"/>
              <a:t>    </a:t>
            </a:r>
            <a:r>
              <a:rPr lang="en-US" sz="2800" dirty="0"/>
              <a:t>(book-author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(book-title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(book-on-hand b)</a:t>
            </a:r>
          </a:p>
          <a:p>
            <a:pPr>
              <a:spcBef>
                <a:spcPts val="0"/>
              </a:spcBef>
            </a:pPr>
            <a:r>
              <a:rPr lang="en-US" sz="2800" b="0" dirty="0" smtClean="0">
                <a:latin typeface="+mn-lt"/>
              </a:rPr>
              <a:t>That’s OK!    </a:t>
            </a:r>
            <a:endParaRPr lang="en-US" sz="28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62600" y="3048000"/>
            <a:ext cx="3276600" cy="15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We said:</a:t>
            </a:r>
          </a:p>
          <a:p>
            <a:r>
              <a:rPr lang="en-US" dirty="0" smtClean="0"/>
              <a:t>“4</a:t>
            </a:r>
            <a:r>
              <a:rPr lang="en-US" dirty="0"/>
              <a:t>. Fill in the blanks in the template by combining the arguments and the values of the fields using simpler functions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9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next state of traffic light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;; DATA DEFINITION: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a </a:t>
            </a:r>
            <a:r>
              <a:rPr lang="en-US" sz="2000" dirty="0" err="1"/>
              <a:t>TrafficLightState</a:t>
            </a:r>
            <a:r>
              <a:rPr lang="en-US" sz="2000" dirty="0"/>
              <a:t> (</a:t>
            </a:r>
            <a:r>
              <a:rPr lang="en-US" sz="2000" dirty="0" err="1"/>
              <a:t>TLState</a:t>
            </a:r>
            <a:r>
              <a:rPr lang="en-US" sz="2000" dirty="0"/>
              <a:t>) is one of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-- "red"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-- "yellow"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-- "green"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INTERPRETATION: self-evident</a:t>
            </a:r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14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and Purpose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;; next-state : </a:t>
            </a:r>
            <a:r>
              <a:rPr lang="en-US" sz="2000" dirty="0" err="1"/>
              <a:t>TLState</a:t>
            </a:r>
            <a:r>
              <a:rPr lang="en-US" sz="2000" dirty="0"/>
              <a:t> -&gt; </a:t>
            </a:r>
            <a:r>
              <a:rPr lang="en-US" sz="2000" dirty="0" err="1"/>
              <a:t>TLState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GIVEN: a </a:t>
            </a:r>
            <a:r>
              <a:rPr lang="en-US" sz="2000" dirty="0" err="1"/>
              <a:t>TLState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RETURNS: the </a:t>
            </a:r>
            <a:r>
              <a:rPr lang="en-US" sz="2000" dirty="0" err="1"/>
              <a:t>TLState</a:t>
            </a:r>
            <a:r>
              <a:rPr lang="en-US" sz="2000" dirty="0"/>
              <a:t> that follows the given </a:t>
            </a:r>
            <a:r>
              <a:rPr lang="en-US" sz="2000" dirty="0" err="1"/>
              <a:t>TLState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EXAMPLES: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(next-state "red") = "green"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(next-state "yellow") = "red"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(next-state "green") = "yellow"</a:t>
            </a:r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58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Make a copy of the template and uncomment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(define (</a:t>
            </a:r>
            <a:r>
              <a:rPr lang="en-US" dirty="0" err="1"/>
              <a:t>tls-fn</a:t>
            </a:r>
            <a:r>
              <a:rPr lang="en-US" dirty="0"/>
              <a:t> state)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...]</a:t>
            </a:r>
          </a:p>
          <a:p>
            <a:r>
              <a:rPr lang="en-US" dirty="0"/>
              <a:t>   [(string=? state "yellow") ...]</a:t>
            </a:r>
          </a:p>
          <a:p>
            <a:r>
              <a:rPr lang="en-US" dirty="0"/>
              <a:t>   [(string=? state "green")  ...]))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52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Fill in the function name and add more arguments if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define </a:t>
            </a:r>
            <a:r>
              <a:rPr lang="en-US" dirty="0" smtClean="0"/>
              <a:t>(next-state state</a:t>
            </a:r>
            <a:r>
              <a:rPr lang="en-US" dirty="0"/>
              <a:t>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...]</a:t>
            </a:r>
          </a:p>
          <a:p>
            <a:r>
              <a:rPr lang="en-US" dirty="0"/>
              <a:t>   [(string=? state "yellow") ...]</a:t>
            </a:r>
          </a:p>
          <a:p>
            <a:r>
              <a:rPr lang="en-US" dirty="0"/>
              <a:t>   [(string=? state "green")  ...]))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91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Fill in the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;; STRATEGY: Use template for </a:t>
            </a:r>
            <a:r>
              <a:rPr lang="en-US" dirty="0" err="1" smtClean="0"/>
              <a:t>TLState</a:t>
            </a:r>
            <a:r>
              <a:rPr lang="en-US" dirty="0" smtClean="0"/>
              <a:t> on state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define </a:t>
            </a:r>
            <a:r>
              <a:rPr lang="en-US" dirty="0" smtClean="0"/>
              <a:t>(next-state state</a:t>
            </a:r>
            <a:r>
              <a:rPr lang="en-US" dirty="0"/>
              <a:t>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...]</a:t>
            </a:r>
          </a:p>
          <a:p>
            <a:r>
              <a:rPr lang="en-US" dirty="0"/>
              <a:t>   [(string=? state "yellow") ...]</a:t>
            </a:r>
          </a:p>
          <a:p>
            <a:r>
              <a:rPr lang="en-US" dirty="0"/>
              <a:t>   [(string=? state "green")  ...]))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06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Fill in the blanks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;; STRATEGY: Use template for </a:t>
            </a:r>
            <a:r>
              <a:rPr lang="en-US" dirty="0" err="1" smtClean="0"/>
              <a:t>TLState</a:t>
            </a:r>
            <a:r>
              <a:rPr lang="en-US" dirty="0" smtClean="0"/>
              <a:t> on state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define </a:t>
            </a:r>
            <a:r>
              <a:rPr lang="en-US" dirty="0" smtClean="0"/>
              <a:t>(next-state state</a:t>
            </a:r>
            <a:r>
              <a:rPr lang="en-US" dirty="0"/>
              <a:t>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...]</a:t>
            </a:r>
          </a:p>
          <a:p>
            <a:r>
              <a:rPr lang="en-US" dirty="0"/>
              <a:t>   [(string=? state "yellow") ...]</a:t>
            </a:r>
          </a:p>
          <a:p>
            <a:r>
              <a:rPr lang="en-US" dirty="0"/>
              <a:t>   [(string=? state "green")  ...]))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800" y="2057400"/>
            <a:ext cx="20574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What is the answer for “red”?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52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Fill in the blanks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;; STRATEGY: Use template for </a:t>
            </a:r>
            <a:r>
              <a:rPr lang="en-US" dirty="0" err="1" smtClean="0"/>
              <a:t>TLState</a:t>
            </a:r>
            <a:r>
              <a:rPr lang="en-US" dirty="0" smtClean="0"/>
              <a:t> on state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define </a:t>
            </a:r>
            <a:r>
              <a:rPr lang="en-US" dirty="0" smtClean="0"/>
              <a:t>(next-state state</a:t>
            </a:r>
            <a:r>
              <a:rPr lang="en-US" dirty="0"/>
              <a:t>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"</a:t>
            </a:r>
            <a:r>
              <a:rPr lang="en-US" dirty="0" smtClean="0"/>
              <a:t>green</a:t>
            </a:r>
            <a:r>
              <a:rPr lang="en-US" dirty="0"/>
              <a:t>"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/>
              <a:t>   [(string=? state "yellow") ...]</a:t>
            </a:r>
          </a:p>
          <a:p>
            <a:r>
              <a:rPr lang="en-US" dirty="0"/>
              <a:t>   [(string=? state "green")  ...]))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800" y="2057400"/>
            <a:ext cx="20574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What is the answer for “red”?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00800" y="3124200"/>
            <a:ext cx="19050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Answer (from examples): “green”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99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657600" y="951104"/>
            <a:ext cx="1828800" cy="5373496"/>
            <a:chOff x="2598691" y="951104"/>
            <a:chExt cx="1828800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2598691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8691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 Composition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98691" y="2766140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Structural Decomposition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98691" y="377449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Generalization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98691" y="478284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 Recursion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98691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Communication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3513091" y="2291187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3513091" y="3299540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>
              <a:off x="3513091" y="4307893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8" idx="0"/>
            </p:cNvCxnSpPr>
            <p:nvPr/>
          </p:nvCxnSpPr>
          <p:spPr>
            <a:xfrm>
              <a:off x="3513091" y="5316246"/>
              <a:ext cx="0" cy="47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 smtClean="0"/>
              <a:t>Module 02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28" idx="3"/>
            <a:endCxn id="7" idx="1"/>
          </p:cNvCxnSpPr>
          <p:nvPr/>
        </p:nvCxnSpPr>
        <p:spPr>
          <a:xfrm flipV="1">
            <a:off x="5486400" y="2024487"/>
            <a:ext cx="914400" cy="201670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3657599" y="2792694"/>
            <a:ext cx="1828800" cy="506845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914400" y="1764481"/>
            <a:ext cx="1828800" cy="506845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9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Fill in the blanks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;; STRATEGY: Use template for </a:t>
            </a:r>
            <a:r>
              <a:rPr lang="en-US" dirty="0" err="1" smtClean="0"/>
              <a:t>TLState</a:t>
            </a:r>
            <a:r>
              <a:rPr lang="en-US" dirty="0" smtClean="0"/>
              <a:t> on state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define </a:t>
            </a:r>
            <a:r>
              <a:rPr lang="en-US" dirty="0" smtClean="0"/>
              <a:t>(next-state state</a:t>
            </a:r>
            <a:r>
              <a:rPr lang="en-US" dirty="0"/>
              <a:t>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"</a:t>
            </a:r>
            <a:r>
              <a:rPr lang="en-US" dirty="0" smtClean="0"/>
              <a:t>green</a:t>
            </a:r>
            <a:r>
              <a:rPr lang="en-US" dirty="0"/>
              <a:t>"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/>
              <a:t>   [(string=? state "yellow") </a:t>
            </a:r>
            <a:r>
              <a:rPr lang="en-US" dirty="0" smtClean="0"/>
              <a:t>"red"]</a:t>
            </a:r>
            <a:endParaRPr lang="en-US" dirty="0"/>
          </a:p>
          <a:p>
            <a:r>
              <a:rPr lang="en-US" dirty="0"/>
              <a:t>   [(string=? state "green")  ...]))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800" y="2057400"/>
            <a:ext cx="20574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What is the answer for “yellow”?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00800" y="3124200"/>
            <a:ext cx="19050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Answer (from examples): “red”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57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Fill in the blanks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;; STRATEGY: Use template for </a:t>
            </a:r>
            <a:r>
              <a:rPr lang="en-US" dirty="0" err="1" smtClean="0"/>
              <a:t>TLState</a:t>
            </a:r>
            <a:r>
              <a:rPr lang="en-US" dirty="0" smtClean="0"/>
              <a:t> on state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define </a:t>
            </a:r>
            <a:r>
              <a:rPr lang="en-US" dirty="0" smtClean="0"/>
              <a:t>(next-state state</a:t>
            </a:r>
            <a:r>
              <a:rPr lang="en-US" dirty="0"/>
              <a:t>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"</a:t>
            </a:r>
            <a:r>
              <a:rPr lang="en-US" dirty="0" smtClean="0"/>
              <a:t>green</a:t>
            </a:r>
            <a:r>
              <a:rPr lang="en-US" dirty="0"/>
              <a:t>"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/>
              <a:t>   [(string=? state "yellow") </a:t>
            </a:r>
            <a:r>
              <a:rPr lang="en-US" dirty="0" smtClean="0"/>
              <a:t>"red"]</a:t>
            </a:r>
            <a:endParaRPr lang="en-US" dirty="0"/>
          </a:p>
          <a:p>
            <a:r>
              <a:rPr lang="en-US" dirty="0"/>
              <a:t>   [(string=? state "green")  </a:t>
            </a:r>
            <a:r>
              <a:rPr lang="en-US" dirty="0" smtClean="0"/>
              <a:t>"yellow"]))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800" y="2057400"/>
            <a:ext cx="20574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What is the answer for “green”?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00800" y="3124200"/>
            <a:ext cx="19050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Answer (from examples): “yellow”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186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other kinds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We've seen how to use templates for compound data and itemization data</a:t>
            </a:r>
          </a:p>
          <a:p>
            <a:r>
              <a:rPr lang="en-US" dirty="0" smtClean="0"/>
              <a:t>Mixed data works the same way.</a:t>
            </a:r>
            <a:endParaRPr lang="en-US" dirty="0" smtClean="0"/>
          </a:p>
          <a:p>
            <a:r>
              <a:rPr lang="en-US" dirty="0" smtClean="0"/>
              <a:t>Copy the template, uncomment it, and fill in the missing pieces.  That's it</a:t>
            </a:r>
            <a:r>
              <a:rPr lang="en-US" dirty="0" smtClean="0"/>
              <a:t>!</a:t>
            </a:r>
            <a:endParaRPr lang="en-US" dirty="0" smtClean="0"/>
          </a:p>
          <a:p>
            <a:r>
              <a:rPr lang="en-US" dirty="0" smtClean="0"/>
              <a:t>If you've thought hard enough about your function, filling in the blanks is easy.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9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you put in the blanks?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said: </a:t>
            </a:r>
            <a:r>
              <a:rPr lang="en-US" dirty="0"/>
              <a:t>Fill in the blanks in the template by combining the arguments and the values of the fields using simpler functions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This means 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You </a:t>
            </a:r>
            <a:r>
              <a:rPr lang="en-US" dirty="0" smtClean="0"/>
              <a:t>don't have to use all of the fields</a:t>
            </a:r>
          </a:p>
          <a:p>
            <a:pPr lvl="1"/>
            <a:r>
              <a:rPr lang="en-US" dirty="0" smtClean="0"/>
              <a:t>You can use a field twice</a:t>
            </a:r>
          </a:p>
          <a:p>
            <a:pPr lvl="1"/>
            <a:r>
              <a:rPr lang="en-US" dirty="0" smtClean="0"/>
              <a:t>You don't have to use the fields "in order</a:t>
            </a:r>
            <a:r>
              <a:rPr lang="en-US" dirty="0" smtClean="0"/>
              <a:t>"</a:t>
            </a:r>
          </a:p>
          <a:p>
            <a:r>
              <a:rPr lang="en-US" dirty="0" smtClean="0"/>
              <a:t>But it has to be simple, as in Lesson 1.7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0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02-1-book-receipts.rkt and 02-2-traffic-light.rkt in the Examples folder.</a:t>
            </a:r>
          </a:p>
          <a:p>
            <a:pPr lvl="1"/>
            <a:r>
              <a:rPr lang="en-US" dirty="0" smtClean="0"/>
              <a:t>Be sure to finish the </a:t>
            </a:r>
            <a:r>
              <a:rPr lang="en-US" b="1" dirty="0" smtClean="0"/>
              <a:t>previous-state</a:t>
            </a:r>
            <a:r>
              <a:rPr lang="en-US" dirty="0" smtClean="0"/>
              <a:t> example in 02-2-traffic-light.rkt</a:t>
            </a:r>
          </a:p>
          <a:p>
            <a:r>
              <a:rPr lang="en-US" dirty="0" smtClean="0"/>
              <a:t>If </a:t>
            </a:r>
            <a:r>
              <a:rPr lang="en-US" dirty="0"/>
              <a:t>you have questions or comments about this lesson, post them on the discussion board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 the Guided Practices</a:t>
            </a:r>
            <a:endParaRPr lang="en-US" dirty="0"/>
          </a:p>
          <a:p>
            <a:r>
              <a:rPr lang="en-US" dirty="0" smtClean="0"/>
              <a:t>Go on to the next lesson.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lesson, we will show how to take apart non-scalar data using the destructor template for that type of data.</a:t>
            </a:r>
          </a:p>
          <a:p>
            <a:r>
              <a:rPr lang="en-US" dirty="0" smtClean="0"/>
              <a:t>This is the strategy you will use for the vast majority of your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3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Let's see where we 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343400" y="3048000"/>
          <a:ext cx="2057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2622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Function Design Recipe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Data Design</a:t>
                      </a:r>
                      <a:endParaRPr lang="en-US" sz="1200" dirty="0"/>
                    </a:p>
                  </a:txBody>
                  <a:tcPr/>
                </a:tc>
              </a:tr>
              <a:tr h="2855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Contract and Purpose Statement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Examples and Tests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Design Strategy</a:t>
                      </a:r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Function Definition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Program</a:t>
                      </a:r>
                      <a:r>
                        <a:rPr lang="en-US" sz="1200" baseline="0" dirty="0" smtClean="0"/>
                        <a:t> Review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3810000" y="30480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493986" y="1483272"/>
          <a:ext cx="3352800" cy="262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</a:tblGrid>
              <a:tr h="3142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Six Principles of this course</a:t>
                      </a:r>
                      <a:endParaRPr lang="en-US" sz="1200" dirty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Programming is a People Discipline</a:t>
                      </a:r>
                      <a:endParaRPr lang="en-US" sz="1200" dirty="0"/>
                    </a:p>
                  </a:txBody>
                  <a:tcPr/>
                </a:tc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Represent Information as Data; Interpret Data as Information</a:t>
                      </a:r>
                      <a:endParaRPr lang="en-US" sz="1200" dirty="0"/>
                    </a:p>
                  </a:txBody>
                  <a:tcPr/>
                </a:tc>
              </a:tr>
              <a:tr h="3881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Programs should consist of functions and methods that consume and produce values</a:t>
                      </a:r>
                      <a:endParaRPr lang="en-US" sz="1200" dirty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Design Functions</a:t>
                      </a:r>
                      <a:r>
                        <a:rPr lang="en-US" sz="1200" baseline="0" dirty="0" smtClean="0"/>
                        <a:t> Systematically</a:t>
                      </a:r>
                      <a:endParaRPr lang="en-US" sz="1200" dirty="0" smtClean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Design Systems Iteratively</a:t>
                      </a:r>
                      <a:endParaRPr lang="en-US" sz="1200" dirty="0"/>
                    </a:p>
                  </a:txBody>
                  <a:tcPr/>
                </a:tc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Pass values when you can, share state only when you must.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6400800" y="4357382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9527035"/>
              </p:ext>
            </p:extLst>
          </p:nvPr>
        </p:nvGraphicFramePr>
        <p:xfrm>
          <a:off x="6736556" y="4344670"/>
          <a:ext cx="22098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</a:tblGrid>
              <a:tr h="2614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Design Strategies</a:t>
                      </a:r>
                      <a:endParaRPr lang="en-US" sz="1200" dirty="0"/>
                    </a:p>
                  </a:txBody>
                  <a:tcPr/>
                </a:tc>
              </a:tr>
              <a:tr h="26140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Combine</a:t>
                      </a:r>
                      <a:r>
                        <a:rPr lang="en-US" sz="1200" baseline="0" dirty="0" smtClean="0"/>
                        <a:t> simpler functions</a:t>
                      </a:r>
                      <a:endParaRPr lang="en-US" sz="1200" dirty="0"/>
                    </a:p>
                  </a:txBody>
                  <a:tcPr/>
                </a:tc>
              </a:tr>
              <a:tr h="2614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Use template for &lt;data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def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&gt; on &lt;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vble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14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 Divide into cases on &lt;condition&gt;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14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4. Use HOF &lt;</a:t>
                      </a:r>
                      <a:r>
                        <a:rPr lang="en-US" sz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mapfn</a:t>
                      </a: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 on &lt;</a:t>
                      </a:r>
                      <a:r>
                        <a:rPr lang="en-US" sz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vble</a:t>
                      </a: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14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5. Call a more general function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764506" y="4876800"/>
            <a:ext cx="2150893" cy="4572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a destructor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/>
              <a:t>when the problem can be solved by examining a piece of non-scalar data. </a:t>
            </a:r>
            <a:endParaRPr lang="en-US" dirty="0" smtClean="0"/>
          </a:p>
          <a:p>
            <a:r>
              <a:rPr lang="en-US" dirty="0" smtClean="0"/>
              <a:t>Slogan: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219200" y="3935506"/>
            <a:ext cx="6705600" cy="219065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solidFill>
                  <a:srgbClr val="FF0000"/>
                </a:solidFill>
              </a:rPr>
              <a:t>The shape of the data determines the shape of the program.</a:t>
            </a:r>
            <a:endParaRPr lang="en-US" sz="4800" i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9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it mean to “examine” a piece of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If the data is compound data, this means extracting its fields. 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data is itemization </a:t>
            </a:r>
            <a:r>
              <a:rPr lang="en-US" dirty="0" smtClean="0"/>
              <a:t>data</a:t>
            </a:r>
            <a:r>
              <a:rPr lang="en-US" dirty="0"/>
              <a:t>, this means determining which variant the data is. 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data is mixed data, this means determining which variant the data is, and then extracting its fields, if any. </a:t>
            </a:r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/>
              <a:t>data definition includes a template that shows how this examination process is to be organized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Writing </a:t>
            </a:r>
            <a:r>
              <a:rPr lang="en-US" dirty="0"/>
              <a:t>a function using structural decomposition is accomplished by filling in the blanks in the template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Definition of "filling in the blank" to come in Slide 11.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1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Template to Function Definition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636675"/>
              </p:ext>
            </p:extLst>
          </p:nvPr>
        </p:nvGraphicFramePr>
        <p:xfrm>
          <a:off x="990600" y="1600200"/>
          <a:ext cx="71628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Recipe for Using a Template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 Make</a:t>
                      </a:r>
                      <a:r>
                        <a:rPr lang="en-US" sz="2400" baseline="0" dirty="0" smtClean="0"/>
                        <a:t> a copy of the template and uncomment it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 Fill</a:t>
                      </a:r>
                      <a:r>
                        <a:rPr lang="en-US" sz="2400" baseline="0" dirty="0" smtClean="0"/>
                        <a:t> in the function name and add more arguments if needed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3. The strategy is “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Use template for &lt;data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def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&gt; on &lt;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vble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&gt;,” where &lt;data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def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&gt; is the kind of data you are taking apart, and &lt;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vble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&gt; is the variable whose value you are looking at.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 Fill in the blanks in the template by combining the arguments and the values of the fields using simpler functions.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3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b="1" dirty="0" smtClean="0"/>
              <a:t>book-receipts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;; book-receipts : Book </a:t>
            </a:r>
            <a:r>
              <a:rPr lang="en-US" sz="2000" dirty="0" err="1"/>
              <a:t>NonNegInt</a:t>
            </a:r>
            <a:r>
              <a:rPr lang="en-US" sz="2000" dirty="0"/>
              <a:t> -&gt; </a:t>
            </a:r>
            <a:r>
              <a:rPr lang="en-US" sz="2000" dirty="0" err="1"/>
              <a:t>NonNegInt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GIVEN: a Book and the number of copies sold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RETURNS: the total receipts from the sales of the </a:t>
            </a: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000" dirty="0"/>
              <a:t>;; given book. Ignores the number of copies on hand.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EXAMPLE: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(book-receipts </a:t>
            </a: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000" dirty="0" smtClean="0"/>
              <a:t>;;   (</a:t>
            </a:r>
            <a:r>
              <a:rPr lang="en-US" sz="2000" dirty="0"/>
              <a:t>make-book "</a:t>
            </a:r>
            <a:r>
              <a:rPr lang="en-US" sz="2000" dirty="0" err="1"/>
              <a:t>Felleisen</a:t>
            </a:r>
            <a:r>
              <a:rPr lang="en-US" sz="2000" dirty="0"/>
              <a:t>" "HtdP2" 13 2795) 100</a:t>
            </a:r>
            <a:r>
              <a:rPr lang="en-US" sz="2000" dirty="0" smtClean="0"/>
              <a:t>)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;; </a:t>
            </a:r>
            <a:r>
              <a:rPr lang="en-US" sz="2000" dirty="0"/>
              <a:t>= 279500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00600" y="4343400"/>
            <a:ext cx="2743200" cy="121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 do this, we’ll need to look inside the Book to see its price, so we’ll use the Book template</a:t>
            </a:r>
          </a:p>
        </p:txBody>
      </p:sp>
    </p:spTree>
    <p:extLst>
      <p:ext uri="{BB962C8B-B14F-4D97-AF65-F5344CB8AC3E}">
        <p14:creationId xmlns:p14="http://schemas.microsoft.com/office/powerpoint/2010/main" val="188540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Make a copy of the template and uncomment 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sz="2800" dirty="0" smtClean="0"/>
          </a:p>
          <a:p>
            <a:pPr>
              <a:spcBef>
                <a:spcPts val="0"/>
              </a:spcBef>
            </a:pPr>
            <a:r>
              <a:rPr lang="en-US" sz="2800" dirty="0" smtClean="0"/>
              <a:t>(</a:t>
            </a:r>
            <a:r>
              <a:rPr lang="en-US" sz="2800" dirty="0"/>
              <a:t>define (book-</a:t>
            </a:r>
            <a:r>
              <a:rPr lang="en-US" sz="2800" dirty="0" err="1"/>
              <a:t>fn</a:t>
            </a:r>
            <a:r>
              <a:rPr lang="en-US" sz="2800" dirty="0"/>
              <a:t>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(...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(book-author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(book-title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(book-on-hand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(book-price b)))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6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af81284e994373850f6846cc97df538ef0aa9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5875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3252</TotalTime>
  <Words>1530</Words>
  <Application>Microsoft Office PowerPoint</Application>
  <PresentationFormat>On-screen Show (4:3)</PresentationFormat>
  <Paragraphs>232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Helvetica Neue</vt:lpstr>
      <vt:lpstr>Office Theme</vt:lpstr>
      <vt:lpstr>Design Strategies 2: Using a template</vt:lpstr>
      <vt:lpstr>PowerPoint Presentation</vt:lpstr>
      <vt:lpstr>Introduction</vt:lpstr>
      <vt:lpstr>Let's see where we are</vt:lpstr>
      <vt:lpstr>Use a destructor template</vt:lpstr>
      <vt:lpstr>What does it mean to “examine” a piece of data?</vt:lpstr>
      <vt:lpstr>From Template to Function Definition</vt:lpstr>
      <vt:lpstr>Example: book-receipts </vt:lpstr>
      <vt:lpstr>1. Make a copy of the template and uncomment it</vt:lpstr>
      <vt:lpstr>2. Fill in the function name and add more arguments if needed</vt:lpstr>
      <vt:lpstr>3. Write down the strategy</vt:lpstr>
      <vt:lpstr>4. Fill in the blanks in the template</vt:lpstr>
      <vt:lpstr>Example: next state of traffic light</vt:lpstr>
      <vt:lpstr>Contract and Purpose Statement</vt:lpstr>
      <vt:lpstr>1. Make a copy of the template and uncomment it</vt:lpstr>
      <vt:lpstr>2. Fill in the function name and add more arguments if needed</vt:lpstr>
      <vt:lpstr>3. Fill in the strategy</vt:lpstr>
      <vt:lpstr>4. Fill in the blanks</vt:lpstr>
      <vt:lpstr>4. Fill in the blanks</vt:lpstr>
      <vt:lpstr>4. Fill in the blanks</vt:lpstr>
      <vt:lpstr>4. Fill in the blanks</vt:lpstr>
      <vt:lpstr>Working with other kinds of data</vt:lpstr>
      <vt:lpstr>What can you put in the blanks?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Knowledge and Function Composition</dc:title>
  <dc:creator>wand</dc:creator>
  <cp:lastModifiedBy>Mitchell Wand</cp:lastModifiedBy>
  <cp:revision>88</cp:revision>
  <dcterms:created xsi:type="dcterms:W3CDTF">2006-08-16T00:00:00Z</dcterms:created>
  <dcterms:modified xsi:type="dcterms:W3CDTF">2015-08-05T02:26:12Z</dcterms:modified>
</cp:coreProperties>
</file>