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  <p:sldMasterId id="2147483662" r:id="rId3"/>
  </p:sldMasterIdLst>
  <p:notesMasterIdLst>
    <p:notesMasterId r:id="rId22"/>
  </p:notesMasterIdLst>
  <p:sldIdLst>
    <p:sldId id="325" r:id="rId4"/>
    <p:sldId id="274" r:id="rId5"/>
    <p:sldId id="326" r:id="rId6"/>
    <p:sldId id="335" r:id="rId7"/>
    <p:sldId id="332" r:id="rId8"/>
    <p:sldId id="327" r:id="rId9"/>
    <p:sldId id="329" r:id="rId10"/>
    <p:sldId id="336" r:id="rId11"/>
    <p:sldId id="330" r:id="rId12"/>
    <p:sldId id="331" r:id="rId13"/>
    <p:sldId id="337" r:id="rId14"/>
    <p:sldId id="333" r:id="rId15"/>
    <p:sldId id="321" r:id="rId16"/>
    <p:sldId id="322" r:id="rId17"/>
    <p:sldId id="334" r:id="rId18"/>
    <p:sldId id="298" r:id="rId19"/>
    <p:sldId id="275" r:id="rId20"/>
    <p:sldId id="308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325"/>
            <p14:sldId id="274"/>
            <p14:sldId id="326"/>
            <p14:sldId id="335"/>
            <p14:sldId id="332"/>
            <p14:sldId id="327"/>
            <p14:sldId id="329"/>
            <p14:sldId id="336"/>
            <p14:sldId id="330"/>
            <p14:sldId id="331"/>
            <p14:sldId id="337"/>
            <p14:sldId id="333"/>
            <p14:sldId id="321"/>
            <p14:sldId id="322"/>
            <p14:sldId id="334"/>
            <p14:sldId id="298"/>
            <p14:sldId id="275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>
      <p:cViewPr varScale="1">
        <p:scale>
          <a:sx n="91" d="100"/>
          <a:sy n="91" d="100"/>
        </p:scale>
        <p:origin x="906" y="84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7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4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9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51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6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4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07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18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26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22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84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81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4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4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2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460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26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XYpgHiXkA0" TargetMode="External"/><Relationship Id="rId4" Type="http://schemas.openxmlformats.org/officeDocument/2006/relationships/hyperlink" Target="https://www.youtube.com/watch?v=6XYpgHiXkA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Examining Two Pieces of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2.2</a:t>
            </a:r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0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ball-moved-to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;; ball-moved-to : 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set of coordinates</a:t>
            </a:r>
          </a:p>
          <a:p>
            <a:r>
              <a:rPr lang="en-US" sz="2400" dirty="0"/>
              <a:t>;; RETURNS: a ball like the given one, </a:t>
            </a:r>
            <a:r>
              <a:rPr lang="en-US" sz="2400" dirty="0" smtClean="0"/>
              <a:t>except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that it has been moved </a:t>
            </a:r>
            <a:r>
              <a:rPr lang="en-US" sz="2400" dirty="0" smtClean="0"/>
              <a:t>to the </a:t>
            </a:r>
            <a:r>
              <a:rPr lang="en-US" sz="2400" dirty="0"/>
              <a:t>given </a:t>
            </a:r>
            <a:endParaRPr lang="en-US" sz="2400" dirty="0" smtClean="0"/>
          </a:p>
          <a:p>
            <a:r>
              <a:rPr lang="en-US" sz="2400" dirty="0" smtClean="0"/>
              <a:t>;; coordinates.</a:t>
            </a:r>
            <a:endParaRPr lang="en-US" sz="2400" dirty="0"/>
          </a:p>
          <a:p>
            <a:r>
              <a:rPr lang="en-US" sz="2400" dirty="0"/>
              <a:t>;; STRATEGY: </a:t>
            </a:r>
            <a:r>
              <a:rPr lang="en-US" sz="2400" dirty="0" smtClean="0"/>
              <a:t>use template for Ball </a:t>
            </a:r>
            <a:r>
              <a:rPr lang="en-US" sz="2400" dirty="0" smtClean="0"/>
              <a:t>on b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define (ball-moved-to b x y)</a:t>
            </a:r>
          </a:p>
          <a:p>
            <a:r>
              <a:rPr lang="en-US" sz="2400" dirty="0"/>
              <a:t>  (</a:t>
            </a:r>
            <a:r>
              <a:rPr lang="en-US" sz="2400" dirty="0" smtClean="0"/>
              <a:t>make-ball x y</a:t>
            </a:r>
            <a:endParaRPr lang="en-US" sz="2400" dirty="0"/>
          </a:p>
          <a:p>
            <a:r>
              <a:rPr lang="en-US" sz="2400" dirty="0"/>
              <a:t>    (ball-radius b)</a:t>
            </a:r>
          </a:p>
          <a:p>
            <a:r>
              <a:rPr lang="en-US" sz="2400" dirty="0"/>
              <a:t>    (ball-selected? b)))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800600"/>
            <a:ext cx="415824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 now we need to write </a:t>
            </a:r>
            <a:r>
              <a:rPr lang="en-US" b="1" dirty="0" smtClean="0"/>
              <a:t>ball-moved-to</a:t>
            </a:r>
            <a:r>
              <a:rPr lang="en-US" dirty="0" smtClean="0"/>
              <a:t>. It’s also going to look at the data inside the ball, using the Ball template.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3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bigger portion of the call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8500" y="2209800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all-after-mouse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3382962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all-after-drag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500" y="3382962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all-after-button-up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710" y="3382962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all-after-button-down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86909" y="2971800"/>
            <a:ext cx="1551591" cy="4111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6" idx="2"/>
          </p:cNvCxnSpPr>
          <p:nvPr/>
        </p:nvCxnSpPr>
        <p:spPr>
          <a:xfrm flipV="1">
            <a:off x="4152900" y="2971800"/>
            <a:ext cx="0" cy="4111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67300" y="2980996"/>
            <a:ext cx="1668516" cy="38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91200" y="4621924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ball-moved-to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0"/>
            <a:endCxn id="7" idx="2"/>
          </p:cNvCxnSpPr>
          <p:nvPr/>
        </p:nvCxnSpPr>
        <p:spPr>
          <a:xfrm flipV="1">
            <a:off x="6705600" y="4144962"/>
            <a:ext cx="0" cy="476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3771" y="5562600"/>
            <a:ext cx="26670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Will need to fill in more functions here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828800" y="4800600"/>
            <a:ext cx="353410" cy="7199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2"/>
          </p:cNvCxnSpPr>
          <p:nvPr/>
        </p:nvCxnSpPr>
        <p:spPr>
          <a:xfrm flipV="1">
            <a:off x="1752600" y="4144962"/>
            <a:ext cx="10510" cy="35083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V="1">
            <a:off x="4152900" y="4144962"/>
            <a:ext cx="0" cy="47696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56107" y="4800600"/>
            <a:ext cx="596793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0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72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onsolas" pitchFamily="49" charset="0"/>
              </a:rPr>
              <a:t>An inferior </a:t>
            </a:r>
            <a:r>
              <a:rPr lang="en-US" dirty="0" smtClean="0">
                <a:cs typeface="Consolas" pitchFamily="49" charset="0"/>
              </a:rPr>
              <a:t>version of </a:t>
            </a:r>
            <a:r>
              <a:rPr lang="en-US" b="1" dirty="0" smtClean="0">
                <a:cs typeface="Consolas" pitchFamily="49" charset="0"/>
              </a:rPr>
              <a:t>ball-after-drag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;; ball-after-drag </a:t>
            </a:r>
            <a:endParaRPr lang="en-US" sz="2400" dirty="0" smtClean="0"/>
          </a:p>
          <a:p>
            <a:r>
              <a:rPr lang="en-US" sz="2400" dirty="0" smtClean="0"/>
              <a:t>;;   </a:t>
            </a:r>
            <a:r>
              <a:rPr lang="en-US" sz="2400" dirty="0" smtClean="0"/>
              <a:t>: </a:t>
            </a:r>
            <a:r>
              <a:rPr lang="en-US" sz="2400" dirty="0"/>
              <a:t>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location</a:t>
            </a:r>
          </a:p>
          <a:p>
            <a:r>
              <a:rPr lang="en-US" sz="2400" dirty="0"/>
              <a:t>;; RETURNS: the ball after a drag event at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given location.</a:t>
            </a:r>
          </a:p>
          <a:p>
            <a:r>
              <a:rPr lang="en-US" sz="2400" dirty="0"/>
              <a:t>;; STRATEGY: </a:t>
            </a:r>
            <a:r>
              <a:rPr lang="en-US" sz="2400" dirty="0" smtClean="0"/>
              <a:t>Use template for Ball on b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define (ball-after-drag b x y)</a:t>
            </a:r>
          </a:p>
          <a:p>
            <a:r>
              <a:rPr lang="en-US" sz="2400" dirty="0"/>
              <a:t>  (if (ball-selected? b)</a:t>
            </a:r>
          </a:p>
          <a:p>
            <a:r>
              <a:rPr lang="en-US" sz="2400" dirty="0"/>
              <a:t>    (make-ball x y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(</a:t>
            </a:r>
            <a:r>
              <a:rPr lang="en-US" sz="2400" dirty="0"/>
              <a:t>ball-radius b)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(</a:t>
            </a:r>
            <a:r>
              <a:rPr lang="en-US" sz="2400" dirty="0"/>
              <a:t>ball-selected? b)))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b))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6275" y="4524237"/>
            <a:ext cx="32004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version is not as good as the preceding one, because it does two tasks:  it decides WHEN to move the ball, and it also figures out HOW to move the ball.</a:t>
            </a:r>
          </a:p>
        </p:txBody>
      </p:sp>
    </p:spTree>
    <p:extLst>
      <p:ext uri="{BB962C8B-B14F-4D97-AF65-F5344CB8AC3E}">
        <p14:creationId xmlns:p14="http://schemas.microsoft.com/office/powerpoint/2010/main" val="11764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 structural decomposition on more than one compound if you really need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balls-</a:t>
            </a:r>
            <a:r>
              <a:rPr lang="en-US" dirty="0" err="1" smtClean="0"/>
              <a:t>collide.rkt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balls-intersect? : Ball </a:t>
            </a:r>
            <a:r>
              <a:rPr lang="en-US" sz="2400" dirty="0" err="1"/>
              <a:t>Ball</a:t>
            </a:r>
            <a:r>
              <a:rPr lang="en-US" sz="24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two balls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ANSWERS: do the balls intersect?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STRATEGY: </a:t>
            </a:r>
            <a:r>
              <a:rPr lang="en-US" sz="2400" dirty="0" smtClean="0"/>
              <a:t>Use template for Ball on b1 and b2.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/>
              <a:t>define </a:t>
            </a:r>
            <a:r>
              <a:rPr lang="en-US" sz="2400" dirty="0" smtClean="0"/>
              <a:t>(balls-intersect? </a:t>
            </a:r>
            <a:r>
              <a:rPr lang="en-US" sz="2400" dirty="0"/>
              <a:t>b1 b2)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</a:t>
            </a:r>
            <a:r>
              <a:rPr lang="en-US" sz="2400" dirty="0" smtClean="0"/>
              <a:t>(circles-intersect</a:t>
            </a:r>
            <a:r>
              <a:rPr lang="en-US" sz="2400" dirty="0"/>
              <a:t>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(ball-x b1) (ball-y b1) (ball-radius b1)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(ball-x b2) (ball-y b2) (ball-radius b2)))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5404117"/>
            <a:ext cx="35938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OK, because trying to take the balls apart in separate functions just leads to awkward code.</a:t>
            </a:r>
          </a:p>
        </p:txBody>
      </p:sp>
    </p:spTree>
    <p:extLst>
      <p:ext uri="{BB962C8B-B14F-4D97-AF65-F5344CB8AC3E}">
        <p14:creationId xmlns:p14="http://schemas.microsoft.com/office/powerpoint/2010/main" val="244830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smtClean="0"/>
              <a:t>circles-intersect? </a:t>
            </a:r>
            <a:r>
              <a:rPr lang="en-US" sz="2000" dirty="0"/>
              <a:t>: Real^3 </a:t>
            </a:r>
            <a:r>
              <a:rPr lang="en-US" sz="2000" dirty="0" err="1"/>
              <a:t>Real^3</a:t>
            </a:r>
            <a:r>
              <a:rPr lang="en-US" sz="20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GIVEN: two positions and radii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ANSWERS: Would two circles with the </a:t>
            </a:r>
            <a:r>
              <a:rPr lang="en-US" sz="2000" dirty="0" smtClean="0"/>
              <a:t>given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positions and radii intersect?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Function Composition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smtClean="0"/>
              <a:t>(circles-intersect? </a:t>
            </a:r>
            <a:r>
              <a:rPr lang="en-US" sz="2000" dirty="0"/>
              <a:t>x1 y1 r1 x2 y2 r2)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(&lt;=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(+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</a:t>
            </a:r>
            <a:r>
              <a:rPr lang="en-US" sz="2000" dirty="0" err="1"/>
              <a:t>sqr</a:t>
            </a:r>
            <a:r>
              <a:rPr lang="en-US" sz="2000" dirty="0"/>
              <a:t> (- x1 x2))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</a:t>
            </a:r>
            <a:r>
              <a:rPr lang="en-US" sz="2000" dirty="0" err="1"/>
              <a:t>sqr</a:t>
            </a:r>
            <a:r>
              <a:rPr lang="en-US" sz="2000" dirty="0"/>
              <a:t> (- y1 y2)))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</a:t>
            </a:r>
            <a:r>
              <a:rPr lang="en-US" sz="2000" dirty="0" err="1"/>
              <a:t>sqr</a:t>
            </a:r>
            <a:r>
              <a:rPr lang="en-US" sz="2000" dirty="0"/>
              <a:t> (+ r1 r2))))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circles-intersect?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702685"/>
            <a:ext cx="31242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circles-intersect? </a:t>
            </a:r>
            <a:r>
              <a:rPr lang="en-US" dirty="0"/>
              <a:t>knows about geometry.  It doesn't know </a:t>
            </a:r>
            <a:r>
              <a:rPr lang="en-US" dirty="0" smtClean="0"/>
              <a:t>about </a:t>
            </a:r>
            <a:r>
              <a:rPr lang="en-US" dirty="0"/>
              <a:t>balls: </a:t>
            </a:r>
            <a:r>
              <a:rPr lang="en-US" dirty="0" err="1"/>
              <a:t>eg</a:t>
            </a:r>
            <a:r>
              <a:rPr lang="en-US" dirty="0"/>
              <a:t> it doesn't know the field names of </a:t>
            </a:r>
            <a:r>
              <a:rPr lang="en-US" b="1" dirty="0"/>
              <a:t>Ball</a:t>
            </a:r>
            <a:r>
              <a:rPr lang="en-US" dirty="0"/>
              <a:t> or </a:t>
            </a:r>
            <a:r>
              <a:rPr lang="en-US" dirty="0" smtClean="0"/>
              <a:t>about </a:t>
            </a:r>
            <a:r>
              <a:rPr lang="en-US" b="1" dirty="0" smtClean="0"/>
              <a:t>ball-selected? 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257800"/>
            <a:ext cx="44958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we changed </a:t>
            </a:r>
            <a:r>
              <a:rPr lang="en-US" dirty="0" smtClean="0"/>
              <a:t>the representation </a:t>
            </a:r>
            <a:r>
              <a:rPr lang="en-US" dirty="0"/>
              <a:t>of balls, to add color, text, </a:t>
            </a:r>
            <a:r>
              <a:rPr lang="en-US" dirty="0" smtClean="0"/>
              <a:t>or to </a:t>
            </a:r>
            <a:r>
              <a:rPr lang="en-US" dirty="0"/>
              <a:t>change the names of the fields, </a:t>
            </a:r>
            <a:r>
              <a:rPr lang="en-US" b="1" dirty="0" smtClean="0"/>
              <a:t>circles-intersect? </a:t>
            </a:r>
            <a:r>
              <a:rPr lang="en-US" dirty="0" smtClean="0"/>
              <a:t>wouldn't need </a:t>
            </a:r>
            <a:r>
              <a:rPr lang="en-US" dirty="0"/>
              <a:t>to change.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57800" y="5410200"/>
            <a:ext cx="29718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you didn't break up </a:t>
            </a:r>
            <a:r>
              <a:rPr lang="en-US" b="1" dirty="0" smtClean="0"/>
              <a:t>balls-intersect? </a:t>
            </a:r>
            <a:r>
              <a:rPr lang="en-US" dirty="0" smtClean="0"/>
              <a:t>with a help function like this, you would very likely be penalized for "needs help function"</a:t>
            </a:r>
          </a:p>
        </p:txBody>
      </p:sp>
    </p:spTree>
    <p:extLst>
      <p:ext uri="{BB962C8B-B14F-4D97-AF65-F5344CB8AC3E}">
        <p14:creationId xmlns:p14="http://schemas.microsoft.com/office/powerpoint/2010/main" val="42633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good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is ugly, try decomposing things in the other </a:t>
            </a:r>
            <a:r>
              <a:rPr lang="en-US" dirty="0" smtClean="0"/>
              <a:t>order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Remember: Keep it short!</a:t>
            </a:r>
          </a:p>
          <a:p>
            <a:pPr marL="742950" lvl="2" indent="-342900"/>
            <a:r>
              <a:rPr lang="en-US" dirty="0" smtClean="0"/>
              <a:t>If </a:t>
            </a:r>
            <a:r>
              <a:rPr lang="en-US" dirty="0"/>
              <a:t>you have complicated junk in your function, you must have put it there for a reason.  Turn it into a separate function so you can explain it and test it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If your function is long and unruly, it probably means you are trying to do too much in one function.  Break up your function into </a:t>
            </a:r>
            <a:r>
              <a:rPr lang="en-US" dirty="0" smtClean="0"/>
              <a:t>separate pieces and use “Combine Simpler Functions.”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We’ve now seen three Design Strategies:</a:t>
            </a:r>
          </a:p>
          <a:p>
            <a:pPr lvl="1"/>
            <a:r>
              <a:rPr lang="en-US" dirty="0" smtClean="0"/>
              <a:t>Combine Simpler Functions</a:t>
            </a:r>
            <a:endParaRPr lang="en-US" dirty="0" smtClean="0"/>
          </a:p>
          <a:p>
            <a:pPr lvl="2"/>
            <a:r>
              <a:rPr lang="en-US" dirty="0" smtClean="0"/>
              <a:t>Combine simpler functions in series or pipeline</a:t>
            </a:r>
          </a:p>
          <a:p>
            <a:pPr lvl="2"/>
            <a:r>
              <a:rPr lang="en-US" dirty="0" smtClean="0"/>
              <a:t>Use with any kind of data</a:t>
            </a:r>
          </a:p>
          <a:p>
            <a:pPr lvl="1"/>
            <a:r>
              <a:rPr lang="en-US" dirty="0" smtClean="0"/>
              <a:t>Use Template</a:t>
            </a:r>
            <a:endParaRPr lang="en-US" dirty="0" smtClean="0"/>
          </a:p>
          <a:p>
            <a:pPr lvl="2"/>
            <a:r>
              <a:rPr lang="en-US" dirty="0" smtClean="0"/>
              <a:t>Used for enumeration , compound, or mixed data</a:t>
            </a:r>
          </a:p>
          <a:p>
            <a:pPr lvl="2"/>
            <a:r>
              <a:rPr lang="en-US" dirty="0" smtClean="0"/>
              <a:t>Template gives sketch of function</a:t>
            </a:r>
          </a:p>
          <a:p>
            <a:pPr lvl="2"/>
            <a:r>
              <a:rPr lang="en-US" dirty="0" smtClean="0"/>
              <a:t>Our most important tool</a:t>
            </a:r>
          </a:p>
          <a:p>
            <a:pPr lvl="1"/>
            <a:r>
              <a:rPr lang="en-US" dirty="0"/>
              <a:t>Cases</a:t>
            </a:r>
          </a:p>
          <a:p>
            <a:pPr lvl="2"/>
            <a:r>
              <a:rPr lang="en-US" dirty="0" smtClean="0"/>
              <a:t>For when you need to divide data into cases, but the template doesn’t fit.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114800"/>
            <a:ext cx="25146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 The shape of the data determines the shape of the program.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the files </a:t>
            </a:r>
          </a:p>
          <a:p>
            <a:pPr lvl="1"/>
            <a:r>
              <a:rPr lang="en-US" dirty="0" smtClean="0"/>
              <a:t>02-3-traffic-light-with-timer.rkt </a:t>
            </a:r>
          </a:p>
          <a:p>
            <a:pPr lvl="1"/>
            <a:r>
              <a:rPr lang="en-US" dirty="0" smtClean="0"/>
              <a:t>02-4-ball-after-mouse.rkt </a:t>
            </a:r>
          </a:p>
          <a:p>
            <a:pPr lvl="1"/>
            <a:r>
              <a:rPr lang="en-US" dirty="0" smtClean="0"/>
              <a:t>02-5-balls-collide.rkt</a:t>
            </a:r>
          </a:p>
          <a:p>
            <a:pPr marL="0" indent="0">
              <a:buNone/>
            </a:pPr>
            <a:r>
              <a:rPr lang="en-US" dirty="0" smtClean="0"/>
              <a:t>    in the Examples folder.</a:t>
            </a:r>
          </a:p>
          <a:p>
            <a:pPr lvl="1"/>
            <a:r>
              <a:rPr lang="en-US" dirty="0" smtClean="0"/>
              <a:t>Especially look at the tests.  Observe how the unused code shows up </a:t>
            </a:r>
            <a:r>
              <a:rPr lang="en-US" smtClean="0"/>
              <a:t>in orange or black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have questions or comments about this lesson, post them on the discussion board.</a:t>
            </a:r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only </a:t>
            </a:r>
            <a:r>
              <a:rPr lang="en-US" dirty="0" smtClean="0"/>
              <a:t>use one template</a:t>
            </a:r>
            <a:r>
              <a:rPr lang="en-US" dirty="0" smtClean="0"/>
              <a:t> </a:t>
            </a:r>
            <a:r>
              <a:rPr lang="en-US" dirty="0" smtClean="0"/>
              <a:t>at a time.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do </a:t>
            </a:r>
            <a:r>
              <a:rPr lang="en-US" dirty="0" smtClean="0"/>
              <a:t>examine more than one value, examine </a:t>
            </a:r>
            <a:r>
              <a:rPr lang="en-US" dirty="0"/>
              <a:t>one argument </a:t>
            </a:r>
            <a:r>
              <a:rPr lang="en-US" dirty="0" smtClean="0"/>
              <a:t>first, using its template, </a:t>
            </a:r>
            <a:r>
              <a:rPr lang="en-US" dirty="0"/>
              <a:t>and pass the results on to a suitable help function or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3957935"/>
            <a:ext cx="251460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There's one small exception to this; see slides 10-11 below.  </a:t>
            </a:r>
          </a:p>
        </p:txBody>
      </p:sp>
    </p:spTree>
    <p:extLst>
      <p:ext uri="{BB962C8B-B14F-4D97-AF65-F5344CB8AC3E}">
        <p14:creationId xmlns:p14="http://schemas.microsoft.com/office/powerpoint/2010/main" val="9103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multiple values: </a:t>
            </a:r>
            <a:r>
              <a:rPr lang="en-US" dirty="0" smtClean="0"/>
              <a:t>example #1</a:t>
            </a:r>
            <a:endParaRPr lang="en-US" dirty="0"/>
          </a:p>
        </p:txBody>
      </p:sp>
      <p:pic>
        <p:nvPicPr>
          <p:cNvPr id="5" name="6XYpgHiXkA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1266" y="1752600"/>
            <a:ext cx="7450666" cy="419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5866160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Reminder: “structural decomposition” is just a fancier word for what we’re calling “using the template”.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consider </a:t>
            </a:r>
            <a:r>
              <a:rPr lang="en-US" b="1" dirty="0" smtClean="0"/>
              <a:t>ball-after-mouse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We </a:t>
            </a:r>
            <a:r>
              <a:rPr lang="en-US" dirty="0"/>
              <a:t>are modelling the behavior of a ball in a simulation.  </a:t>
            </a:r>
            <a:endParaRPr lang="en-US" dirty="0" smtClean="0"/>
          </a:p>
          <a:p>
            <a:r>
              <a:rPr lang="en-US" dirty="0" smtClean="0"/>
              <a:t>The ball responds to mouse events.  To model this response, we clearly have to look both at the ball and the mouse event.</a:t>
            </a:r>
          </a:p>
          <a:p>
            <a:r>
              <a:rPr lang="en-US" dirty="0" smtClean="0"/>
              <a:t>Let's look at the data definition and the functions.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Examining more </a:t>
            </a:r>
            <a:r>
              <a:rPr lang="en-US" dirty="0" smtClean="0"/>
              <a:t>than one value: example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Contract and Purpose Statement: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ball-after-mouse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;;    Ball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Integer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MouseEvent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-&gt; Ball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;; GIVEN: a ball, a location and a mouse event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;; RETURNS: the ball after the given mouse event at 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;; the given location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Remember, when we say "a ball", we mean </a:t>
            </a:r>
            <a:r>
              <a:rPr lang="en-US" dirty="0" smtClean="0"/>
              <a:t>“the </a:t>
            </a:r>
            <a:r>
              <a:rPr lang="en-US" dirty="0"/>
              <a:t>state of the </a:t>
            </a:r>
            <a:r>
              <a:rPr lang="en-US" dirty="0" smtClean="0"/>
              <a:t>ball”:  this function takes a ball state and returns another ball state.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This is sometimes called “the successor-value pattern.”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sz="20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Decomposition on more than one value: example #2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Definition: Ball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ball (x y radius selected?))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A Ball is a (make-ball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Real Boolean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x and y are the coordinates of the center of the ball, 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;; in pixels, relative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to the origin of the scene.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radius is the radius of the ball, in pixels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selected? is true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the ball has been selected for dragging.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(define (ball-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b)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  (...</a:t>
            </a: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;;     (ball-x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(ball-y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ball-radius 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(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ball-selected? b)))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1" y="5943600"/>
            <a:ext cx="464819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follow the design recipe:  we start with the data definitions.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ball-after-mouse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;; ball-after-mouse : </a:t>
            </a:r>
            <a:endParaRPr lang="en-US" dirty="0" smtClean="0"/>
          </a:p>
          <a:p>
            <a:r>
              <a:rPr lang="en-US" dirty="0" smtClean="0"/>
              <a:t>;;    Ball Integer </a:t>
            </a:r>
            <a:r>
              <a:rPr lang="en-US" dirty="0" err="1" smtClean="0"/>
              <a:t>Integer</a:t>
            </a:r>
            <a:r>
              <a:rPr lang="en-US" dirty="0" smtClean="0"/>
              <a:t> </a:t>
            </a:r>
            <a:r>
              <a:rPr lang="en-US" dirty="0" err="1"/>
              <a:t>MouseEvent</a:t>
            </a:r>
            <a:r>
              <a:rPr lang="en-US" dirty="0"/>
              <a:t> -&gt; Ball</a:t>
            </a:r>
          </a:p>
          <a:p>
            <a:r>
              <a:rPr lang="en-US" dirty="0"/>
              <a:t>;; GIVEN: a ball, a location and a mouse event</a:t>
            </a:r>
          </a:p>
          <a:p>
            <a:r>
              <a:rPr lang="en-US" dirty="0"/>
              <a:t>;; RETURNS: the ball after the given mouse event at </a:t>
            </a:r>
            <a:endParaRPr lang="en-US" dirty="0" smtClean="0"/>
          </a:p>
          <a:p>
            <a:r>
              <a:rPr lang="en-US" dirty="0" smtClean="0"/>
              <a:t>;; </a:t>
            </a:r>
            <a:r>
              <a:rPr lang="en-US" dirty="0" smtClean="0"/>
              <a:t>the given </a:t>
            </a:r>
            <a:r>
              <a:rPr lang="en-US" dirty="0" smtClean="0"/>
              <a:t>location.</a:t>
            </a:r>
          </a:p>
          <a:p>
            <a:r>
              <a:rPr lang="en-US" dirty="0" smtClean="0"/>
              <a:t>;; STRATEGY: Cases on </a:t>
            </a:r>
            <a:r>
              <a:rPr lang="en-US" dirty="0" err="1" smtClean="0"/>
              <a:t>mev</a:t>
            </a:r>
            <a:endParaRPr lang="en-US" dirty="0"/>
          </a:p>
          <a:p>
            <a:r>
              <a:rPr lang="en-US" dirty="0"/>
              <a:t>(define (ball-after-mouse b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"button-down")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ball-after-button-down b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"drag")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ball-after-drag b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"button-up")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ball-after-button-up b mx my)]</a:t>
            </a:r>
          </a:p>
          <a:p>
            <a:r>
              <a:rPr lang="en-US" dirty="0"/>
              <a:t>    [else b]))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5380672"/>
            <a:ext cx="34290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dirty="0" smtClean="0"/>
              <a:t>We now have a </a:t>
            </a:r>
            <a:r>
              <a:rPr lang="en-US" dirty="0" err="1" smtClean="0"/>
              <a:t>wishlist</a:t>
            </a:r>
            <a:r>
              <a:rPr lang="en-US" dirty="0" smtClean="0"/>
              <a:t> of functions to design: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ball-after-button-down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ball-after-drag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ball-after-button-up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691879"/>
            <a:ext cx="34290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first do cases on the mouse </a:t>
            </a:r>
            <a:r>
              <a:rPr lang="en-US" dirty="0" smtClean="0"/>
              <a:t>event. </a:t>
            </a:r>
            <a:r>
              <a:rPr lang="en-US" dirty="0" smtClean="0"/>
              <a:t>The </a:t>
            </a:r>
            <a:r>
              <a:rPr lang="en-US" dirty="0"/>
              <a:t>data is handed off to one of several help functions.  Each help function will decompose the compound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draw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8500" y="2209800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all-after-mouse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4096407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all-after-drag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8500" y="4114800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all-after-button-up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114800"/>
            <a:ext cx="18288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all-after-button-down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752600" y="2971800"/>
            <a:ext cx="1905000" cy="1143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6" idx="2"/>
          </p:cNvCxnSpPr>
          <p:nvPr/>
        </p:nvCxnSpPr>
        <p:spPr>
          <a:xfrm flipV="1">
            <a:off x="4152900" y="2971800"/>
            <a:ext cx="0" cy="1143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H="1" flipV="1">
            <a:off x="4724400" y="2971800"/>
            <a:ext cx="1828800" cy="11246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486400"/>
            <a:ext cx="7162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tree shows the organization of these functions.   The arrows go from the called function to the caller.  Let’s explore </a:t>
            </a:r>
            <a:r>
              <a:rPr lang="en-US" b="1" dirty="0" smtClean="0"/>
              <a:t>ball-after-drag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9506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ball-after-drag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;; ball-after-drag </a:t>
            </a:r>
            <a:endParaRPr lang="en-US" sz="2400" dirty="0" smtClean="0"/>
          </a:p>
          <a:p>
            <a:r>
              <a:rPr lang="en-US" sz="2400" dirty="0" smtClean="0"/>
              <a:t>;;      </a:t>
            </a:r>
            <a:r>
              <a:rPr lang="en-US" sz="2400" dirty="0" smtClean="0"/>
              <a:t>: </a:t>
            </a:r>
            <a:r>
              <a:rPr lang="en-US" sz="2400" dirty="0"/>
              <a:t>Ball </a:t>
            </a:r>
            <a:r>
              <a:rPr lang="en-US" sz="2400" dirty="0" smtClean="0"/>
              <a:t>Integer </a:t>
            </a:r>
            <a:r>
              <a:rPr lang="en-US" sz="2400" dirty="0" err="1" smtClean="0"/>
              <a:t>Integer</a:t>
            </a:r>
            <a:r>
              <a:rPr lang="en-US" sz="2400" dirty="0" smtClean="0"/>
              <a:t> </a:t>
            </a:r>
            <a:r>
              <a:rPr lang="en-US" sz="2400" dirty="0"/>
              <a:t>-&gt; Ball</a:t>
            </a:r>
          </a:p>
          <a:p>
            <a:r>
              <a:rPr lang="en-US" sz="2400" dirty="0"/>
              <a:t>;; GIVEN: a ball and a location</a:t>
            </a:r>
          </a:p>
          <a:p>
            <a:r>
              <a:rPr lang="en-US" sz="2400" dirty="0"/>
              <a:t>;; RETURNS: the ball after a drag event at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given location.</a:t>
            </a:r>
          </a:p>
          <a:p>
            <a:r>
              <a:rPr lang="en-US" sz="2400" dirty="0"/>
              <a:t>;; STRATEGY: </a:t>
            </a:r>
            <a:r>
              <a:rPr lang="en-US" sz="2400" dirty="0" smtClean="0"/>
              <a:t>Use template for Ball on b.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define (ball-after-drag b x y)</a:t>
            </a:r>
          </a:p>
          <a:p>
            <a:r>
              <a:rPr lang="en-US" sz="2400" dirty="0"/>
              <a:t>  (if (ball-selected? b)</a:t>
            </a:r>
          </a:p>
          <a:p>
            <a:r>
              <a:rPr lang="en-US" sz="2400" dirty="0"/>
              <a:t>    (ball-moved-to b x y)</a:t>
            </a:r>
          </a:p>
          <a:p>
            <a:r>
              <a:rPr lang="en-US" sz="2400" dirty="0"/>
              <a:t>    b))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382347"/>
            <a:ext cx="41910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moves the ball so its center is at the mouse point.  That’s probably not what you want in a real application.  You probably want something that we call “smooth drag”, which we’ll learn about in a problem set coming up soon.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1429</Words>
  <Application>Microsoft Office PowerPoint</Application>
  <PresentationFormat>On-screen Show (4:3)</PresentationFormat>
  <Paragraphs>183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Office Theme</vt:lpstr>
      <vt:lpstr>2_Office Theme</vt:lpstr>
      <vt:lpstr>1_Office Theme</vt:lpstr>
      <vt:lpstr>Examining Two Pieces of Data</vt:lpstr>
      <vt:lpstr>You can only use one template at a time.</vt:lpstr>
      <vt:lpstr>Examining multiple values: example #1</vt:lpstr>
      <vt:lpstr>Examining more than one value: example #2</vt:lpstr>
      <vt:lpstr>Structural Decomposition on more than one value: example #2</vt:lpstr>
      <vt:lpstr>Data Definition: Ball</vt:lpstr>
      <vt:lpstr>ball-after-mouse</vt:lpstr>
      <vt:lpstr>Let’s draw a picture</vt:lpstr>
      <vt:lpstr>ball-after-drag</vt:lpstr>
      <vt:lpstr>ball-moved-to</vt:lpstr>
      <vt:lpstr>A bigger portion of the call tree</vt:lpstr>
      <vt:lpstr>An inferior version of ball-after-drag</vt:lpstr>
      <vt:lpstr>Exception</vt:lpstr>
      <vt:lpstr>Example: balls-collide.rkt</vt:lpstr>
      <vt:lpstr>circles-intersect?</vt:lpstr>
      <vt:lpstr>Writing good definitions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94</cp:revision>
  <dcterms:created xsi:type="dcterms:W3CDTF">2006-08-16T00:00:00Z</dcterms:created>
  <dcterms:modified xsi:type="dcterms:W3CDTF">2015-08-05T20:38:39Z</dcterms:modified>
</cp:coreProperties>
</file>