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06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02" r:id="rId11"/>
    <p:sldId id="318" r:id="rId12"/>
    <p:sldId id="257" r:id="rId13"/>
    <p:sldId id="274" r:id="rId14"/>
    <p:sldId id="273" r:id="rId15"/>
    <p:sldId id="258" r:id="rId16"/>
    <p:sldId id="305" r:id="rId17"/>
    <p:sldId id="259" r:id="rId18"/>
    <p:sldId id="260" r:id="rId19"/>
    <p:sldId id="310" r:id="rId20"/>
    <p:sldId id="262" r:id="rId21"/>
    <p:sldId id="319" r:id="rId22"/>
    <p:sldId id="303" r:id="rId23"/>
    <p:sldId id="320" r:id="rId24"/>
    <p:sldId id="264" r:id="rId25"/>
    <p:sldId id="321" r:id="rId26"/>
    <p:sldId id="294" r:id="rId27"/>
    <p:sldId id="295" r:id="rId28"/>
    <p:sldId id="266" r:id="rId29"/>
    <p:sldId id="322" r:id="rId30"/>
    <p:sldId id="323" r:id="rId31"/>
    <p:sldId id="307" r:id="rId32"/>
    <p:sldId id="308" r:id="rId33"/>
    <p:sldId id="309" r:id="rId34"/>
    <p:sldId id="285" r:id="rId35"/>
    <p:sldId id="297" r:id="rId36"/>
    <p:sldId id="299" r:id="rId37"/>
    <p:sldId id="287" r:id="rId38"/>
    <p:sldId id="268" r:id="rId39"/>
    <p:sldId id="269" r:id="rId40"/>
    <p:sldId id="270" r:id="rId41"/>
    <p:sldId id="271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257" autoAdjust="0"/>
  </p:normalViewPr>
  <p:slideViewPr>
    <p:cSldViewPr>
      <p:cViewPr varScale="1">
        <p:scale>
          <a:sx n="96" d="100"/>
          <a:sy n="96" d="100"/>
        </p:scale>
        <p:origin x="930" y="84"/>
      </p:cViewPr>
      <p:guideLst>
        <p:guide orient="horz" pos="2160"/>
        <p:guide pos="1824"/>
      </p:guideLst>
    </p:cSldViewPr>
  </p:slideViewPr>
  <p:outlineViewPr>
    <p:cViewPr>
      <p:scale>
        <a:sx n="33" d="100"/>
        <a:sy n="33" d="100"/>
      </p:scale>
      <p:origin x="0" y="10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456"/>
    </p:cViewPr>
  </p:sorterViewPr>
  <p:notesViewPr>
    <p:cSldViewPr showGuides="1">
      <p:cViewPr varScale="1">
        <p:scale>
          <a:sx n="65" d="100"/>
          <a:sy n="65" d="100"/>
        </p:scale>
        <p:origin x="-1992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EE8EC1-C4AE-4A57-9A8B-A8BF77FA5568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39788"/>
            <a:ext cx="6880225" cy="5160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6560820"/>
            <a:ext cx="5852160" cy="232029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B728A6-6F57-4E84-A2C2-C78EE294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ingdings" pitchFamily="2" charset="2"/>
      <a:buChar char="ü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3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5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6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9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9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5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1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83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8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must capture this animation!! 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71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5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3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2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41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7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apacificlandscape.com/blog/tree-trimming-tips-improve-pedestrian-safet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otorator.com/photos/images/a-very-overgrown-house-in-detroit--18355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gthink.com/endless-innovation/your-brain-looks-like-a-mondrian-grid-paint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ow-your-own-art-gallery.com/images/The_Feast_of_Venus535px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stime.com/stock-images-spaghetti-noodles-close-up-image175663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Last Lecture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12.1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5791200"/>
            <a:ext cx="44196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are some slogans we had in Lesson </a:t>
            </a:r>
            <a:r>
              <a:rPr lang="en-US" dirty="0" smtClean="0"/>
              <a:t>0.1.  </a:t>
            </a:r>
            <a:r>
              <a:rPr lang="en-US" dirty="0" smtClean="0"/>
              <a:t>See if they sound familiar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360529"/>
              </p:ext>
            </p:extLst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Principles for writing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</a:t>
                      </a:r>
                      <a:r>
                        <a:rPr lang="en-US" sz="3200" dirty="0" smtClean="0"/>
                        <a:t>share</a:t>
                      </a:r>
                    </a:p>
                    <a:p>
                      <a:r>
                        <a:rPr lang="en-US" sz="3200" dirty="0" smtClean="0"/>
                        <a:t>state </a:t>
                      </a:r>
                      <a:r>
                        <a:rPr lang="en-US" sz="3200" dirty="0" smtClean="0"/>
                        <a:t>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4574865"/>
            <a:ext cx="21717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 are </a:t>
            </a:r>
            <a:r>
              <a:rPr lang="en-US" dirty="0" smtClean="0"/>
              <a:t>the six principles from Lesson </a:t>
            </a:r>
            <a:r>
              <a:rPr lang="en-US" dirty="0" smtClean="0"/>
              <a:t>0.1.  </a:t>
            </a:r>
            <a:r>
              <a:rPr lang="en-US" dirty="0" smtClean="0"/>
              <a:t>They </a:t>
            </a:r>
            <a:r>
              <a:rPr lang="en-US" dirty="0"/>
              <a:t>summarize what we hope you have learned from this course.</a:t>
            </a:r>
          </a:p>
        </p:txBody>
      </p:sp>
    </p:spTree>
    <p:extLst>
      <p:ext uri="{BB962C8B-B14F-4D97-AF65-F5344CB8AC3E}">
        <p14:creationId xmlns:p14="http://schemas.microsoft.com/office/powerpoint/2010/main" val="1094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1. Programming is a People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write programs so others can read them</a:t>
            </a:r>
          </a:p>
          <a:p>
            <a:pPr lvl="1"/>
            <a:r>
              <a:rPr lang="en-US" dirty="0" smtClean="0"/>
              <a:t>Bosses, customers, maintainers, etc.</a:t>
            </a:r>
          </a:p>
          <a:p>
            <a:pPr lvl="1"/>
            <a:r>
              <a:rPr lang="en-US" dirty="0" smtClean="0"/>
              <a:t>This means an older version of you, too</a:t>
            </a:r>
          </a:p>
          <a:p>
            <a:r>
              <a:rPr lang="en-US" dirty="0" smtClean="0"/>
              <a:t>You work with others as you develop programs</a:t>
            </a:r>
          </a:p>
          <a:p>
            <a:pPr lvl="1"/>
            <a:r>
              <a:rPr lang="en-US" dirty="0" smtClean="0"/>
              <a:t>The earlier you articulate your thinking, the earlier you can catch flaws</a:t>
            </a:r>
          </a:p>
          <a:p>
            <a:pPr lvl="1"/>
            <a:r>
              <a:rPr lang="en-US" dirty="0" smtClean="0"/>
              <a:t>The earlier you catch flaws, the easier/cheaper they are to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2. Represent Information as Data; Interpret Data as Information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Information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3390900" y="1752600"/>
            <a:ext cx="2057400" cy="3200400"/>
            <a:chOff x="3733800" y="1676400"/>
            <a:chExt cx="2057400" cy="3200400"/>
          </a:xfrm>
        </p:grpSpPr>
        <p:sp>
          <p:nvSpPr>
            <p:cNvPr id="9" name="Right Arrow 8"/>
            <p:cNvSpPr/>
            <p:nvPr/>
          </p:nvSpPr>
          <p:spPr>
            <a:xfrm>
              <a:off x="3733800" y="1676400"/>
              <a:ext cx="2057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representation</a:t>
              </a:r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733800" y="3657600"/>
              <a:ext cx="2057400" cy="1219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interpretation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334000" y="4953000"/>
            <a:ext cx="32766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 distinction between information and data is one of the key concepts of this course.  Any time we have some data, we have to give its </a:t>
            </a:r>
            <a:r>
              <a:rPr lang="en-US" i="1" dirty="0"/>
              <a:t>interpretation</a:t>
            </a:r>
            <a:r>
              <a:rPr lang="en-US" dirty="0"/>
              <a:t>: that is, what the data means.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Analysis and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what lives in the real world</a:t>
            </a:r>
          </a:p>
          <a:p>
            <a:r>
              <a:rPr lang="en-US" dirty="0" smtClean="0"/>
              <a:t>Need to decide </a:t>
            </a:r>
            <a:r>
              <a:rPr lang="en-US" i="1" dirty="0" smtClean="0">
                <a:solidFill>
                  <a:srgbClr val="FF0000"/>
                </a:solidFill>
              </a:rPr>
              <a:t>what part </a:t>
            </a:r>
            <a:r>
              <a:rPr lang="en-US" dirty="0" smtClean="0"/>
              <a:t>of that information needs to be represented as data.</a:t>
            </a:r>
          </a:p>
          <a:p>
            <a:r>
              <a:rPr lang="en-US" dirty="0" smtClean="0"/>
              <a:t>Need to decide </a:t>
            </a:r>
            <a:r>
              <a:rPr lang="en-US" i="1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that information will be represented as data</a:t>
            </a:r>
          </a:p>
          <a:p>
            <a:r>
              <a:rPr lang="en-US" dirty="0" smtClean="0"/>
              <a:t>Need to document how to </a:t>
            </a:r>
            <a:r>
              <a:rPr lang="en-US" i="1" dirty="0" smtClean="0">
                <a:solidFill>
                  <a:srgbClr val="FF0000"/>
                </a:solidFill>
              </a:rPr>
              <a:t>interpret</a:t>
            </a:r>
            <a:r>
              <a:rPr lang="en-US" dirty="0" smtClean="0"/>
              <a:t> the data as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5105400"/>
            <a:ext cx="35814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 is our summary slide about step 1 of the design recipe, “Information Analysis and Data Design”.  </a:t>
            </a:r>
            <a:r>
              <a:rPr lang="en-US" dirty="0" smtClean="0"/>
              <a:t>You've seen this slide several times already.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your data mirror the information it represents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Understand the information in problem area</a:t>
            </a:r>
          </a:p>
          <a:p>
            <a:r>
              <a:rPr lang="en-US" dirty="0" smtClean="0"/>
              <a:t>Make the structure of your data mirror the structure of the information it represents</a:t>
            </a:r>
          </a:p>
          <a:p>
            <a:pPr lvl="1"/>
            <a:r>
              <a:rPr lang="en-US" dirty="0" smtClean="0"/>
              <a:t>NOT strings or arrays:  think harder!</a:t>
            </a:r>
          </a:p>
          <a:p>
            <a:r>
              <a:rPr lang="en-US" dirty="0" smtClean="0"/>
              <a:t>No junk: every combination of values should be meaningful</a:t>
            </a:r>
          </a:p>
          <a:p>
            <a:pPr lvl="1"/>
            <a:r>
              <a:rPr lang="en-US" dirty="0" smtClean="0"/>
              <a:t>if not, document the permissible combinations with an invariant.</a:t>
            </a:r>
          </a:p>
          <a:p>
            <a:r>
              <a:rPr lang="en-US" dirty="0" smtClean="0"/>
              <a:t>Always document the interpretation of your data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274638"/>
            <a:ext cx="1905000" cy="1249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are the questions to ask about your data design.</a:t>
            </a:r>
          </a:p>
        </p:txBody>
      </p:sp>
    </p:spTree>
    <p:extLst>
      <p:ext uri="{BB962C8B-B14F-4D97-AF65-F5344CB8AC3E}">
        <p14:creationId xmlns:p14="http://schemas.microsoft.com/office/powerpoint/2010/main" val="36085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3. Functions and Methods Should Consume and Produce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model makes it easy to create examples and test data</a:t>
            </a:r>
          </a:p>
          <a:p>
            <a:pPr lvl="1"/>
            <a:r>
              <a:rPr lang="en-US" dirty="0" smtClean="0"/>
              <a:t>Easier to understand</a:t>
            </a:r>
          </a:p>
          <a:p>
            <a:pPr lvl="1"/>
            <a:r>
              <a:rPr lang="en-US" dirty="0" smtClean="0"/>
              <a:t>Easier to test</a:t>
            </a:r>
          </a:p>
          <a:p>
            <a:r>
              <a:rPr lang="en-US" dirty="0" smtClean="0"/>
              <a:t>Functions and Methods shouldn’t print</a:t>
            </a:r>
          </a:p>
          <a:p>
            <a:pPr lvl="1"/>
            <a:r>
              <a:rPr lang="en-US" dirty="0" smtClean="0"/>
              <a:t>Unless that’s their real purpose, </a:t>
            </a:r>
            <a:r>
              <a:rPr lang="en-US" dirty="0" err="1" smtClean="0"/>
              <a:t>eg</a:t>
            </a:r>
            <a:r>
              <a:rPr lang="en-US" dirty="0" smtClean="0"/>
              <a:t>: tests(!)</a:t>
            </a:r>
          </a:p>
          <a:p>
            <a:r>
              <a:rPr lang="en-US" dirty="0" smtClean="0"/>
              <a:t>Avoid </a:t>
            </a:r>
            <a:r>
              <a:rPr lang="en-US" b="1" dirty="0" smtClean="0"/>
              <a:t>void</a:t>
            </a:r>
            <a:r>
              <a:rPr lang="en-US" dirty="0" smtClean="0"/>
              <a:t>.  Use state only when absolutely necessary.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one function/method per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Small is good.  Period.</a:t>
            </a:r>
          </a:p>
          <a:p>
            <a:r>
              <a:rPr lang="en-US" dirty="0" smtClean="0"/>
              <a:t>Big is bad.  Period.</a:t>
            </a:r>
          </a:p>
          <a:p>
            <a:pPr lvl="1"/>
            <a:r>
              <a:rPr lang="en-US" dirty="0" smtClean="0"/>
              <a:t>If you have complicated junk in your function, you must have put it there for a reason.  Turn it into a separate function so you can test it.</a:t>
            </a:r>
          </a:p>
          <a:p>
            <a:r>
              <a:rPr lang="en-US" dirty="0" smtClean="0"/>
              <a:t>Use good function names.</a:t>
            </a:r>
          </a:p>
          <a:p>
            <a:pPr lvl="1"/>
            <a:r>
              <a:rPr lang="en-US" dirty="0" smtClean="0"/>
              <a:t>Function names should reflect their purpose.</a:t>
            </a:r>
          </a:p>
          <a:p>
            <a:pPr lvl="1"/>
            <a:r>
              <a:rPr lang="en-US" dirty="0" smtClean="0"/>
              <a:t>Function names are almost always nouns.</a:t>
            </a:r>
          </a:p>
          <a:p>
            <a:pPr lvl="1"/>
            <a:r>
              <a:rPr lang="en-US" dirty="0" smtClean="0"/>
              <a:t>Function names should tell you the kind of value returned.  (</a:t>
            </a:r>
            <a:r>
              <a:rPr lang="en-US" dirty="0" err="1" smtClean="0"/>
              <a:t>eg</a:t>
            </a:r>
            <a:r>
              <a:rPr lang="en-US" dirty="0" smtClean="0"/>
              <a:t> check-XXX should return a Boolean!)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function names and purpose statements help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Imagine the reader is looking at some code that calls your function.</a:t>
            </a:r>
          </a:p>
          <a:p>
            <a:r>
              <a:rPr lang="en-US" dirty="0" smtClean="0"/>
              <a:t>The reader should be able to make a good guess about your function produces just from its name.</a:t>
            </a:r>
          </a:p>
          <a:p>
            <a:r>
              <a:rPr lang="en-US" dirty="0" smtClean="0"/>
              <a:t>If he/she needs more information, he can read your contract, purpose statement, invariants, etc.</a:t>
            </a:r>
          </a:p>
          <a:p>
            <a:r>
              <a:rPr lang="en-US" dirty="0" smtClean="0"/>
              <a:t>If your purpose statement is good, the reader should never have to look at your function definition.</a:t>
            </a:r>
          </a:p>
          <a:p>
            <a:r>
              <a:rPr lang="en-US" dirty="0" smtClean="0"/>
              <a:t>The only thing that matters is the value your function returns, </a:t>
            </a:r>
            <a:r>
              <a:rPr lang="en-US" i="1" dirty="0" smtClean="0"/>
              <a:t>not</a:t>
            </a:r>
            <a:r>
              <a:rPr lang="en-US" dirty="0" smtClean="0"/>
              <a:t> how it finds that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summarize the key points we hope you take away from this course, regardless of what language you program in.</a:t>
            </a:r>
          </a:p>
          <a:p>
            <a:r>
              <a:rPr lang="en-US" dirty="0" smtClean="0"/>
              <a:t>We send you off with some concluding words of encouragement.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4. Design functions systematically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 slow to arrive fast and safely</a:t>
            </a:r>
          </a:p>
          <a:p>
            <a:r>
              <a:rPr lang="en-US" dirty="0" smtClean="0"/>
              <a:t>Follow the recipe!</a:t>
            </a:r>
          </a:p>
          <a:p>
            <a:r>
              <a:rPr lang="en-US" dirty="0" smtClean="0"/>
              <a:t>Structure of data tells you the structure of the program</a:t>
            </a:r>
          </a:p>
          <a:p>
            <a:pPr lvl="1"/>
            <a:r>
              <a:rPr lang="en-US" dirty="0" smtClean="0"/>
              <a:t>Or at least gives you good hints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The organization of your data definitions leads you to the organization of your program.</a:t>
            </a:r>
            <a:endParaRPr lang="en-US" dirty="0" smtClean="0"/>
          </a:p>
          <a:p>
            <a:r>
              <a:rPr lang="en-US" dirty="0" smtClean="0"/>
              <a:t>Examples make you clarify your thinking</a:t>
            </a:r>
          </a:p>
          <a:p>
            <a:pPr lvl="1"/>
            <a:r>
              <a:rPr lang="en-US" dirty="0" smtClean="0"/>
              <a:t>Be sure to cover corner cases</a:t>
            </a:r>
          </a:p>
          <a:p>
            <a:r>
              <a:rPr lang="en-US" dirty="0" smtClean="0"/>
              <a:t>Tests are reusable</a:t>
            </a:r>
          </a:p>
          <a:p>
            <a:pPr lvl="1"/>
            <a:r>
              <a:rPr lang="en-US" dirty="0" smtClean="0"/>
              <a:t>Be sure to cover corner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Structure of the Program Follows the Structure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Rectangle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Throbber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0827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092" y="4470420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</a:t>
            </a:r>
            <a:r>
              <a:rPr lang="en-US" dirty="0" err="1" smtClean="0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3291" y="4443797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y-</a:t>
            </a:r>
            <a:r>
              <a:rPr lang="en-US" dirty="0" err="1" smtClean="0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914400" y="2263352"/>
            <a:ext cx="9144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2"/>
          </p:cNvCxnSpPr>
          <p:nvPr/>
        </p:nvCxnSpPr>
        <p:spPr>
          <a:xfrm flipH="1" flipV="1">
            <a:off x="1828800" y="2263352"/>
            <a:ext cx="10287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7" idx="2"/>
          </p:cNvCxnSpPr>
          <p:nvPr/>
        </p:nvCxnSpPr>
        <p:spPr>
          <a:xfrm flipV="1">
            <a:off x="571500" y="3063888"/>
            <a:ext cx="342900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7" idx="2"/>
          </p:cNvCxnSpPr>
          <p:nvPr/>
        </p:nvCxnSpPr>
        <p:spPr>
          <a:xfrm flipH="1" flipV="1">
            <a:off x="914400" y="3063888"/>
            <a:ext cx="753627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7" idx="2"/>
          </p:cNvCxnSpPr>
          <p:nvPr/>
        </p:nvCxnSpPr>
        <p:spPr>
          <a:xfrm flipV="1">
            <a:off x="580292" y="3063888"/>
            <a:ext cx="334108" cy="14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7" idx="2"/>
          </p:cNvCxnSpPr>
          <p:nvPr/>
        </p:nvCxnSpPr>
        <p:spPr>
          <a:xfrm flipH="1" flipV="1">
            <a:off x="914400" y="3063888"/>
            <a:ext cx="746091" cy="137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2"/>
          </p:cNvCxnSpPr>
          <p:nvPr/>
        </p:nvCxnSpPr>
        <p:spPr>
          <a:xfrm flipV="1">
            <a:off x="2628900" y="3063888"/>
            <a:ext cx="2286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57500" y="3097801"/>
            <a:ext cx="182127" cy="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2"/>
          </p:cNvCxnSpPr>
          <p:nvPr/>
        </p:nvCxnSpPr>
        <p:spPr>
          <a:xfrm flipH="1" flipV="1">
            <a:off x="2857500" y="3063888"/>
            <a:ext cx="5715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1600" y="1996652"/>
            <a:ext cx="16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world-after-tick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2797188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76107" y="2797188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throbber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81406" y="3560868"/>
            <a:ext cx="25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unselected-</a:t>
            </a:r>
            <a:r>
              <a:rPr lang="en-US" dirty="0" err="1" smtClean="0"/>
              <a:t>rect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53200" y="3560868"/>
            <a:ext cx="23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selected-</a:t>
            </a:r>
            <a:r>
              <a:rPr lang="en-US" dirty="0" err="1" smtClean="0"/>
              <a:t>rect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32642" y="4082017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-x-</a:t>
            </a:r>
            <a:r>
              <a:rPr lang="en-US" dirty="0" err="1" smtClean="0"/>
              <a:t>pos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60530" y="4529953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-y-</a:t>
            </a:r>
            <a:r>
              <a:rPr lang="en-US" dirty="0" err="1" smtClean="0"/>
              <a:t>pos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93227" y="4977889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-x-</a:t>
            </a:r>
            <a:r>
              <a:rPr lang="en-US" dirty="0" err="1" smtClean="0"/>
              <a:t>vel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57958" y="5425825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-y-</a:t>
            </a:r>
            <a:r>
              <a:rPr lang="en-US" dirty="0" err="1" smtClean="0"/>
              <a:t>vel</a:t>
            </a:r>
            <a:r>
              <a:rPr lang="en-US" dirty="0" smtClean="0"/>
              <a:t>-after-tick</a:t>
            </a:r>
            <a:endParaRPr lang="en-US" dirty="0"/>
          </a:p>
        </p:txBody>
      </p:sp>
      <p:cxnSp>
        <p:nvCxnSpPr>
          <p:cNvPr id="49" name="Straight Connector 48"/>
          <p:cNvCxnSpPr>
            <a:stCxn id="38" idx="2"/>
            <a:endCxn id="39" idx="0"/>
          </p:cNvCxnSpPr>
          <p:nvPr/>
        </p:nvCxnSpPr>
        <p:spPr>
          <a:xfrm flipH="1">
            <a:off x="5614117" y="2365984"/>
            <a:ext cx="391010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2"/>
            <a:endCxn id="40" idx="0"/>
          </p:cNvCxnSpPr>
          <p:nvPr/>
        </p:nvCxnSpPr>
        <p:spPr>
          <a:xfrm>
            <a:off x="6005127" y="2365984"/>
            <a:ext cx="2142785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2"/>
            <a:endCxn id="41" idx="0"/>
          </p:cNvCxnSpPr>
          <p:nvPr/>
        </p:nvCxnSpPr>
        <p:spPr>
          <a:xfrm flipH="1">
            <a:off x="5267303" y="3166520"/>
            <a:ext cx="346814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2"/>
            <a:endCxn id="42" idx="0"/>
          </p:cNvCxnSpPr>
          <p:nvPr/>
        </p:nvCxnSpPr>
        <p:spPr>
          <a:xfrm>
            <a:off x="5614117" y="3166520"/>
            <a:ext cx="2103152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0"/>
            <a:endCxn id="41" idx="2"/>
          </p:cNvCxnSpPr>
          <p:nvPr/>
        </p:nvCxnSpPr>
        <p:spPr>
          <a:xfrm flipV="1">
            <a:off x="4756897" y="3930200"/>
            <a:ext cx="510406" cy="15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1" idx="2"/>
          </p:cNvCxnSpPr>
          <p:nvPr/>
        </p:nvCxnSpPr>
        <p:spPr>
          <a:xfrm flipV="1">
            <a:off x="5181600" y="3930200"/>
            <a:ext cx="85703" cy="59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  <a:endCxn id="41" idx="2"/>
          </p:cNvCxnSpPr>
          <p:nvPr/>
        </p:nvCxnSpPr>
        <p:spPr>
          <a:xfrm flipH="1" flipV="1">
            <a:off x="5267303" y="3930200"/>
            <a:ext cx="318600" cy="104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0"/>
            <a:endCxn id="41" idx="2"/>
          </p:cNvCxnSpPr>
          <p:nvPr/>
        </p:nvCxnSpPr>
        <p:spPr>
          <a:xfrm flipH="1" flipV="1">
            <a:off x="5267303" y="3930200"/>
            <a:ext cx="685735" cy="14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3970" y="5534000"/>
            <a:ext cx="342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Portion of the Data Tree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0" y="5973973"/>
            <a:ext cx="3904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Portion of the Program Tree</a:t>
            </a:r>
          </a:p>
          <a:p>
            <a:pPr algn="ctr"/>
            <a:r>
              <a:rPr lang="en-US" sz="2400" dirty="0" smtClean="0"/>
              <a:t>(your </a:t>
            </a:r>
            <a:r>
              <a:rPr lang="en-US" sz="2400" dirty="0" err="1" smtClean="0"/>
              <a:t>wishtree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6" name="Arc 65"/>
          <p:cNvSpPr/>
          <p:nvPr/>
        </p:nvSpPr>
        <p:spPr>
          <a:xfrm rot="10201330">
            <a:off x="5324416" y="2901065"/>
            <a:ext cx="670373" cy="553108"/>
          </a:xfrm>
          <a:prstGeom prst="arc">
            <a:avLst>
              <a:gd name="adj1" fmla="val 12006096"/>
              <a:gd name="adj2" fmla="val 19806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535770" y="3153739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or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914400" y="6095999"/>
            <a:ext cx="2971800" cy="625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Maybe this won’t work out in every detail, but it gives you a plan!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44196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is the Function Design Recipe, which has been the heart of this course.  We hope that you will follow it whenever you have a programming task.  It can apply to non-programming tasks, too.</a:t>
            </a:r>
          </a:p>
        </p:txBody>
      </p:sp>
    </p:spTree>
    <p:extLst>
      <p:ext uri="{BB962C8B-B14F-4D97-AF65-F5344CB8AC3E}">
        <p14:creationId xmlns:p14="http://schemas.microsoft.com/office/powerpoint/2010/main" val="19275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38345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&lt;value&gt;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General Recursion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0" y="3439920"/>
            <a:ext cx="22098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were tweeting out a description of how your function works, what would you say?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5090160"/>
            <a:ext cx="2514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can’t summarize it in a tweet, your function is too complicated!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problem:  trivial solution</a:t>
            </a:r>
          </a:p>
          <a:p>
            <a:r>
              <a:rPr lang="en-US" dirty="0" smtClean="0"/>
              <a:t>Reduce the problem to one or more simpler problems:</a:t>
            </a:r>
          </a:p>
          <a:p>
            <a:pPr lvl="1"/>
            <a:r>
              <a:rPr lang="en-US" dirty="0" smtClean="0"/>
              <a:t>Then reconstruct solution to your problem from the solutions to the simpler problems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4572000"/>
            <a:ext cx="53340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In the end, there are only two design strategies:  either you solve the problem directly or you reduce it to simpler problems and reconstruct the solution to your problem from the solutions to the simpler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there are independent/sequential pieces, then combine the simpler functions.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Is your problem a special case of another problem that might be easier to solve?  If so, solve the more general problem, and then use </a:t>
            </a:r>
            <a:r>
              <a:rPr lang="en-US" sz="3200" dirty="0" smtClean="0"/>
              <a:t>generalization.</a:t>
            </a:r>
          </a:p>
          <a:p>
            <a:r>
              <a:rPr lang="en-US" dirty="0" smtClean="0"/>
              <a:t>Otherwise, find one or more simpler instances of same problem:</a:t>
            </a:r>
          </a:p>
          <a:p>
            <a:pPr lvl="1"/>
            <a:r>
              <a:rPr lang="en-US" dirty="0" smtClean="0"/>
              <a:t>Is the input a list?  If so, consider using a HOF.</a:t>
            </a:r>
          </a:p>
          <a:p>
            <a:pPr lvl="1"/>
            <a:r>
              <a:rPr lang="en-US" dirty="0" smtClean="0"/>
              <a:t>Is the simpler instance a substructure of the original?  If so, use the template.</a:t>
            </a:r>
          </a:p>
          <a:p>
            <a:pPr lvl="1"/>
            <a:r>
              <a:rPr lang="en-US" dirty="0" smtClean="0"/>
              <a:t>Otherwise, use general recursion.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5267007"/>
            <a:ext cx="29718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You've been doing this all term, so you probably know this.  But it's worth writing down anyway.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26356"/>
            <a:ext cx="2743200" cy="4144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e.g. number-list =&gt; number-list-from, mark-depth =&gt; mark-depth-from, 8-queens =&gt; n-queens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Generalizations and Help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Introduce a help function whenever you have a chunk of code that performs a discrete function.</a:t>
            </a:r>
          </a:p>
          <a:p>
            <a:r>
              <a:rPr lang="en-US" dirty="0" smtClean="0"/>
              <a:t>Example:  always replace</a:t>
            </a:r>
          </a:p>
          <a:p>
            <a:pPr marL="40005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(if (&gt; (+ (ball-x b) 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BALL-SPEED 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(ball-radius b))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BALL-X-MAX) ...)</a:t>
            </a:r>
          </a:p>
          <a:p>
            <a:pPr marL="40005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by</a:t>
            </a:r>
          </a:p>
          <a:p>
            <a:pPr marL="40005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(if (ball-would-hit-right-wall? b) ...)</a:t>
            </a:r>
          </a:p>
          <a:p>
            <a:pPr marL="457200" indent="-457200"/>
            <a:r>
              <a:rPr lang="en-US" dirty="0" smtClean="0">
                <a:latin typeface="+mj-lt"/>
                <a:cs typeface="Consolas" panose="020B0609020204030204" pitchFamily="49" charset="0"/>
              </a:rPr>
              <a:t>Find a good name for your help function (</a:t>
            </a:r>
            <a:r>
              <a:rPr lang="en-US" b="1" dirty="0" smtClean="0">
                <a:latin typeface="+mj-lt"/>
                <a:cs typeface="Consolas" panose="020B0609020204030204" pitchFamily="49" charset="0"/>
              </a:rPr>
              <a:t>after-tick-helper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doesn’t qualify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!) If you can’t think of a good name for your help function, then you are probably doing it wrong.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9800" y="2209800"/>
            <a:ext cx="28194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for readability.  Do it even if this piece of code occurs only once.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2991" y="3200400"/>
            <a:ext cx="2819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Also, if you make it a standalone function, you can write tests for it!</a:t>
            </a:r>
          </a:p>
        </p:txBody>
      </p:sp>
    </p:spTree>
    <p:extLst>
      <p:ext uri="{BB962C8B-B14F-4D97-AF65-F5344CB8AC3E}">
        <p14:creationId xmlns:p14="http://schemas.microsoft.com/office/powerpoint/2010/main" val="1691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Generalizations and Help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a generalization whenever you start to duplicate code.</a:t>
            </a:r>
          </a:p>
          <a:p>
            <a:pPr lvl="1"/>
            <a:r>
              <a:rPr lang="en-US" dirty="0"/>
              <a:t>Any time you copy &amp; paste, look for a pattern.</a:t>
            </a:r>
          </a:p>
          <a:p>
            <a:pPr lvl="1"/>
            <a:r>
              <a:rPr lang="en-US" dirty="0"/>
              <a:t>One is an exception; two is a coincidence; three is a </a:t>
            </a:r>
            <a:r>
              <a:rPr lang="en-US" dirty="0" smtClean="0"/>
              <a:t>pattern.</a:t>
            </a:r>
          </a:p>
          <a:p>
            <a:r>
              <a:rPr lang="en-US" dirty="0" smtClean="0"/>
              <a:t>But be sure to write good purpose statements for your generalization.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3400" y="5257800"/>
            <a:ext cx="4343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It's OK to copy &amp; paste for a while until you see the pattern.   But be sure to replace them all with good generalizations.  Your testers and maintainers will thank you.</a:t>
            </a:r>
          </a:p>
        </p:txBody>
      </p:sp>
    </p:spTree>
    <p:extLst>
      <p:ext uri="{BB962C8B-B14F-4D97-AF65-F5344CB8AC3E}">
        <p14:creationId xmlns:p14="http://schemas.microsoft.com/office/powerpoint/2010/main" val="33010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Design, then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built-in abstractions whenever possible:</a:t>
            </a:r>
          </a:p>
          <a:p>
            <a:pPr lvl="1"/>
            <a:r>
              <a:rPr lang="en-US" dirty="0" smtClean="0"/>
              <a:t> map, fold, filter, for-each   </a:t>
            </a:r>
            <a:r>
              <a:rPr lang="en-US" i="1" dirty="0" smtClean="0"/>
              <a:t>--- BUT:</a:t>
            </a:r>
          </a:p>
          <a:p>
            <a:r>
              <a:rPr lang="en-US" dirty="0" smtClean="0"/>
              <a:t>Don't use these unless you are confident in their use.</a:t>
            </a:r>
          </a:p>
          <a:p>
            <a:r>
              <a:rPr lang="en-US" dirty="0" smtClean="0"/>
              <a:t>Don’t reinvent the wheel.</a:t>
            </a:r>
          </a:p>
          <a:p>
            <a:pPr lvl="1"/>
            <a:r>
              <a:rPr lang="en-US" dirty="0" smtClean="0"/>
              <a:t>Use other people’s code, libraries, etc. whenever possible (and legal).</a:t>
            </a:r>
          </a:p>
          <a:p>
            <a:pPr lvl="1"/>
            <a:r>
              <a:rPr lang="en-US" dirty="0" smtClean="0"/>
              <a:t>You aren’t (or shouldn’t be) paid by the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function may need to rely on information that is not under its control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an inventory has at most one entry for any ISBN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the rectangle is unselected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k = (length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u = (z+1)^2</a:t>
            </a:r>
          </a:p>
          <a:p>
            <a:r>
              <a:rPr lang="en-US" dirty="0" smtClean="0"/>
              <a:t>Record this assumption as an invariant (WHERE clause).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/>
              <a:t>Let’s see where we’ve been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6299893"/>
            <a:ext cx="5715000" cy="555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200" dirty="0"/>
              <a:t>The dark boxes indicate topics that were the major focus of one more lessons; the lighter </a:t>
            </a:r>
            <a:r>
              <a:rPr lang="en-US" sz="1200" dirty="0" smtClean="0"/>
              <a:t>boxes </a:t>
            </a:r>
            <a:r>
              <a:rPr lang="en-US" sz="1200" dirty="0"/>
              <a:t>indicate topics that we mentioned in passing but didn’t cover in detail.</a:t>
            </a:r>
          </a:p>
        </p:txBody>
      </p:sp>
    </p:spTree>
    <p:extLst>
      <p:ext uri="{BB962C8B-B14F-4D97-AF65-F5344CB8AC3E}">
        <p14:creationId xmlns:p14="http://schemas.microsoft.com/office/powerpoint/2010/main" val="8500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your contract is </a:t>
            </a:r>
            <a:r>
              <a:rPr lang="en-US" b="1" dirty="0" smtClean="0"/>
              <a:t>f: Something -&gt; ??</a:t>
            </a:r>
            <a:r>
              <a:rPr lang="en-US" dirty="0" smtClean="0"/>
              <a:t>, then your function has to give the right answer for every possible </a:t>
            </a:r>
            <a:r>
              <a:rPr lang="en-US" b="1" dirty="0" smtClean="0"/>
              <a:t>Something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 invariant (</a:t>
            </a:r>
            <a:r>
              <a:rPr lang="en-US" b="1" dirty="0" smtClean="0"/>
              <a:t>WHERE</a:t>
            </a:r>
            <a:r>
              <a:rPr lang="en-US" dirty="0" smtClean="0"/>
              <a:t> clause) limits the function’s responsibility.</a:t>
            </a:r>
          </a:p>
          <a:p>
            <a:r>
              <a:rPr lang="en-US" dirty="0" smtClean="0"/>
              <a:t>If you have a </a:t>
            </a:r>
            <a:r>
              <a:rPr lang="en-US" b="1" dirty="0" smtClean="0"/>
              <a:t>WHERE</a:t>
            </a:r>
            <a:r>
              <a:rPr lang="en-US" dirty="0" smtClean="0"/>
              <a:t> clause, the function is only responsible for giving the right answer for inputs that satisfy the invariant.</a:t>
            </a:r>
          </a:p>
          <a:p>
            <a:r>
              <a:rPr lang="en-US" b="1" dirty="0" smtClean="0"/>
              <a:t>f</a:t>
            </a:r>
            <a:r>
              <a:rPr lang="en-US" dirty="0" smtClean="0"/>
              <a:t>’s caller is responsible for making sure that the invariant is satisfied.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Design Systems Iteratively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real problems are too complex to model at once.</a:t>
            </a:r>
          </a:p>
          <a:p>
            <a:pPr lvl="1"/>
            <a:r>
              <a:rPr lang="en-US" dirty="0" smtClean="0"/>
              <a:t>Pick important pieces of information, design data, write functions, &amp; repeat.</a:t>
            </a:r>
          </a:p>
          <a:p>
            <a:r>
              <a:rPr lang="en-US" dirty="0" smtClean="0"/>
              <a:t>Most real problems require too much functionality</a:t>
            </a:r>
          </a:p>
          <a:p>
            <a:pPr lvl="1"/>
            <a:r>
              <a:rPr lang="en-US" dirty="0" smtClean="0"/>
              <a:t>Pick important functions, design, repeat.</a:t>
            </a:r>
          </a:p>
          <a:p>
            <a:pPr lvl="1"/>
            <a:r>
              <a:rPr lang="en-US" dirty="0" smtClean="0"/>
              <a:t>New functionality may require new data designs.</a:t>
            </a:r>
          </a:p>
          <a:p>
            <a:pPr lvl="2"/>
            <a:r>
              <a:rPr lang="en-US" dirty="0" smtClean="0"/>
              <a:t>But can reuse purpose statements, (some) tests, contracts.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top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86200" y="5486400"/>
            <a:ext cx="4191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Start with a simple version of your system…</a:t>
            </a:r>
          </a:p>
        </p:txBody>
      </p:sp>
    </p:spTree>
    <p:extLst>
      <p:ext uri="{BB962C8B-B14F-4D97-AF65-F5344CB8AC3E}">
        <p14:creationId xmlns:p14="http://schemas.microsoft.com/office/powerpoint/2010/main" val="16691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Iterative Design</a:t>
            </a:r>
            <a:br>
              <a:rPr lang="en-US" dirty="0" smtClean="0"/>
            </a:br>
            <a:r>
              <a:rPr lang="en-US" dirty="0" smtClean="0"/>
              <a:t>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465138"/>
            <a:ext cx="3048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…and then add features, one at a time.</a:t>
            </a:r>
          </a:p>
        </p:txBody>
      </p:sp>
    </p:spTree>
    <p:extLst>
      <p:ext uri="{BB962C8B-B14F-4D97-AF65-F5344CB8AC3E}">
        <p14:creationId xmlns:p14="http://schemas.microsoft.com/office/powerpoint/2010/main" val="36831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6. Pass values when you can, share state only when you must.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you tell the difference between a traffic light and a </a:t>
            </a:r>
            <a:r>
              <a:rPr lang="en-US" dirty="0" err="1" smtClean="0"/>
              <a:t>TLState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: everybody sees the same traffic light.</a:t>
            </a:r>
          </a:p>
          <a:p>
            <a:pPr lvl="1"/>
            <a:r>
              <a:rPr lang="en-US" dirty="0" smtClean="0"/>
              <a:t>If its state changes everybody sees it.</a:t>
            </a:r>
          </a:p>
          <a:p>
            <a:r>
              <a:rPr lang="en-US" dirty="0" smtClean="0"/>
              <a:t>Sometimes you need state, but less often than you might think</a:t>
            </a:r>
          </a:p>
          <a:p>
            <a:pPr lvl="1"/>
            <a:r>
              <a:rPr lang="en-US" dirty="0" smtClean="0"/>
              <a:t>Java, C++, etc. lead you to use state more often than you should.</a:t>
            </a:r>
          </a:p>
          <a:p>
            <a:pPr lvl="1"/>
            <a:r>
              <a:rPr lang="en-US" dirty="0" smtClean="0"/>
              <a:t>State complicates everything!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pic>
        <p:nvPicPr>
          <p:cNvPr id="1034" name="Picture 10" descr="C:\Users\Mitch\Desktop\Gimp Practice\traffic light red 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228601"/>
            <a:ext cx="2483538" cy="38862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572250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ffic light g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135731"/>
            <a:ext cx="2551004" cy="3991770"/>
          </a:xfrm>
          <a:prstGeom prst="rect">
            <a:avLst/>
          </a:prstGeom>
        </p:spPr>
      </p:pic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368142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99794" y="5922496"/>
            <a:ext cx="354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Now we know!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a pipe</a:t>
            </a:r>
            <a:endParaRPr lang="en-US" dirty="0"/>
          </a:p>
        </p:txBody>
      </p:sp>
      <p:pic>
        <p:nvPicPr>
          <p:cNvPr id="4" name="Content Placeholder 3" descr="ceci-n-est-pas-une-pip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977" y="1524000"/>
            <a:ext cx="6660822" cy="4648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00800" y="3124200"/>
            <a:ext cx="25146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famous painting,  “This is not a pipe,” reminds us of the difference between information and data.  A piece of data that is </a:t>
            </a:r>
            <a:r>
              <a:rPr lang="en-US" sz="1400" dirty="0" err="1"/>
              <a:t>stateful</a:t>
            </a:r>
            <a:r>
              <a:rPr lang="en-US" sz="1400" dirty="0"/>
              <a:t> represents some information, and we must always document this in our data definitions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Summary: 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 smtClean="0"/>
              <a:t>need never be afraid of this: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1600" y="5143500"/>
            <a:ext cx="3200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You need never be afraid of a blank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know the questions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relevant information from the world? </a:t>
            </a:r>
          </a:p>
          <a:p>
            <a:r>
              <a:rPr lang="en-US" dirty="0" smtClean="0"/>
              <a:t>How should it be represented as data?</a:t>
            </a:r>
          </a:p>
          <a:p>
            <a:r>
              <a:rPr lang="en-US" dirty="0" smtClean="0"/>
              <a:t>What is the purpose of this system/function/method?</a:t>
            </a:r>
          </a:p>
          <a:p>
            <a:r>
              <a:rPr lang="en-US" dirty="0" smtClean="0"/>
              <a:t>How should I go from purpose to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9144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you know how to write down the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Definitions and Interpretations</a:t>
            </a:r>
          </a:p>
          <a:p>
            <a:r>
              <a:rPr lang="en-US" dirty="0" smtClean="0"/>
              <a:t>Contracts and Purpose Statements</a:t>
            </a:r>
            <a:endParaRPr lang="en-US" dirty="0" smtClean="0"/>
          </a:p>
          <a:p>
            <a:r>
              <a:rPr lang="en-US" dirty="0" smtClean="0"/>
              <a:t>Examples and Tests</a:t>
            </a:r>
          </a:p>
          <a:p>
            <a:r>
              <a:rPr lang="en-US" dirty="0" smtClean="0"/>
              <a:t>Strategies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sz="2400" dirty="0" smtClean="0"/>
              <a:t>Code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get ‘</a:t>
            </a:r>
            <a:r>
              <a:rPr lang="en-US" dirty="0" err="1" smtClean="0"/>
              <a:t>em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And good luck!</a:t>
            </a:r>
          </a:p>
          <a:p>
            <a:pPr algn="ctr">
              <a:buNone/>
            </a:pPr>
            <a:r>
              <a:rPr lang="en-US" dirty="0" smtClean="0"/>
              <a:t>Stay in touch.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                  --Prof. Wand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programs should look like this: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96281"/>
            <a:ext cx="70104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92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915319"/>
            <a:ext cx="5810250" cy="3895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6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programs should look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32" y="1783080"/>
            <a:ext cx="5676688" cy="42575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415" y="627461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71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669625"/>
            <a:ext cx="6777990" cy="439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4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never, ever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74" y="1874520"/>
            <a:ext cx="6325986" cy="42096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84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2428</Words>
  <Application>Microsoft Office PowerPoint</Application>
  <PresentationFormat>On-screen Show (4:3)</PresentationFormat>
  <Paragraphs>347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Algerian</vt:lpstr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The Last Lecture</vt:lpstr>
      <vt:lpstr>Key Points for this Lesson</vt:lpstr>
      <vt:lpstr>PowerPoint Presentation</vt:lpstr>
      <vt:lpstr>PowerPoint Presentation</vt:lpstr>
      <vt:lpstr>Your programs should look like this:</vt:lpstr>
      <vt:lpstr>Not like this</vt:lpstr>
      <vt:lpstr>Your programs should look like this</vt:lpstr>
      <vt:lpstr>Not like this</vt:lpstr>
      <vt:lpstr>And never, ever like this</vt:lpstr>
      <vt:lpstr>PowerPoint Presentation</vt:lpstr>
      <vt:lpstr>PowerPoint Presentation</vt:lpstr>
      <vt:lpstr>1. Programming is a People Discipline</vt:lpstr>
      <vt:lpstr>2. Represent Information as Data; Interpret Data as Information</vt:lpstr>
      <vt:lpstr>Information Analysis and Data Design</vt:lpstr>
      <vt:lpstr>Make your data mirror the information it represents</vt:lpstr>
      <vt:lpstr>Reviewing a Data Design</vt:lpstr>
      <vt:lpstr>3. Functions and Methods Should Consume and Produce Data</vt:lpstr>
      <vt:lpstr>Design one function/method per task</vt:lpstr>
      <vt:lpstr>Good function names and purpose statements help the reader</vt:lpstr>
      <vt:lpstr>4. Design functions systematically</vt:lpstr>
      <vt:lpstr>The Structure of the Program Follows the Structure of the Data</vt:lpstr>
      <vt:lpstr>The Function Design Recipe</vt:lpstr>
      <vt:lpstr>Typical Program Design Strategies</vt:lpstr>
      <vt:lpstr>Choosing a Design Strategy</vt:lpstr>
      <vt:lpstr>Choosing a Design Strategy</vt:lpstr>
      <vt:lpstr>Introducing Generalizations and Help Functions</vt:lpstr>
      <vt:lpstr>Introducing Generalizations and Help Functions</vt:lpstr>
      <vt:lpstr>Design, then abstract</vt:lpstr>
      <vt:lpstr>Invariants (1)</vt:lpstr>
      <vt:lpstr>Invariants (2)</vt:lpstr>
      <vt:lpstr>5. Design Systems Iteratively</vt:lpstr>
      <vt:lpstr>Start from the top</vt:lpstr>
      <vt:lpstr>The Iterative Design  Recipe</vt:lpstr>
      <vt:lpstr>6. Pass values when you can, share state only when you must.</vt:lpstr>
      <vt:lpstr>PowerPoint Presentation</vt:lpstr>
      <vt:lpstr>PowerPoint Presentation</vt:lpstr>
      <vt:lpstr>This is not a pipe</vt:lpstr>
      <vt:lpstr>Summary:  You need never be afraid of this:</vt:lpstr>
      <vt:lpstr>You know the questions to ask</vt:lpstr>
      <vt:lpstr>And you know how to write down the answers</vt:lpstr>
      <vt:lpstr>Go get ‘em!!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Lecture</dc:title>
  <dc:creator>Mitch</dc:creator>
  <cp:lastModifiedBy>Mitchell Wand</cp:lastModifiedBy>
  <cp:revision>39</cp:revision>
  <cp:lastPrinted>2013-04-10T19:16:14Z</cp:lastPrinted>
  <dcterms:created xsi:type="dcterms:W3CDTF">2006-08-16T00:00:00Z</dcterms:created>
  <dcterms:modified xsi:type="dcterms:W3CDTF">2015-12-02T22:05:37Z</dcterms:modified>
</cp:coreProperties>
</file>