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2" r:id="rId9"/>
    <p:sldId id="266" r:id="rId10"/>
    <p:sldId id="270" r:id="rId11"/>
    <p:sldId id="27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A22-8349-45D9-89D6-BB7F8FFEA7C2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8CCB-982A-4588-98F6-205F3581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8CCB-982A-4588-98F6-205F3581F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HZmwamcazeo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 and Stable Identities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4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</a:t>
            </a:r>
            <a:r>
              <a:rPr lang="en-US" dirty="0" smtClean="0"/>
              <a:t>make the wall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give the </a:t>
            </a:r>
            <a:r>
              <a:rPr lang="en-US" dirty="0" smtClean="0"/>
              <a:t>wall a </a:t>
            </a:r>
            <a:r>
              <a:rPr lang="en-US" dirty="0" smtClean="0"/>
              <a:t>stable identity, so balls will know who to ask.</a:t>
            </a:r>
          </a:p>
          <a:p>
            <a:r>
              <a:rPr lang="en-US" dirty="0" smtClean="0"/>
              <a:t>But the information in the </a:t>
            </a:r>
            <a:r>
              <a:rPr lang="en-US" dirty="0" smtClean="0"/>
              <a:t>wall must </a:t>
            </a:r>
            <a:r>
              <a:rPr lang="en-US" dirty="0" smtClean="0"/>
              <a:t>change!</a:t>
            </a:r>
          </a:p>
          <a:p>
            <a:r>
              <a:rPr lang="en-US" dirty="0" smtClean="0"/>
              <a:t>Solution: we need to make the box MUTABLE.</a:t>
            </a:r>
          </a:p>
          <a:p>
            <a:r>
              <a:rPr lang="en-US" dirty="0" smtClean="0"/>
              <a:t>In other words, it should have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does that mean? How do we do this?  That is the topic of the next two lessons.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/>
              <a:t>10-2A-ball-and-wall.rkt in the Examples folder.</a:t>
            </a:r>
            <a:endParaRPr lang="en-US" dirty="0" smtClean="0"/>
          </a:p>
          <a:p>
            <a:r>
              <a:rPr lang="en-US" dirty="0" smtClean="0"/>
              <a:t>In the next lesson, we'll consider the difference between real state and simulated state in a little more detail.</a:t>
            </a:r>
          </a:p>
          <a:p>
            <a:r>
              <a:rPr lang="en-US" dirty="0" smtClean="0"/>
              <a:t>Then we'll consider how to program systems with state in our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objects need to ask questions of each other over time.</a:t>
            </a:r>
          </a:p>
          <a:p>
            <a:r>
              <a:rPr lang="en-US" dirty="0" smtClean="0"/>
              <a:t>To accomplish this, the object being queried needs to have a stable identity that the </a:t>
            </a:r>
            <a:r>
              <a:rPr lang="en-US" dirty="0" err="1" smtClean="0"/>
              <a:t>querier</a:t>
            </a:r>
            <a:r>
              <a:rPr lang="en-US" dirty="0" smtClean="0"/>
              <a:t> can rely on.</a:t>
            </a:r>
          </a:p>
          <a:p>
            <a:r>
              <a:rPr lang="en-US" dirty="0" smtClean="0"/>
              <a:t>In this lesson, we'll show what can happen when this fails.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making a new object doesn't do what's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now begin a sequence of programs illustrating patterns of object communication.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programs will involve a ball bouncing </a:t>
            </a:r>
            <a:r>
              <a:rPr lang="en-US" dirty="0" smtClean="0"/>
              <a:t>on a canvas</a:t>
            </a:r>
            <a:endParaRPr lang="en-US" dirty="0" smtClean="0"/>
          </a:p>
          <a:p>
            <a:r>
              <a:rPr lang="en-US" dirty="0" smtClean="0"/>
              <a:t>What’s </a:t>
            </a:r>
            <a:r>
              <a:rPr lang="en-US" dirty="0"/>
              <a:t>interesting, though, is that the </a:t>
            </a:r>
            <a:r>
              <a:rPr lang="en-US" dirty="0" smtClean="0"/>
              <a:t>canvas has </a:t>
            </a:r>
            <a:r>
              <a:rPr lang="en-US" dirty="0"/>
              <a:t>an </a:t>
            </a:r>
            <a:r>
              <a:rPr lang="en-US" dirty="0" err="1" smtClean="0"/>
              <a:t>draggable</a:t>
            </a:r>
            <a:r>
              <a:rPr lang="en-US" dirty="0" smtClean="0"/>
              <a:t> wall</a:t>
            </a:r>
            <a:r>
              <a:rPr lang="en-US" dirty="0"/>
              <a:t>, so the ball </a:t>
            </a:r>
            <a:r>
              <a:rPr lang="en-US" dirty="0" smtClean="0"/>
              <a:t>needs to find out about </a:t>
            </a:r>
            <a:r>
              <a:rPr lang="en-US" dirty="0"/>
              <a:t>the position of the </a:t>
            </a:r>
            <a:r>
              <a:rPr lang="en-US" dirty="0" smtClean="0"/>
              <a:t>wall at every tick.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look at some code: 10-2A-ball-and-wall.rkt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;; </a:t>
            </a:r>
            <a:r>
              <a:rPr lang="en-US" dirty="0"/>
              <a:t>The World implements the </a:t>
            </a:r>
            <a:r>
              <a:rPr lang="en-US" dirty="0" err="1"/>
              <a:t>WorldState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WorldState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the world at the next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the world that should follow the</a:t>
            </a:r>
          </a:p>
          <a:p>
            <a:r>
              <a:rPr lang="en-US" dirty="0"/>
              <a:t>    ; given 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RETURNS: the state of the world that should follow the</a:t>
            </a:r>
          </a:p>
          <a:p>
            <a:r>
              <a:rPr lang="en-US" dirty="0"/>
              <a:t>    ;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Every object that lives in the world must implement the Widget&lt;%&gt;</a:t>
            </a:r>
          </a:p>
          <a:p>
            <a:r>
              <a:rPr lang="en-US" dirty="0"/>
              <a:t>;; interface.</a:t>
            </a:r>
          </a:p>
          <a:p>
            <a:endParaRPr lang="en-US" dirty="0"/>
          </a:p>
          <a:p>
            <a:r>
              <a:rPr lang="en-US" dirty="0"/>
              <a:t>(define Widget&lt;%&gt;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Widget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this object that should follow </a:t>
            </a:r>
            <a:r>
              <a:rPr lang="en-US" dirty="0" smtClean="0"/>
              <a:t>the next tick</a:t>
            </a:r>
            <a:endParaRPr lang="en-US" dirty="0"/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-&gt; Widget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this object that should follow the</a:t>
            </a:r>
          </a:p>
          <a:p>
            <a:r>
              <a:rPr lang="en-US" dirty="0"/>
              <a:t>    ; specified mouse event at the given location.</a:t>
            </a:r>
          </a:p>
          <a:p>
            <a:r>
              <a:rPr lang="en-US" dirty="0"/>
              <a:t>    after-button-down</a:t>
            </a:r>
          </a:p>
          <a:p>
            <a:r>
              <a:rPr lang="en-US" dirty="0"/>
              <a:t>    after-button-up</a:t>
            </a:r>
          </a:p>
          <a:p>
            <a:r>
              <a:rPr lang="en-US" dirty="0"/>
              <a:t>    after-drag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Widget</a:t>
            </a:r>
          </a:p>
          <a:p>
            <a:r>
              <a:rPr lang="en-US" dirty="0"/>
              <a:t>    ; GIVEN: a key event and a time</a:t>
            </a:r>
          </a:p>
          <a:p>
            <a:r>
              <a:rPr lang="en-US" dirty="0"/>
              <a:t>    ; RETURNS: the state of this object that should follow the</a:t>
            </a:r>
          </a:p>
          <a:p>
            <a:r>
              <a:rPr lang="en-US" dirty="0"/>
              <a:t>    ;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Scene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like the given one, but with this object</a:t>
            </a:r>
          </a:p>
          <a:p>
            <a:r>
              <a:rPr lang="en-US" dirty="0"/>
              <a:t>    ; painted on it.</a:t>
            </a:r>
          </a:p>
          <a:p>
            <a:r>
              <a:rPr lang="en-US" dirty="0"/>
              <a:t>    add-to-scene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3276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WorldState</a:t>
            </a:r>
            <a:r>
              <a:rPr lang="en-US" dirty="0" smtClean="0">
                <a:solidFill>
                  <a:schemeClr val="tx1"/>
                </a:solidFill>
              </a:rPr>
              <a:t>&lt;%&gt; and Widget&lt;%&gt; interfaces as before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Wall&lt;%&gt;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 smtClean="0"/>
              <a:t>(</a:t>
            </a:r>
            <a:r>
              <a:rPr lang="en-US" sz="1700" dirty="0"/>
              <a:t>define Wall&lt;%&gt;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(interface (Widget&lt;%&gt;)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; -&gt; </a:t>
            </a:r>
            <a:r>
              <a:rPr lang="en-US" sz="1700" dirty="0" err="1"/>
              <a:t>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; RETURNS: the x-position of the wall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get-</a:t>
            </a:r>
            <a:r>
              <a:rPr lang="en-US" sz="1700" dirty="0" err="1"/>
              <a:t>pos</a:t>
            </a: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810000"/>
            <a:ext cx="3505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wall will have an extra method that returns the current position of the wall.   This information is needed by the ball.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1600200"/>
            <a:ext cx="26670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means that the Wall&lt;%&gt; interface includes all the methods from the Widget&lt;%&gt; interface.  This is called "interface inheritance."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505200" y="2057400"/>
            <a:ext cx="22860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2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Ball%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A Ball is a (new Ball% 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smtClean="0"/>
              <a:t>;;  [</a:t>
            </a:r>
            <a:r>
              <a:rPr lang="en-US" sz="1400" dirty="0"/>
              <a:t>x </a:t>
            </a:r>
            <a:r>
              <a:rPr lang="en-US" sz="1400" dirty="0" err="1"/>
              <a:t>Int</a:t>
            </a:r>
            <a:r>
              <a:rPr lang="en-US" sz="1400" dirty="0"/>
              <a:t>][y </a:t>
            </a:r>
            <a:r>
              <a:rPr lang="en-US" sz="1400" dirty="0" err="1"/>
              <a:t>Int</a:t>
            </a:r>
            <a:r>
              <a:rPr lang="en-US" sz="1400" dirty="0"/>
              <a:t>][speed </a:t>
            </a:r>
            <a:r>
              <a:rPr lang="en-US" sz="1400" dirty="0" err="1"/>
              <a:t>Int</a:t>
            </a:r>
            <a:r>
              <a:rPr lang="en-US" sz="1400" dirty="0"/>
              <a:t>][w Wall])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Ball%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(class* object% (Widget&lt;%&gt;)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   </a:t>
            </a:r>
            <a:r>
              <a:rPr lang="en-US" sz="1400" dirty="0"/>
              <a:t>(</a:t>
            </a:r>
            <a:r>
              <a:rPr lang="en-US" sz="1400" dirty="0" err="1"/>
              <a:t>init</a:t>
            </a:r>
            <a:r>
              <a:rPr lang="en-US" sz="1400" dirty="0"/>
              <a:t>-field w)  ;; the </a:t>
            </a:r>
            <a:r>
              <a:rPr lang="en-US" sz="1400" dirty="0" smtClean="0"/>
              <a:t>Wall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   ...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</a:t>
            </a:r>
            <a:r>
              <a:rPr lang="en-US" sz="1400" dirty="0"/>
              <a:t>after-tick : -&gt; Ball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</a:t>
            </a:r>
            <a:r>
              <a:rPr lang="en-US" sz="1400" dirty="0" smtClean="0"/>
              <a:t>RETURNS: state </a:t>
            </a:r>
            <a:r>
              <a:rPr lang="en-US" sz="1400" dirty="0"/>
              <a:t>of this </a:t>
            </a:r>
            <a:r>
              <a:rPr lang="en-US" sz="1400" dirty="0" smtClean="0"/>
              <a:t>ball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</a:t>
            </a:r>
            <a:r>
              <a:rPr lang="en-US" sz="1400" dirty="0"/>
              <a:t>after a tick.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(if selected? this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(new Ball%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[x (</a:t>
            </a:r>
            <a:r>
              <a:rPr lang="en-US" sz="1400" dirty="0">
                <a:solidFill>
                  <a:srgbClr val="FF0000"/>
                </a:solidFill>
              </a:rPr>
              <a:t>next-x-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/>
              <a:t>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[y 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[speed (next-speed)]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[selected? selected?]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[saved-mx saved-mx]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[saved-my saved-my]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[w w])))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</a:t>
            </a:r>
            <a:r>
              <a:rPr lang="en-US" sz="1400" dirty="0"/>
              <a:t>-&gt; Integer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position of the ball at the </a:t>
            </a:r>
            <a:r>
              <a:rPr lang="en-US" sz="1400" dirty="0" smtClean="0"/>
              <a:t>next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tick.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;; STRATEGY: ask the wall for </a:t>
            </a:r>
            <a:r>
              <a:rPr lang="en-US" sz="1400" dirty="0" smtClean="0"/>
              <a:t>its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</a:t>
            </a:r>
            <a:r>
              <a:rPr lang="en-US" sz="1400" dirty="0"/>
              <a:t>position and use that to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calculate the upper bound </a:t>
            </a:r>
            <a:r>
              <a:rPr lang="en-US" sz="1400" dirty="0" smtClean="0"/>
              <a:t>for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</a:t>
            </a:r>
            <a:r>
              <a:rPr lang="en-US" sz="1400" dirty="0"/>
              <a:t>the ball's x position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 (</a:t>
            </a:r>
            <a:r>
              <a:rPr lang="en-US" sz="1400" dirty="0">
                <a:solidFill>
                  <a:srgbClr val="FF0000"/>
                </a:solidFill>
              </a:rPr>
              <a:t>next-x-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(limit-value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radius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(+ x speed)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(- </a:t>
            </a:r>
            <a:r>
              <a:rPr lang="en-US" sz="1400" dirty="0">
                <a:solidFill>
                  <a:srgbClr val="FF0000"/>
                </a:solidFill>
              </a:rPr>
              <a:t>(send w get-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/>
              <a:t>radius)))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;; Number^3 -&gt;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WHERE: lo &lt;= hi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RETURNS: </a:t>
            </a:r>
            <a:r>
              <a:rPr lang="en-US" sz="1400" dirty="0" err="1"/>
              <a:t>val</a:t>
            </a:r>
            <a:r>
              <a:rPr lang="en-US" sz="1400" dirty="0"/>
              <a:t>, but limited to </a:t>
            </a:r>
            <a:r>
              <a:rPr lang="en-US" sz="1400" dirty="0" smtClean="0"/>
              <a:t>the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;; </a:t>
            </a:r>
            <a:r>
              <a:rPr lang="en-US" sz="1400" dirty="0"/>
              <a:t>range [</a:t>
            </a:r>
            <a:r>
              <a:rPr lang="en-US" sz="1400" dirty="0" err="1"/>
              <a:t>lo,hi</a:t>
            </a:r>
            <a:r>
              <a:rPr lang="en-US" sz="14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 (limit-value lo </a:t>
            </a:r>
            <a:r>
              <a:rPr lang="en-US" sz="1400" dirty="0" err="1"/>
              <a:t>val</a:t>
            </a:r>
            <a:r>
              <a:rPr lang="en-US" sz="1400" dirty="0"/>
              <a:t> hi)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(max lo (min </a:t>
            </a:r>
            <a:r>
              <a:rPr lang="en-US" sz="1400" dirty="0" err="1"/>
              <a:t>val</a:t>
            </a:r>
            <a:r>
              <a:rPr lang="en-US" sz="1400" dirty="0"/>
              <a:t> hi)))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5864526"/>
            <a:ext cx="2819400" cy="7016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 every tick, the ball asks </a:t>
            </a:r>
            <a:r>
              <a:rPr lang="en-US" sz="1400" dirty="0" smtClean="0">
                <a:solidFill>
                  <a:schemeClr val="tx1"/>
                </a:solidFill>
              </a:rPr>
              <a:t>w about its position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2133600"/>
            <a:ext cx="914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wall is an </a:t>
            </a:r>
            <a:r>
              <a:rPr lang="en-US" sz="1200" dirty="0" err="1" smtClean="0">
                <a:solidFill>
                  <a:schemeClr val="tx1"/>
                </a:solidFill>
              </a:rPr>
              <a:t>init</a:t>
            </a:r>
            <a:r>
              <a:rPr lang="en-US" sz="1200" dirty="0" smtClean="0">
                <a:solidFill>
                  <a:schemeClr val="tx1"/>
                </a:solidFill>
              </a:rPr>
              <a:t>-field of the ball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25908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6553200" y="4191000"/>
            <a:ext cx="190500" cy="16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8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Wall%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Wall is (new Wall% [</a:t>
            </a:r>
            <a:r>
              <a:rPr lang="en-US" sz="1000" dirty="0" err="1"/>
              <a:t>pos</a:t>
            </a:r>
            <a:r>
              <a:rPr lang="en-US" sz="1000" dirty="0"/>
              <a:t>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               [saved-mx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               [selected? Boolean])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all these fields have default values.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(Wall&lt;%&gt;)</a:t>
            </a:r>
          </a:p>
          <a:p>
            <a:pPr>
              <a:spcBef>
                <a:spcPts val="0"/>
              </a:spcBef>
            </a:pPr>
            <a:endParaRPr lang="en-US" sz="1000" dirty="0" smtClean="0"/>
          </a:p>
          <a:p>
            <a:pPr>
              <a:spcBef>
                <a:spcPts val="0"/>
              </a:spcBef>
            </a:pPr>
            <a:r>
              <a:rPr lang="en-US" sz="1000" dirty="0" smtClean="0"/>
              <a:t>    ;; </a:t>
            </a:r>
            <a:r>
              <a:rPr lang="en-US" sz="1000" dirty="0"/>
              <a:t>the x position of the wall</a:t>
            </a:r>
          </a:p>
          <a:p>
            <a:pPr>
              <a:spcBef>
                <a:spcPts val="0"/>
              </a:spcBef>
            </a:pPr>
            <a:r>
              <a:rPr lang="en-US" sz="1000" dirty="0" smtClean="0"/>
              <a:t>    </a:t>
            </a:r>
            <a:r>
              <a:rPr lang="en-US" sz="1000" dirty="0"/>
              <a:t>(</a:t>
            </a:r>
            <a:r>
              <a:rPr lang="en-US" sz="1000" dirty="0" err="1"/>
              <a:t>init</a:t>
            </a:r>
            <a:r>
              <a:rPr lang="en-US" sz="1000" dirty="0"/>
              <a:t>-field [</a:t>
            </a:r>
            <a:r>
              <a:rPr lang="en-US" sz="1000" dirty="0" err="1"/>
              <a:t>pos</a:t>
            </a:r>
            <a:r>
              <a:rPr lang="en-US" sz="1000" dirty="0"/>
              <a:t> INITIAL-WALL-POSITION</a:t>
            </a:r>
            <a:r>
              <a:rPr lang="en-US" sz="1000" dirty="0" smtClean="0"/>
              <a:t>])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  <a:r>
              <a:rPr lang="en-US" sz="1000" dirty="0" smtClean="0"/>
              <a:t>;; </a:t>
            </a:r>
            <a:r>
              <a:rPr lang="en-US" sz="1000" dirty="0"/>
              <a:t>is the wall selected? Default is false.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[selected? false])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if the wall is selected, the x position of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 last button-down event near the </a:t>
            </a:r>
            <a:r>
              <a:rPr lang="en-US" sz="1000" dirty="0" smtClean="0"/>
              <a:t>wall,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;; relative to the wall position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[saved-mx 0])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extra behavior for Wall&lt;%&gt;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(get-</a:t>
            </a:r>
            <a:r>
              <a:rPr lang="en-US" sz="1000" dirty="0" err="1"/>
              <a:t>pos</a:t>
            </a:r>
            <a:r>
              <a:rPr lang="en-US" sz="1000" dirty="0"/>
              <a:t>) </a:t>
            </a:r>
            <a:r>
              <a:rPr lang="en-US" sz="1000" dirty="0" err="1"/>
              <a:t>pos</a:t>
            </a:r>
            <a:r>
              <a:rPr lang="en-US" sz="10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</a:t>
            </a:r>
            <a:r>
              <a:rPr lang="en-US" sz="1000" dirty="0"/>
              <a:t>after-button-down : Integer </a:t>
            </a:r>
            <a:r>
              <a:rPr lang="en-US" sz="1000" dirty="0" err="1"/>
              <a:t>Integer</a:t>
            </a:r>
            <a:r>
              <a:rPr lang="en-US" sz="1000" dirty="0"/>
              <a:t> -&gt;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the location of a button-down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STRATEGY: Cases on whether the event </a:t>
            </a:r>
            <a:r>
              <a:rPr lang="en-US" sz="1000" dirty="0" smtClean="0"/>
              <a:t>is near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RETURNS: A wall like this one, but selected, and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with mouse x location (relative to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position) recorded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 smtClean="0"/>
              <a:t>    (define/public </a:t>
            </a:r>
            <a:r>
              <a:rPr lang="en-US" sz="1000" dirty="0"/>
              <a:t>(after-button-down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(near-wall? mx)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</a:t>
            </a:r>
            <a:r>
              <a:rPr lang="en-US" sz="1000" dirty="0" err="1"/>
              <a:t>pos</a:t>
            </a:r>
            <a:r>
              <a:rPr lang="en-US" sz="1000" dirty="0"/>
              <a:t> </a:t>
            </a:r>
            <a:r>
              <a:rPr lang="en-US" sz="1000" dirty="0" err="1"/>
              <a:t>pos</a:t>
            </a:r>
            <a:r>
              <a:rPr lang="en-US" sz="1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(- mx </a:t>
            </a:r>
            <a:r>
              <a:rPr lang="en-US" sz="1000" dirty="0" err="1"/>
              <a:t>pos</a:t>
            </a:r>
            <a:r>
              <a:rPr lang="en-US" sz="1000" dirty="0"/>
              <a:t>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</a:t>
            </a:r>
            <a:r>
              <a:rPr lang="en-US" sz="1000" dirty="0" smtClean="0"/>
              <a:t>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</a:t>
            </a:r>
            <a:r>
              <a:rPr lang="en-US" sz="1000" dirty="0"/>
              <a:t>after-drag : Integer </a:t>
            </a:r>
            <a:r>
              <a:rPr lang="en-US" sz="1000" dirty="0" err="1"/>
              <a:t>Integer</a:t>
            </a:r>
            <a:r>
              <a:rPr lang="en-US" sz="1000" dirty="0"/>
              <a:t> -&gt;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 smtClean="0"/>
              <a:t>STRATEGY</a:t>
            </a:r>
            <a:r>
              <a:rPr lang="en-US" sz="1000" dirty="0"/>
              <a:t>: Cases on whether the wall is selected.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If it is selected, returns a wall like this one</a:t>
            </a:r>
            <a:r>
              <a:rPr lang="en-US" sz="1000" dirty="0" smtClean="0"/>
              <a:t>,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; </a:t>
            </a:r>
            <a:r>
              <a:rPr lang="en-US" sz="1000" dirty="0"/>
              <a:t>except that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the vector from its position to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the drag event is equal to saved-mx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</a:t>
            </a:r>
            <a:r>
              <a:rPr lang="en-US" sz="1000" dirty="0" err="1"/>
              <a:t>pos</a:t>
            </a:r>
            <a:r>
              <a:rPr lang="en-US" sz="1000" dirty="0"/>
              <a:t> (- mx saved-mx)]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saved-mx])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5334000"/>
            <a:ext cx="24384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code for the Wall% class is perfectly routine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a demo</a:t>
            </a:r>
            <a:endParaRPr lang="en-US" dirty="0"/>
          </a:p>
        </p:txBody>
      </p:sp>
      <p:pic>
        <p:nvPicPr>
          <p:cNvPr id="5" name="10-2A-ball-and-wal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9394" y="1676400"/>
            <a:ext cx="4446588" cy="3633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1676400"/>
            <a:ext cx="36576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have difficulty with this video, look at in on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YouTube</a:t>
            </a:r>
            <a:r>
              <a:rPr lang="en-US" dirty="0" smtClean="0">
                <a:solidFill>
                  <a:schemeClr val="tx1"/>
                </a:solidFill>
              </a:rPr>
              <a:t>, or just run 10-2A-ball-and-wall.rkt 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</a:t>
            </a:r>
            <a:r>
              <a:rPr lang="en-US" dirty="0" smtClean="0"/>
              <a:t>t went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drag, however, the </a:t>
            </a:r>
            <a:r>
              <a:rPr lang="en-US" dirty="0" smtClean="0"/>
              <a:t>world </a:t>
            </a:r>
            <a:r>
              <a:rPr lang="en-US" dirty="0"/>
              <a:t>has a </a:t>
            </a:r>
            <a:r>
              <a:rPr lang="en-US" i="1" dirty="0"/>
              <a:t>new</a:t>
            </a:r>
            <a:r>
              <a:rPr lang="en-US" dirty="0"/>
              <a:t> </a:t>
            </a:r>
            <a:r>
              <a:rPr lang="en-US" dirty="0" smtClean="0"/>
              <a:t>wall at the new position. 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the ball still points at the original wall, in the original position.</a:t>
            </a:r>
          </a:p>
          <a:p>
            <a:r>
              <a:rPr lang="en-US" dirty="0" smtClean="0"/>
              <a:t>So the ball bounces at the position where the wall used to be.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e1568d549a5bdb66dd8672192af43920ec7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1363</Words>
  <Application>Microsoft Office PowerPoint</Application>
  <PresentationFormat>On-screen Show (4:3)</PresentationFormat>
  <Paragraphs>210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Helvetica Neue</vt:lpstr>
      <vt:lpstr>1_Office Theme</vt:lpstr>
      <vt:lpstr>Stateful Objects and Stable Identities</vt:lpstr>
      <vt:lpstr>Key Points for Lesson 11.2</vt:lpstr>
      <vt:lpstr>Sometimes making a new object doesn't do what's needed</vt:lpstr>
      <vt:lpstr>Let's look at some code: 10-2A-ball-and-wall.rkt</vt:lpstr>
      <vt:lpstr>Wall&lt;%&gt; interface</vt:lpstr>
      <vt:lpstr>The Ball% class</vt:lpstr>
      <vt:lpstr>The Wall% class</vt:lpstr>
      <vt:lpstr>Here's a demo</vt:lpstr>
      <vt:lpstr>What went wrong?</vt:lpstr>
      <vt:lpstr>We need to make the wall stateful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Objects and Stable Identities</dc:title>
  <dc:creator>wand</dc:creator>
  <cp:lastModifiedBy>Mitchell Wand</cp:lastModifiedBy>
  <cp:revision>25</cp:revision>
  <dcterms:created xsi:type="dcterms:W3CDTF">2013-11-14T21:31:02Z</dcterms:created>
  <dcterms:modified xsi:type="dcterms:W3CDTF">2015-11-09T02:14:12Z</dcterms:modified>
</cp:coreProperties>
</file>